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76" r:id="rId1"/>
  </p:sldMasterIdLst>
  <p:notesMasterIdLst>
    <p:notesMasterId r:id="rId73"/>
  </p:notesMasterIdLst>
  <p:sldIdLst>
    <p:sldId id="290" r:id="rId2"/>
    <p:sldId id="291" r:id="rId3"/>
    <p:sldId id="292" r:id="rId4"/>
    <p:sldId id="294" r:id="rId5"/>
    <p:sldId id="298" r:id="rId6"/>
    <p:sldId id="299" r:id="rId7"/>
    <p:sldId id="295" r:id="rId8"/>
    <p:sldId id="300" r:id="rId9"/>
    <p:sldId id="301" r:id="rId10"/>
    <p:sldId id="302" r:id="rId11"/>
    <p:sldId id="303" r:id="rId12"/>
    <p:sldId id="304" r:id="rId13"/>
    <p:sldId id="306" r:id="rId14"/>
    <p:sldId id="307" r:id="rId15"/>
    <p:sldId id="308" r:id="rId16"/>
    <p:sldId id="309" r:id="rId17"/>
    <p:sldId id="310" r:id="rId18"/>
    <p:sldId id="311" r:id="rId19"/>
    <p:sldId id="305" r:id="rId20"/>
    <p:sldId id="312" r:id="rId21"/>
    <p:sldId id="313" r:id="rId22"/>
    <p:sldId id="314" r:id="rId23"/>
    <p:sldId id="315" r:id="rId24"/>
    <p:sldId id="316" r:id="rId25"/>
    <p:sldId id="256" r:id="rId26"/>
    <p:sldId id="257" r:id="rId27"/>
    <p:sldId id="259" r:id="rId28"/>
    <p:sldId id="260" r:id="rId29"/>
    <p:sldId id="261" r:id="rId30"/>
    <p:sldId id="267" r:id="rId31"/>
    <p:sldId id="268" r:id="rId32"/>
    <p:sldId id="262" r:id="rId33"/>
    <p:sldId id="263" r:id="rId34"/>
    <p:sldId id="264" r:id="rId35"/>
    <p:sldId id="265" r:id="rId36"/>
    <p:sldId id="266" r:id="rId37"/>
    <p:sldId id="269" r:id="rId38"/>
    <p:sldId id="270" r:id="rId39"/>
    <p:sldId id="271" r:id="rId40"/>
    <p:sldId id="272" r:id="rId41"/>
    <p:sldId id="273" r:id="rId42"/>
    <p:sldId id="274" r:id="rId43"/>
    <p:sldId id="275" r:id="rId44"/>
    <p:sldId id="276" r:id="rId45"/>
    <p:sldId id="277" r:id="rId46"/>
    <p:sldId id="278" r:id="rId47"/>
    <p:sldId id="279" r:id="rId48"/>
    <p:sldId id="280" r:id="rId49"/>
    <p:sldId id="281" r:id="rId50"/>
    <p:sldId id="282" r:id="rId51"/>
    <p:sldId id="283" r:id="rId52"/>
    <p:sldId id="284" r:id="rId53"/>
    <p:sldId id="285" r:id="rId54"/>
    <p:sldId id="286" r:id="rId55"/>
    <p:sldId id="287" r:id="rId56"/>
    <p:sldId id="288" r:id="rId57"/>
    <p:sldId id="317" r:id="rId58"/>
    <p:sldId id="318" r:id="rId59"/>
    <p:sldId id="319" r:id="rId60"/>
    <p:sldId id="320" r:id="rId61"/>
    <p:sldId id="321" r:id="rId62"/>
    <p:sldId id="322" r:id="rId63"/>
    <p:sldId id="323" r:id="rId64"/>
    <p:sldId id="324" r:id="rId65"/>
    <p:sldId id="325" r:id="rId66"/>
    <p:sldId id="326" r:id="rId67"/>
    <p:sldId id="327" r:id="rId68"/>
    <p:sldId id="328" r:id="rId69"/>
    <p:sldId id="329" r:id="rId70"/>
    <p:sldId id="331" r:id="rId71"/>
    <p:sldId id="332" r:id="rId72"/>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FFCCFF"/>
    <a:srgbClr val="FFFFCC"/>
    <a:srgbClr val="1704A0"/>
    <a:srgbClr val="CCFFCC"/>
    <a:srgbClr val="FBDBFD"/>
    <a:srgbClr val="F7BAFC"/>
    <a:srgbClr val="F7B91D"/>
    <a:srgbClr val="B0EACE"/>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94676" autoAdjust="0"/>
  </p:normalViewPr>
  <p:slideViewPr>
    <p:cSldViewPr>
      <p:cViewPr varScale="1">
        <p:scale>
          <a:sx n="72" d="100"/>
          <a:sy n="72" d="100"/>
        </p:scale>
        <p:origin x="-372"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F5A5249-1F4C-4C0B-82CD-D6D6C36CCB00}" type="doc">
      <dgm:prSet loTypeId="urn:microsoft.com/office/officeart/2005/8/layout/arrow5" loCatId="process" qsTypeId="urn:microsoft.com/office/officeart/2005/8/quickstyle/simple1#1" qsCatId="simple" csTypeId="urn:microsoft.com/office/officeart/2005/8/colors/accent1_2#1" csCatId="accent1" phldr="1"/>
      <dgm:spPr/>
      <dgm:t>
        <a:bodyPr/>
        <a:lstStyle/>
        <a:p>
          <a:endParaRPr lang="ru-RU"/>
        </a:p>
      </dgm:t>
    </dgm:pt>
    <dgm:pt modelId="{7A173A31-9C99-4DFC-905D-6C6B3B408456}">
      <dgm:prSet phldrT="[Текст]" custT="1"/>
      <dgm:spPr>
        <a:solidFill>
          <a:srgbClr val="69FFAD"/>
        </a:solidFill>
      </dgm:spPr>
      <dgm:t>
        <a:bodyPr/>
        <a:lstStyle/>
        <a:p>
          <a:r>
            <a:rPr lang="ru-RU" sz="1300" dirty="0" smtClean="0">
              <a:solidFill>
                <a:srgbClr val="006600"/>
              </a:solidFill>
            </a:rPr>
            <a:t>солидарные полномочия</a:t>
          </a:r>
          <a:endParaRPr lang="ru-RU" sz="1300" dirty="0">
            <a:solidFill>
              <a:srgbClr val="006600"/>
            </a:solidFill>
          </a:endParaRPr>
        </a:p>
      </dgm:t>
    </dgm:pt>
    <dgm:pt modelId="{F2D970B0-801F-46A5-8092-C9C34D4D377F}" type="parTrans" cxnId="{983A5088-65E1-43D6-9CB9-64A2A2E94F56}">
      <dgm:prSet/>
      <dgm:spPr/>
      <dgm:t>
        <a:bodyPr/>
        <a:lstStyle/>
        <a:p>
          <a:endParaRPr lang="ru-RU"/>
        </a:p>
      </dgm:t>
    </dgm:pt>
    <dgm:pt modelId="{6FECF316-9B3E-4BD9-8C37-C87298C88085}" type="sibTrans" cxnId="{983A5088-65E1-43D6-9CB9-64A2A2E94F56}">
      <dgm:prSet/>
      <dgm:spPr/>
      <dgm:t>
        <a:bodyPr/>
        <a:lstStyle/>
        <a:p>
          <a:endParaRPr lang="ru-RU"/>
        </a:p>
      </dgm:t>
    </dgm:pt>
    <dgm:pt modelId="{569F5AB5-A030-440D-B07F-B5779B19D7F3}">
      <dgm:prSet phldrT="[Текст]" custT="1"/>
      <dgm:spPr>
        <a:solidFill>
          <a:srgbClr val="FCA89A"/>
        </a:solidFill>
      </dgm:spPr>
      <dgm:t>
        <a:bodyPr/>
        <a:lstStyle/>
        <a:p>
          <a:r>
            <a:rPr lang="ru-RU" sz="1200" dirty="0" smtClean="0">
              <a:solidFill>
                <a:srgbClr val="C00000"/>
              </a:solidFill>
            </a:rPr>
            <a:t>коллективное (совместное) полномочие</a:t>
          </a:r>
          <a:endParaRPr lang="ru-RU" sz="1200" dirty="0">
            <a:solidFill>
              <a:srgbClr val="C00000"/>
            </a:solidFill>
          </a:endParaRPr>
        </a:p>
      </dgm:t>
    </dgm:pt>
    <dgm:pt modelId="{1DC98EF8-6709-4C86-96F1-97F2321AC87F}" type="parTrans" cxnId="{07D51989-1ED1-4B54-807E-811E4A36F737}">
      <dgm:prSet/>
      <dgm:spPr/>
      <dgm:t>
        <a:bodyPr/>
        <a:lstStyle/>
        <a:p>
          <a:endParaRPr lang="ru-RU"/>
        </a:p>
      </dgm:t>
    </dgm:pt>
    <dgm:pt modelId="{80B21C67-49CC-486F-9FFC-4A4D1E310BA2}" type="sibTrans" cxnId="{07D51989-1ED1-4B54-807E-811E4A36F737}">
      <dgm:prSet/>
      <dgm:spPr/>
      <dgm:t>
        <a:bodyPr/>
        <a:lstStyle/>
        <a:p>
          <a:endParaRPr lang="ru-RU"/>
        </a:p>
      </dgm:t>
    </dgm:pt>
    <dgm:pt modelId="{83E7FF2F-75F4-4A95-81AD-0BB2A7B9C465}" type="pres">
      <dgm:prSet presAssocID="{1F5A5249-1F4C-4C0B-82CD-D6D6C36CCB00}" presName="diagram" presStyleCnt="0">
        <dgm:presLayoutVars>
          <dgm:dir/>
          <dgm:resizeHandles val="exact"/>
        </dgm:presLayoutVars>
      </dgm:prSet>
      <dgm:spPr/>
      <dgm:t>
        <a:bodyPr/>
        <a:lstStyle/>
        <a:p>
          <a:endParaRPr lang="ru-RU"/>
        </a:p>
      </dgm:t>
    </dgm:pt>
    <dgm:pt modelId="{FCBD953D-0A74-4D1C-9993-6A0D927A586B}" type="pres">
      <dgm:prSet presAssocID="{7A173A31-9C99-4DFC-905D-6C6B3B408456}" presName="arrow" presStyleLbl="node1" presStyleIdx="0" presStyleCnt="2" custScaleX="100000" custScaleY="100273" custRadScaleRad="48177" custRadScaleInc="47">
        <dgm:presLayoutVars>
          <dgm:bulletEnabled val="1"/>
        </dgm:presLayoutVars>
      </dgm:prSet>
      <dgm:spPr/>
      <dgm:t>
        <a:bodyPr/>
        <a:lstStyle/>
        <a:p>
          <a:endParaRPr lang="ru-RU"/>
        </a:p>
      </dgm:t>
    </dgm:pt>
    <dgm:pt modelId="{ACD61688-F1EF-4634-847C-50BF4A3253C0}" type="pres">
      <dgm:prSet presAssocID="{569F5AB5-A030-440D-B07F-B5779B19D7F3}" presName="arrow" presStyleLbl="node1" presStyleIdx="1" presStyleCnt="2" custAng="0" custScaleX="100122" custScaleY="100154" custRadScaleRad="45677" custRadScaleInc="-27">
        <dgm:presLayoutVars>
          <dgm:bulletEnabled val="1"/>
        </dgm:presLayoutVars>
      </dgm:prSet>
      <dgm:spPr/>
      <dgm:t>
        <a:bodyPr/>
        <a:lstStyle/>
        <a:p>
          <a:endParaRPr lang="ru-RU"/>
        </a:p>
      </dgm:t>
    </dgm:pt>
  </dgm:ptLst>
  <dgm:cxnLst>
    <dgm:cxn modelId="{0896E271-8847-4842-BBB0-98EA1EB4E29A}" type="presOf" srcId="{7A173A31-9C99-4DFC-905D-6C6B3B408456}" destId="{FCBD953D-0A74-4D1C-9993-6A0D927A586B}" srcOrd="0" destOrd="0" presId="urn:microsoft.com/office/officeart/2005/8/layout/arrow5"/>
    <dgm:cxn modelId="{983A5088-65E1-43D6-9CB9-64A2A2E94F56}" srcId="{1F5A5249-1F4C-4C0B-82CD-D6D6C36CCB00}" destId="{7A173A31-9C99-4DFC-905D-6C6B3B408456}" srcOrd="0" destOrd="0" parTransId="{F2D970B0-801F-46A5-8092-C9C34D4D377F}" sibTransId="{6FECF316-9B3E-4BD9-8C37-C87298C88085}"/>
    <dgm:cxn modelId="{F90C1EC6-1DC0-4401-B46A-B6BBE904A772}" type="presOf" srcId="{1F5A5249-1F4C-4C0B-82CD-D6D6C36CCB00}" destId="{83E7FF2F-75F4-4A95-81AD-0BB2A7B9C465}" srcOrd="0" destOrd="0" presId="urn:microsoft.com/office/officeart/2005/8/layout/arrow5"/>
    <dgm:cxn modelId="{07D51989-1ED1-4B54-807E-811E4A36F737}" srcId="{1F5A5249-1F4C-4C0B-82CD-D6D6C36CCB00}" destId="{569F5AB5-A030-440D-B07F-B5779B19D7F3}" srcOrd="1" destOrd="0" parTransId="{1DC98EF8-6709-4C86-96F1-97F2321AC87F}" sibTransId="{80B21C67-49CC-486F-9FFC-4A4D1E310BA2}"/>
    <dgm:cxn modelId="{011118B6-6FA8-40F9-B300-7FB3318DF127}" type="presOf" srcId="{569F5AB5-A030-440D-B07F-B5779B19D7F3}" destId="{ACD61688-F1EF-4634-847C-50BF4A3253C0}" srcOrd="0" destOrd="0" presId="urn:microsoft.com/office/officeart/2005/8/layout/arrow5"/>
    <dgm:cxn modelId="{1F186133-97E6-43B0-BCF7-5CD97670980F}" type="presParOf" srcId="{83E7FF2F-75F4-4A95-81AD-0BB2A7B9C465}" destId="{FCBD953D-0A74-4D1C-9993-6A0D927A586B}" srcOrd="0" destOrd="0" presId="urn:microsoft.com/office/officeart/2005/8/layout/arrow5"/>
    <dgm:cxn modelId="{5B04613E-10A8-4039-B308-2114B2748ED1}" type="presParOf" srcId="{83E7FF2F-75F4-4A95-81AD-0BB2A7B9C465}" destId="{ACD61688-F1EF-4634-847C-50BF4A3253C0}" srcOrd="1" destOrd="0" presId="urn:microsoft.com/office/officeart/2005/8/layout/arrow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Palatino Linotype" pitchFamily="18" charset="0"/>
              </a:defRPr>
            </a:lvl1pPr>
          </a:lstStyle>
          <a:p>
            <a:pPr>
              <a:defRPr/>
            </a:pPr>
            <a:endParaRPr lang="ru-RU"/>
          </a:p>
        </p:txBody>
      </p:sp>
      <p:sp>
        <p:nvSpPr>
          <p:cNvPr id="307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Palatino Linotype" pitchFamily="18" charset="0"/>
              </a:defRPr>
            </a:lvl1pPr>
          </a:lstStyle>
          <a:p>
            <a:pPr>
              <a:defRPr/>
            </a:pPr>
            <a:fld id="{D1ABEC4E-E626-47FE-97DE-81D52AE6E681}" type="datetimeFigureOut">
              <a:rPr lang="ru-RU"/>
              <a:pPr>
                <a:defRPr/>
              </a:pPr>
              <a:t>12.12.2013</a:t>
            </a:fld>
            <a:endParaRPr lang="ru-RU"/>
          </a:p>
        </p:txBody>
      </p:sp>
      <p:sp>
        <p:nvSpPr>
          <p:cNvPr id="13316" name="Rectangle 4"/>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307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Palatino Linotype" pitchFamily="18" charset="0"/>
              </a:defRPr>
            </a:lvl1pPr>
          </a:lstStyle>
          <a:p>
            <a:pPr>
              <a:defRPr/>
            </a:pPr>
            <a:endParaRPr lang="ru-RU"/>
          </a:p>
        </p:txBody>
      </p:sp>
      <p:sp>
        <p:nvSpPr>
          <p:cNvPr id="307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Palatino Linotype" pitchFamily="18" charset="0"/>
              </a:defRPr>
            </a:lvl1pPr>
          </a:lstStyle>
          <a:p>
            <a:pPr>
              <a:defRPr/>
            </a:pPr>
            <a:fld id="{4BEDAA00-F832-4941-BAEC-43E1B9199AB9}"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Rot="1" noChangeArrowheads="1" noTextEdit="1"/>
          </p:cNvSpPr>
          <p:nvPr>
            <p:ph type="sldImg"/>
          </p:nvPr>
        </p:nvSpPr>
        <p:spPr>
          <a:ln/>
        </p:spPr>
      </p:sp>
      <p:sp>
        <p:nvSpPr>
          <p:cNvPr id="15362"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lstStyle>
            <a:lvl1pPr>
              <a:lnSpc>
                <a:spcPct val="100000"/>
              </a:lnSpc>
              <a:defRPr sz="8000"/>
            </a:lvl1pPr>
          </a:lstStyle>
          <a:p>
            <a:r>
              <a:rPr lang="ru-RU" smtClean="0"/>
              <a:t>Образец заголовка</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lvl1pPr>
              <a:defRPr/>
            </a:lvl1pPr>
          </a:lstStyle>
          <a:p>
            <a:pPr>
              <a:defRPr/>
            </a:pPr>
            <a:fld id="{CEE4FAAD-4FD5-4D74-B75A-E17684C0D1CB}" type="datetime1">
              <a:rPr lang="ru-RU"/>
              <a:pPr>
                <a:defRPr/>
              </a:pPr>
              <a:t>12.12.2013</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2A87FAE9-1544-4F76-81B2-8DDECC25E4BA}"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C1834D7F-9548-4553-9E6F-67BDA83FFFB7}" type="datetime1">
              <a:rPr lang="ru-RU"/>
              <a:pPr>
                <a:defRPr/>
              </a:pPr>
              <a:t>12.12.2013</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820A4269-A4F2-493A-A0DC-D5850E2A3F8E}"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4F93EF7E-AE27-44F1-AF00-4948D7C631BA}" type="datetime1">
              <a:rPr lang="ru-RU"/>
              <a:pPr>
                <a:defRPr/>
              </a:pPr>
              <a:t>12.12.2013</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522BB7CF-42AF-4088-926B-7316DD66A1BB}"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10"/>
          </p:nvPr>
        </p:nvSpPr>
        <p:spPr/>
        <p:txBody>
          <a:bodyPr/>
          <a:lstStyle>
            <a:lvl1pPr>
              <a:defRPr/>
            </a:lvl1pPr>
          </a:lstStyle>
          <a:p>
            <a:pPr>
              <a:defRPr/>
            </a:pPr>
            <a:fld id="{CD1F7E05-DBA0-4B42-9758-4EF7A03B20D0}" type="datetime1">
              <a:rPr lang="ru-RU"/>
              <a:pPr>
                <a:defRPr/>
              </a:pPr>
              <a:t>12.12.2013</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DB5D7BAF-B4DD-457B-A21F-A6994AD5D452}"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Oval 6"/>
          <p:cNvSpPr/>
          <p:nvPr/>
        </p:nvSpPr>
        <p:spPr>
          <a:xfrm>
            <a:off x="4495800"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Oval 7"/>
          <p:cNvSpPr/>
          <p:nvPr/>
        </p:nvSpPr>
        <p:spPr>
          <a:xfrm>
            <a:off x="4695825"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Oval 8"/>
          <p:cNvSpPr/>
          <p:nvPr/>
        </p:nvSpPr>
        <p:spPr>
          <a:xfrm>
            <a:off x="4297363" y="3924300"/>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722313" y="1371600"/>
            <a:ext cx="7772400" cy="2505075"/>
          </a:xfrm>
        </p:spPr>
        <p:txBody>
          <a:bodyPr/>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ru-RU" smtClean="0"/>
              <a:t>Образец заголовка</a:t>
            </a:r>
            <a:endParaRPr lang="en-US" dirty="0"/>
          </a:p>
        </p:txBody>
      </p:sp>
      <p:sp>
        <p:nvSpPr>
          <p:cNvPr id="3" name="Text Placeholder 2"/>
          <p:cNvSpPr>
            <a:spLocks noGrp="1"/>
          </p:cNvSpPr>
          <p:nvPr>
            <p:ph type="body" idx="1"/>
          </p:nvPr>
        </p:nvSpPr>
        <p:spPr>
          <a:xfrm>
            <a:off x="722313" y="4068763"/>
            <a:ext cx="7772400" cy="1131887"/>
          </a:xfrm>
        </p:spPr>
        <p:txBody>
          <a:bodyP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0"/>
          </p:nvPr>
        </p:nvSpPr>
        <p:spPr/>
        <p:txBody>
          <a:bodyPr/>
          <a:lstStyle>
            <a:lvl1pPr>
              <a:defRPr/>
            </a:lvl1pPr>
          </a:lstStyle>
          <a:p>
            <a:pPr>
              <a:defRPr/>
            </a:pPr>
            <a:fld id="{FE351E81-4DC0-4E45-B037-12937A859DDC}" type="datetime1">
              <a:rPr lang="ru-RU"/>
              <a:pPr>
                <a:defRPr/>
              </a:pPr>
              <a:t>12.12.2013</a:t>
            </a:fld>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841F7CAA-F6F0-48B0-A88F-3E217AA2F79E}"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9" name="Content Placeholder 8"/>
          <p:cNvSpPr>
            <a:spLocks noGrp="1"/>
          </p:cNvSpPr>
          <p:nvPr>
            <p:ph sz="quarter" idx="13"/>
          </p:nvPr>
        </p:nvSpPr>
        <p:spPr>
          <a:xfrm>
            <a:off x="365760" y="1600200"/>
            <a:ext cx="4041648" cy="452628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4"/>
          </p:nvPr>
        </p:nvSpPr>
        <p:spPr/>
        <p:txBody>
          <a:bodyPr/>
          <a:lstStyle>
            <a:lvl1pPr>
              <a:defRPr/>
            </a:lvl1pPr>
          </a:lstStyle>
          <a:p>
            <a:pPr>
              <a:defRPr/>
            </a:pPr>
            <a:fld id="{DB9999DC-E533-4DAE-9A7A-5534FAB0212A}" type="datetime1">
              <a:rPr lang="ru-RU"/>
              <a:pPr>
                <a:defRPr/>
              </a:pPr>
              <a:t>12.12.2013</a:t>
            </a:fld>
            <a:endParaRPr lang="ru-RU"/>
          </a:p>
        </p:txBody>
      </p:sp>
      <p:sp>
        <p:nvSpPr>
          <p:cNvPr id="6" name="Footer Placeholder 4"/>
          <p:cNvSpPr>
            <a:spLocks noGrp="1"/>
          </p:cNvSpPr>
          <p:nvPr>
            <p:ph type="ftr" sz="quarter" idx="15"/>
          </p:nvPr>
        </p:nvSpPr>
        <p:spPr/>
        <p:txBody>
          <a:bodyPr/>
          <a:lstStyle>
            <a:lvl1pPr>
              <a:defRPr/>
            </a:lvl1pPr>
          </a:lstStyle>
          <a:p>
            <a:pPr>
              <a:defRPr/>
            </a:pPr>
            <a:endParaRPr lang="ru-RU"/>
          </a:p>
        </p:txBody>
      </p:sp>
      <p:sp>
        <p:nvSpPr>
          <p:cNvPr id="7" name="Slide Number Placeholder 5"/>
          <p:cNvSpPr>
            <a:spLocks noGrp="1"/>
          </p:cNvSpPr>
          <p:nvPr>
            <p:ph type="sldNum" sz="quarter" idx="16"/>
          </p:nvPr>
        </p:nvSpPr>
        <p:spPr/>
        <p:txBody>
          <a:bodyPr/>
          <a:lstStyle>
            <a:lvl1pPr>
              <a:defRPr/>
            </a:lvl1pPr>
          </a:lstStyle>
          <a:p>
            <a:pPr>
              <a:defRPr/>
            </a:pPr>
            <a:fld id="{74BAC1EA-A68F-4180-B452-6E1025FB583F}"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1" name="Content Placeholder 10"/>
          <p:cNvSpPr>
            <a:spLocks noGrp="1"/>
          </p:cNvSpPr>
          <p:nvPr>
            <p:ph sz="quarter" idx="13"/>
          </p:nvPr>
        </p:nvSpPr>
        <p:spPr>
          <a:xfrm>
            <a:off x="457200" y="2212848"/>
            <a:ext cx="4041648" cy="391363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5"/>
          </p:nvPr>
        </p:nvSpPr>
        <p:spPr/>
        <p:txBody>
          <a:bodyPr/>
          <a:lstStyle>
            <a:lvl1pPr>
              <a:defRPr/>
            </a:lvl1pPr>
          </a:lstStyle>
          <a:p>
            <a:pPr>
              <a:defRPr/>
            </a:pPr>
            <a:fld id="{68E09211-A29C-4D79-A54D-9F1248A59DAD}" type="datetime1">
              <a:rPr lang="ru-RU"/>
              <a:pPr>
                <a:defRPr/>
              </a:pPr>
              <a:t>12.12.2013</a:t>
            </a:fld>
            <a:endParaRPr lang="ru-RU"/>
          </a:p>
        </p:txBody>
      </p:sp>
      <p:sp>
        <p:nvSpPr>
          <p:cNvPr id="8" name="Footer Placeholder 4"/>
          <p:cNvSpPr>
            <a:spLocks noGrp="1"/>
          </p:cNvSpPr>
          <p:nvPr>
            <p:ph type="ftr" sz="quarter" idx="16"/>
          </p:nvPr>
        </p:nvSpPr>
        <p:spPr/>
        <p:txBody>
          <a:bodyPr/>
          <a:lstStyle>
            <a:lvl1pPr>
              <a:defRPr/>
            </a:lvl1pPr>
          </a:lstStyle>
          <a:p>
            <a:pPr>
              <a:defRPr/>
            </a:pPr>
            <a:endParaRPr lang="ru-RU"/>
          </a:p>
        </p:txBody>
      </p:sp>
      <p:sp>
        <p:nvSpPr>
          <p:cNvPr id="9" name="Slide Number Placeholder 5"/>
          <p:cNvSpPr>
            <a:spLocks noGrp="1"/>
          </p:cNvSpPr>
          <p:nvPr>
            <p:ph type="sldNum" sz="quarter" idx="17"/>
          </p:nvPr>
        </p:nvSpPr>
        <p:spPr/>
        <p:txBody>
          <a:bodyPr/>
          <a:lstStyle>
            <a:lvl1pPr>
              <a:defRPr/>
            </a:lvl1pPr>
          </a:lstStyle>
          <a:p>
            <a:pPr>
              <a:defRPr/>
            </a:pPr>
            <a:fld id="{2876970F-59E8-4E67-A8EE-CCB0AE2442B1}"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7B47F172-5385-48C6-B7A9-5B5D72DF65DC}" type="datetime1">
              <a:rPr lang="ru-RU"/>
              <a:pPr>
                <a:defRPr/>
              </a:pPr>
              <a:t>12.12.2013</a:t>
            </a:fld>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B3504902-E829-4939-99CA-4AF1E2E16133}"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EA845CD-5E7F-4A51-8EF9-CE2A775ABB56}" type="datetime1">
              <a:rPr lang="ru-RU"/>
              <a:pPr>
                <a:defRPr/>
              </a:pPr>
              <a:t>12.12.2013</a:t>
            </a:fld>
            <a:endParaRPr lang="ru-RU"/>
          </a:p>
        </p:txBody>
      </p:sp>
      <p:sp>
        <p:nvSpPr>
          <p:cNvPr id="3" name="Footer Placeholder 4"/>
          <p:cNvSpPr>
            <a:spLocks noGrp="1"/>
          </p:cNvSpPr>
          <p:nvPr>
            <p:ph type="ftr" sz="quarter" idx="11"/>
          </p:nvPr>
        </p:nvSpPr>
        <p:spPr/>
        <p:txBody>
          <a:bodyPr/>
          <a:lstStyle>
            <a:lvl1pPr>
              <a:defRPr/>
            </a:lvl1pPr>
          </a:lstStyle>
          <a:p>
            <a:pPr>
              <a:defRPr/>
            </a:pPr>
            <a:endParaRPr lang="ru-RU"/>
          </a:p>
        </p:txBody>
      </p:sp>
      <p:sp>
        <p:nvSpPr>
          <p:cNvPr id="4" name="Slide Number Placeholder 5"/>
          <p:cNvSpPr>
            <a:spLocks noGrp="1"/>
          </p:cNvSpPr>
          <p:nvPr>
            <p:ph type="sldNum" sz="quarter" idx="12"/>
          </p:nvPr>
        </p:nvSpPr>
        <p:spPr/>
        <p:txBody>
          <a:bodyPr/>
          <a:lstStyle>
            <a:lvl1pPr>
              <a:defRPr/>
            </a:lvl1pPr>
          </a:lstStyle>
          <a:p>
            <a:pPr>
              <a:defRPr/>
            </a:pPr>
            <a:fld id="{125E89EC-C771-45C5-B182-14F8474F57EE}"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lstStyle>
            <a:lvl1pPr algn="ctr">
              <a:lnSpc>
                <a:spcPct val="100000"/>
              </a:lnSpc>
              <a:defRPr sz="2800" b="0">
                <a:effectLst>
                  <a:outerShdw blurRad="50800" dist="25400" dir="5400000" algn="t" rotWithShape="0">
                    <a:prstClr val="black">
                      <a:alpha val="25000"/>
                    </a:prstClr>
                  </a:outerShdw>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98E64A37-2864-40BD-9ECE-25BA1E113B98}" type="datetime1">
              <a:rPr lang="ru-RU"/>
              <a:pPr>
                <a:defRPr/>
              </a:pPr>
              <a:t>12.12.2013</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AA4340ED-DBDB-44F0-B13B-8876086FB009}"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lstStyle>
            <a:lvl1pPr algn="ctr">
              <a:lnSpc>
                <a:spcPct val="100000"/>
              </a:lnSpc>
              <a:defRPr sz="2800" b="0"/>
            </a:lvl1pPr>
          </a:lstStyle>
          <a:p>
            <a:r>
              <a:rPr lang="ru-RU" smtClean="0"/>
              <a:t>Образец заголовка</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0BD82E50-AC1D-4E06-8F6C-71D2A23EAD08}" type="datetime1">
              <a:rPr lang="ru-RU"/>
              <a:pPr>
                <a:defRPr/>
              </a:pPr>
              <a:t>12.12.2013</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804266AD-9888-456A-A9C4-F0D419FF7FEF}"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98C6FE"/>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ru-RU" smtClean="0"/>
              <a:t>Образец заголовка</a:t>
            </a:r>
            <a:endParaRPr lang="en-US" dirty="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6362700" y="6356350"/>
            <a:ext cx="2085975" cy="365125"/>
          </a:xfrm>
          <a:prstGeom prst="rect">
            <a:avLst/>
          </a:prstGeom>
        </p:spPr>
        <p:txBody>
          <a:bodyPr vert="horz" lIns="91440" tIns="45720" rIns="45720" bIns="45720" rtlCol="0" anchor="ctr"/>
          <a:lstStyle>
            <a:lvl1pPr algn="r" fontAlgn="auto">
              <a:spcBef>
                <a:spcPts val="0"/>
              </a:spcBef>
              <a:spcAft>
                <a:spcPts val="0"/>
              </a:spcAft>
              <a:defRPr sz="1200">
                <a:solidFill>
                  <a:schemeClr val="tx1">
                    <a:lumMod val="65000"/>
                    <a:lumOff val="35000"/>
                  </a:schemeClr>
                </a:solidFill>
                <a:latin typeface="Century Gothic" pitchFamily="34" charset="0"/>
              </a:defRPr>
            </a:lvl1pPr>
          </a:lstStyle>
          <a:p>
            <a:pPr>
              <a:defRPr/>
            </a:pPr>
            <a:fld id="{9F77D75E-27E2-4A96-BD41-EBCE303058AF}" type="datetime1">
              <a:rPr lang="ru-RU"/>
              <a:pPr>
                <a:defRPr/>
              </a:pPr>
              <a:t>12.12.2013</a:t>
            </a:fld>
            <a:endParaRPr lang="ru-RU"/>
          </a:p>
        </p:txBody>
      </p:sp>
      <p:sp>
        <p:nvSpPr>
          <p:cNvPr id="5" name="Footer Placeholder 4"/>
          <p:cNvSpPr>
            <a:spLocks noGrp="1"/>
          </p:cNvSpPr>
          <p:nvPr>
            <p:ph type="ftr" sz="quarter" idx="3"/>
          </p:nvPr>
        </p:nvSpPr>
        <p:spPr>
          <a:xfrm>
            <a:off x="658813" y="6356350"/>
            <a:ext cx="2847975" cy="365125"/>
          </a:xfrm>
          <a:prstGeom prst="rect">
            <a:avLst/>
          </a:prstGeom>
        </p:spPr>
        <p:txBody>
          <a:bodyPr vert="horz" wrap="square" lIns="45720" tIns="45720" rIns="91440" bIns="45720" numCol="1" anchor="ctr" anchorCtr="0" compatLnSpc="1">
            <a:prstTxWarp prst="textNoShape">
              <a:avLst/>
            </a:prstTxWarp>
          </a:bodyPr>
          <a:lstStyle>
            <a:lvl1pPr>
              <a:defRPr sz="1200">
                <a:solidFill>
                  <a:srgbClr val="595959"/>
                </a:solidFill>
                <a:latin typeface="Century Gothic" pitchFamily="34" charset="0"/>
              </a:defRPr>
            </a:lvl1pPr>
          </a:lstStyle>
          <a:p>
            <a:pPr>
              <a:defRPr/>
            </a:pPr>
            <a:endParaRPr lang="ru-RU"/>
          </a:p>
        </p:txBody>
      </p:sp>
      <p:sp>
        <p:nvSpPr>
          <p:cNvPr id="6" name="Slide Number Placeholder 5"/>
          <p:cNvSpPr>
            <a:spLocks noGrp="1"/>
          </p:cNvSpPr>
          <p:nvPr>
            <p:ph type="sldNum" sz="quarter" idx="4"/>
          </p:nvPr>
        </p:nvSpPr>
        <p:spPr>
          <a:xfrm>
            <a:off x="8543925" y="6356350"/>
            <a:ext cx="561975" cy="365125"/>
          </a:xfrm>
          <a:prstGeom prst="rect">
            <a:avLst/>
          </a:prstGeom>
        </p:spPr>
        <p:txBody>
          <a:bodyPr vert="horz" lIns="27432" tIns="45720" rIns="45720" bIns="45720" rtlCol="0" anchor="ctr"/>
          <a:lstStyle>
            <a:lvl1pPr algn="l" fontAlgn="auto">
              <a:spcBef>
                <a:spcPts val="0"/>
              </a:spcBef>
              <a:spcAft>
                <a:spcPts val="0"/>
              </a:spcAft>
              <a:defRPr sz="1200">
                <a:solidFill>
                  <a:schemeClr val="tx1">
                    <a:lumMod val="65000"/>
                    <a:lumOff val="35000"/>
                  </a:schemeClr>
                </a:solidFill>
                <a:latin typeface="Century Gothic" pitchFamily="34" charset="0"/>
              </a:defRPr>
            </a:lvl1pPr>
          </a:lstStyle>
          <a:p>
            <a:pPr>
              <a:defRPr/>
            </a:pPr>
            <a:fld id="{B7E8CCEA-A68A-4AC4-BFCD-2C6375DAA217}" type="slidenum">
              <a:rPr lang="ru-RU"/>
              <a:pPr>
                <a:defRPr/>
              </a:pPr>
              <a:t>‹#›</a:t>
            </a:fld>
            <a:endParaRPr lang="ru-RU"/>
          </a:p>
        </p:txBody>
      </p:sp>
      <p:sp>
        <p:nvSpPr>
          <p:cNvPr id="7" name="Oval 6"/>
          <p:cNvSpPr/>
          <p:nvPr/>
        </p:nvSpPr>
        <p:spPr>
          <a:xfrm>
            <a:off x="8458200" y="6499225"/>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7"/>
          <p:cNvSpPr/>
          <p:nvPr/>
        </p:nvSpPr>
        <p:spPr>
          <a:xfrm>
            <a:off x="569913" y="6499225"/>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887" r:id="rId1"/>
    <p:sldLayoutId id="2147483886" r:id="rId2"/>
    <p:sldLayoutId id="2147483888" r:id="rId3"/>
    <p:sldLayoutId id="2147483885" r:id="rId4"/>
    <p:sldLayoutId id="2147483884" r:id="rId5"/>
    <p:sldLayoutId id="2147483883" r:id="rId6"/>
    <p:sldLayoutId id="2147483882" r:id="rId7"/>
    <p:sldLayoutId id="2147483881" r:id="rId8"/>
    <p:sldLayoutId id="2147483880" r:id="rId9"/>
    <p:sldLayoutId id="2147483879" r:id="rId10"/>
    <p:sldLayoutId id="2147483878" r:id="rId11"/>
  </p:sldLayoutIdLst>
  <p:txStyles>
    <p:title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itchFamily="18" charset="0"/>
        </a:defRPr>
      </a:lvl2pPr>
      <a:lvl3pPr algn="ctr" rtl="0" eaLnBrk="0" fontAlgn="base" hangingPunct="0">
        <a:lnSpc>
          <a:spcPts val="5800"/>
        </a:lnSpc>
        <a:spcBef>
          <a:spcPct val="0"/>
        </a:spcBef>
        <a:spcAft>
          <a:spcPct val="0"/>
        </a:spcAft>
        <a:defRPr sz="5400">
          <a:solidFill>
            <a:schemeClr val="tx2"/>
          </a:solidFill>
          <a:latin typeface="Palatino Linotype" pitchFamily="18" charset="0"/>
        </a:defRPr>
      </a:lvl3pPr>
      <a:lvl4pPr algn="ctr" rtl="0" eaLnBrk="0" fontAlgn="base" hangingPunct="0">
        <a:lnSpc>
          <a:spcPts val="5800"/>
        </a:lnSpc>
        <a:spcBef>
          <a:spcPct val="0"/>
        </a:spcBef>
        <a:spcAft>
          <a:spcPct val="0"/>
        </a:spcAft>
        <a:defRPr sz="5400">
          <a:solidFill>
            <a:schemeClr val="tx2"/>
          </a:solidFill>
          <a:latin typeface="Palatino Linotype" pitchFamily="18" charset="0"/>
        </a:defRPr>
      </a:lvl4pPr>
      <a:lvl5pPr algn="ctr" rtl="0" eaLnBrk="0" fontAlgn="base" hangingPunct="0">
        <a:lnSpc>
          <a:spcPts val="5800"/>
        </a:lnSpc>
        <a:spcBef>
          <a:spcPct val="0"/>
        </a:spcBef>
        <a:spcAft>
          <a:spcPct val="0"/>
        </a:spcAft>
        <a:defRPr sz="5400">
          <a:solidFill>
            <a:schemeClr val="tx2"/>
          </a:solidFill>
          <a:latin typeface="Palatino Linotype" pitchFamily="18" charset="0"/>
        </a:defRPr>
      </a:lvl5pPr>
      <a:lvl6pPr marL="457200" algn="ctr" rtl="0" fontAlgn="base">
        <a:lnSpc>
          <a:spcPts val="5800"/>
        </a:lnSpc>
        <a:spcBef>
          <a:spcPct val="0"/>
        </a:spcBef>
        <a:spcAft>
          <a:spcPct val="0"/>
        </a:spcAft>
        <a:defRPr sz="5400">
          <a:solidFill>
            <a:schemeClr val="tx2"/>
          </a:solidFill>
          <a:latin typeface="Palatino Linotype" pitchFamily="18" charset="0"/>
        </a:defRPr>
      </a:lvl6pPr>
      <a:lvl7pPr marL="914400" algn="ctr" rtl="0" fontAlgn="base">
        <a:lnSpc>
          <a:spcPts val="5800"/>
        </a:lnSpc>
        <a:spcBef>
          <a:spcPct val="0"/>
        </a:spcBef>
        <a:spcAft>
          <a:spcPct val="0"/>
        </a:spcAft>
        <a:defRPr sz="5400">
          <a:solidFill>
            <a:schemeClr val="tx2"/>
          </a:solidFill>
          <a:latin typeface="Palatino Linotype" pitchFamily="18" charset="0"/>
        </a:defRPr>
      </a:lvl7pPr>
      <a:lvl8pPr marL="1371600" algn="ctr" rtl="0" fontAlgn="base">
        <a:lnSpc>
          <a:spcPts val="5800"/>
        </a:lnSpc>
        <a:spcBef>
          <a:spcPct val="0"/>
        </a:spcBef>
        <a:spcAft>
          <a:spcPct val="0"/>
        </a:spcAft>
        <a:defRPr sz="5400">
          <a:solidFill>
            <a:schemeClr val="tx2"/>
          </a:solidFill>
          <a:latin typeface="Palatino Linotype" pitchFamily="18" charset="0"/>
        </a:defRPr>
      </a:lvl8pPr>
      <a:lvl9pPr marL="1828800" algn="ctr" rtl="0" fontAlgn="base">
        <a:lnSpc>
          <a:spcPts val="5800"/>
        </a:lnSpc>
        <a:spcBef>
          <a:spcPct val="0"/>
        </a:spcBef>
        <a:spcAft>
          <a:spcPct val="0"/>
        </a:spcAft>
        <a:defRPr sz="5400">
          <a:solidFill>
            <a:schemeClr val="tx2"/>
          </a:solidFill>
          <a:latin typeface="Palatino Linotype" pitchFamily="18" charset="0"/>
        </a:defRPr>
      </a:lvl9pPr>
    </p:titleStyle>
    <p:bodyStyle>
      <a:lvl1pPr marL="342900" indent="-342900" algn="l" rtl="0" eaLnBrk="0" fontAlgn="base" hangingPunct="0">
        <a:spcBef>
          <a:spcPct val="20000"/>
        </a:spcBef>
        <a:spcAft>
          <a:spcPct val="0"/>
        </a:spcAft>
        <a:buFont typeface="Arial" charset="0"/>
        <a:buChar char="•"/>
        <a:defRPr sz="2400" kern="1200">
          <a:solidFill>
            <a:srgbClr val="7F7F7F"/>
          </a:solidFill>
          <a:latin typeface="+mj-lt"/>
          <a:ea typeface="+mn-ea"/>
          <a:cs typeface="+mn-cs"/>
        </a:defRPr>
      </a:lvl1pPr>
      <a:lvl2pPr marL="742950" indent="-285750" algn="l" rtl="0" eaLnBrk="0" fontAlgn="base" hangingPunct="0">
        <a:spcBef>
          <a:spcPct val="20000"/>
        </a:spcBef>
        <a:spcAft>
          <a:spcPct val="0"/>
        </a:spcAft>
        <a:buFont typeface="Courier New" pitchFamily="49" charset="0"/>
        <a:buChar char="o"/>
        <a:defRPr sz="1600" kern="1200">
          <a:solidFill>
            <a:srgbClr val="7F7F7F"/>
          </a:solidFill>
          <a:latin typeface="+mj-lt"/>
          <a:ea typeface="+mn-ea"/>
          <a:cs typeface="+mn-cs"/>
        </a:defRPr>
      </a:lvl2pPr>
      <a:lvl3pPr marL="1143000" indent="-228600" algn="l" rtl="0" eaLnBrk="0" fontAlgn="base" hangingPunct="0">
        <a:spcBef>
          <a:spcPct val="20000"/>
        </a:spcBef>
        <a:spcAft>
          <a:spcPct val="0"/>
        </a:spcAft>
        <a:buFont typeface="Arial" charset="0"/>
        <a:buChar char="•"/>
        <a:defRPr sz="1600" kern="1200">
          <a:solidFill>
            <a:srgbClr val="7F7F7F"/>
          </a:solidFill>
          <a:latin typeface="+mj-lt"/>
          <a:ea typeface="+mn-ea"/>
          <a:cs typeface="+mn-cs"/>
        </a:defRPr>
      </a:lvl3pPr>
      <a:lvl4pPr marL="1600200" indent="-228600" algn="l" rtl="0" eaLnBrk="0" fontAlgn="base" hangingPunct="0">
        <a:spcBef>
          <a:spcPct val="20000"/>
        </a:spcBef>
        <a:spcAft>
          <a:spcPct val="0"/>
        </a:spcAft>
        <a:buFont typeface="Courier New" pitchFamily="49" charset="0"/>
        <a:buChar char="o"/>
        <a:defRPr sz="1600" kern="1200">
          <a:solidFill>
            <a:srgbClr val="7F7F7F"/>
          </a:solidFill>
          <a:latin typeface="+mj-lt"/>
          <a:ea typeface="+mn-ea"/>
          <a:cs typeface="+mn-cs"/>
        </a:defRPr>
      </a:lvl4pPr>
      <a:lvl5pPr marL="2057400" indent="-228600" algn="l" rtl="0" eaLnBrk="0" fontAlgn="base" hangingPunct="0">
        <a:spcBef>
          <a:spcPct val="20000"/>
        </a:spcBef>
        <a:spcAft>
          <a:spcPct val="0"/>
        </a:spcAft>
        <a:buFont typeface="Arial"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hyperlink" Target="http://www.consultant.ru/document/cons_doc_LAW_142172/?frame=22" TargetMode="Externa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hyperlink" Target="http://www.consultant.ru/popular/gkrf1/5_32.html" TargetMode="Externa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3" name="Text Box 7"/>
          <p:cNvSpPr txBox="1">
            <a:spLocks noChangeArrowheads="1"/>
          </p:cNvSpPr>
          <p:nvPr/>
        </p:nvSpPr>
        <p:spPr bwMode="auto">
          <a:xfrm>
            <a:off x="0" y="209550"/>
            <a:ext cx="9144000" cy="2103438"/>
          </a:xfrm>
          <a:prstGeom prst="rect">
            <a:avLst/>
          </a:prstGeom>
          <a:noFill/>
          <a:ln w="9525">
            <a:noFill/>
            <a:miter lim="800000"/>
            <a:headEnd/>
            <a:tailEnd/>
          </a:ln>
          <a:effectLst/>
        </p:spPr>
        <p:txBody>
          <a:bodyPr>
            <a:spAutoFit/>
          </a:bodyPr>
          <a:lstStyle/>
          <a:p>
            <a:pPr algn="ctr">
              <a:spcBef>
                <a:spcPct val="50000"/>
              </a:spcBef>
              <a:defRPr/>
            </a:pPr>
            <a:r>
              <a:rPr lang="ru-RU" sz="2200" b="1">
                <a:solidFill>
                  <a:srgbClr val="213E69"/>
                </a:solidFill>
                <a:effectLst>
                  <a:outerShdw blurRad="38100" dist="38100" dir="2700000" algn="tl">
                    <a:srgbClr val="C0C0C0"/>
                  </a:outerShdw>
                </a:effectLst>
                <a:latin typeface="Palatino Linotype" pitchFamily="18" charset="0"/>
              </a:rPr>
              <a:t>ФЕДЕРАЛЬНЫЙ ЗАКОН РФ </a:t>
            </a:r>
          </a:p>
          <a:p>
            <a:pPr algn="ctr">
              <a:spcBef>
                <a:spcPct val="50000"/>
              </a:spcBef>
              <a:defRPr/>
            </a:pPr>
            <a:r>
              <a:rPr lang="ru-RU" sz="2200" b="1">
                <a:solidFill>
                  <a:srgbClr val="213E69"/>
                </a:solidFill>
                <a:effectLst>
                  <a:outerShdw blurRad="38100" dist="38100" dir="2700000" algn="tl">
                    <a:srgbClr val="C0C0C0"/>
                  </a:outerShdw>
                </a:effectLst>
                <a:latin typeface="Palatino Linotype" pitchFamily="18" charset="0"/>
              </a:rPr>
              <a:t>от 7 мая 2013 года № 100-ФЗ</a:t>
            </a:r>
          </a:p>
          <a:p>
            <a:pPr algn="ctr">
              <a:spcBef>
                <a:spcPct val="50000"/>
              </a:spcBef>
              <a:defRPr/>
            </a:pPr>
            <a:r>
              <a:rPr lang="ru-RU" sz="2200" b="1">
                <a:solidFill>
                  <a:srgbClr val="213E69"/>
                </a:solidFill>
                <a:effectLst>
                  <a:outerShdw blurRad="38100" dist="38100" dir="2700000" algn="tl">
                    <a:srgbClr val="C0C0C0"/>
                  </a:outerShdw>
                </a:effectLst>
                <a:latin typeface="Palatino Linotype" pitchFamily="18" charset="0"/>
              </a:rPr>
              <a:t>«О внесении изменений в подразделы 4 и 5 раздела </a:t>
            </a:r>
            <a:r>
              <a:rPr lang="en-US" sz="2200" b="1">
                <a:solidFill>
                  <a:srgbClr val="213E69"/>
                </a:solidFill>
                <a:effectLst>
                  <a:outerShdw blurRad="38100" dist="38100" dir="2700000" algn="tl">
                    <a:srgbClr val="C0C0C0"/>
                  </a:outerShdw>
                </a:effectLst>
                <a:latin typeface="Palatino Linotype" pitchFamily="18" charset="0"/>
              </a:rPr>
              <a:t>I</a:t>
            </a:r>
            <a:r>
              <a:rPr lang="ru-RU" sz="2200" b="1">
                <a:solidFill>
                  <a:srgbClr val="213E69"/>
                </a:solidFill>
                <a:effectLst>
                  <a:outerShdw blurRad="38100" dist="38100" dir="2700000" algn="tl">
                    <a:srgbClr val="C0C0C0"/>
                  </a:outerShdw>
                </a:effectLst>
                <a:latin typeface="Palatino Linotype" pitchFamily="18" charset="0"/>
              </a:rPr>
              <a:t> части первой и статью 1153 части третьей Гражданского кодекса Российской Федерации»</a:t>
            </a:r>
          </a:p>
        </p:txBody>
      </p:sp>
      <p:sp>
        <p:nvSpPr>
          <p:cNvPr id="14338" name="Text Box 8"/>
          <p:cNvSpPr txBox="1">
            <a:spLocks noChangeArrowheads="1"/>
          </p:cNvSpPr>
          <p:nvPr/>
        </p:nvSpPr>
        <p:spPr bwMode="auto">
          <a:xfrm>
            <a:off x="179388" y="2276475"/>
            <a:ext cx="8964612" cy="2162175"/>
          </a:xfrm>
          <a:prstGeom prst="rect">
            <a:avLst/>
          </a:prstGeom>
          <a:noFill/>
          <a:ln w="9525">
            <a:noFill/>
            <a:miter lim="800000"/>
            <a:headEnd/>
            <a:tailEnd/>
          </a:ln>
        </p:spPr>
        <p:txBody>
          <a:bodyPr>
            <a:spAutoFit/>
          </a:bodyPr>
          <a:lstStyle/>
          <a:p>
            <a:r>
              <a:rPr lang="ru-RU" sz="1700" b="1">
                <a:latin typeface="Times New Roman" pitchFamily="18" charset="0"/>
              </a:rPr>
              <a:t>Вступает в силу с </a:t>
            </a:r>
            <a:r>
              <a:rPr lang="ru-RU" sz="1700" b="1" u="sng">
                <a:latin typeface="Times New Roman" pitchFamily="18" charset="0"/>
              </a:rPr>
              <a:t>1 сентября 2013 года</a:t>
            </a:r>
            <a:r>
              <a:rPr lang="ru-RU" sz="1700">
                <a:latin typeface="Times New Roman" pitchFamily="18" charset="0"/>
              </a:rPr>
              <a:t>, за исключением пункта 22 статьи 1 указанного закона:</a:t>
            </a:r>
            <a:endParaRPr lang="ru-RU" sz="1700" i="1">
              <a:latin typeface="Times New Roman" pitchFamily="18" charset="0"/>
            </a:endParaRPr>
          </a:p>
          <a:p>
            <a:r>
              <a:rPr lang="ru-RU" sz="1700" i="1">
                <a:latin typeface="Times New Roman" pitchFamily="18" charset="0"/>
              </a:rPr>
              <a:t>пункт 2 статьи 177 ГК РФ дополнить абзацем следующего содержания:</a:t>
            </a:r>
          </a:p>
          <a:p>
            <a:r>
              <a:rPr lang="ru-RU" sz="1700" i="1">
                <a:latin typeface="Times New Roman" pitchFamily="18" charset="0"/>
              </a:rPr>
              <a:t>"Сделка, совершенная гражданином, впоследствии ограниченным в дееспособности вследствие психического расстройства, может быть признана судом недействительной по иску его попечителя, если доказано, что в момент совершения сделки гражданин не был способен понимать значение своих действий или руководить ими и другая сторона сделки знала или должна была знать об этом." </a:t>
            </a:r>
            <a:r>
              <a:rPr lang="ru-RU" sz="1700" i="1" u="sng">
                <a:latin typeface="Times New Roman" pitchFamily="18" charset="0"/>
              </a:rPr>
              <a:t>(положение вступает в силу со 2 марта 2015 года).</a:t>
            </a:r>
          </a:p>
        </p:txBody>
      </p:sp>
      <p:sp>
        <p:nvSpPr>
          <p:cNvPr id="14339" name="AutoShape 10"/>
          <p:cNvSpPr>
            <a:spLocks noChangeArrowheads="1"/>
          </p:cNvSpPr>
          <p:nvPr/>
        </p:nvSpPr>
        <p:spPr bwMode="auto">
          <a:xfrm>
            <a:off x="179388" y="4365625"/>
            <a:ext cx="8713787" cy="936625"/>
          </a:xfrm>
          <a:prstGeom prst="horizontalScroll">
            <a:avLst>
              <a:gd name="adj" fmla="val 12500"/>
            </a:avLst>
          </a:prstGeom>
          <a:solidFill>
            <a:srgbClr val="FFFF99"/>
          </a:solidFill>
          <a:ln w="9525">
            <a:solidFill>
              <a:schemeClr val="tx1"/>
            </a:solidFill>
            <a:round/>
            <a:headEnd/>
            <a:tailEnd/>
          </a:ln>
        </p:spPr>
        <p:txBody>
          <a:bodyPr anchor="ctr"/>
          <a:lstStyle/>
          <a:p>
            <a:pPr algn="ctr"/>
            <a:r>
              <a:rPr lang="ru-RU" sz="2000" b="1">
                <a:latin typeface="Times New Roman" pitchFamily="18" charset="0"/>
              </a:rPr>
              <a:t>Применяется к правоотношениям, возникшим после дня вступления в силу настоящего Федерального закона</a:t>
            </a:r>
          </a:p>
        </p:txBody>
      </p:sp>
      <p:sp>
        <p:nvSpPr>
          <p:cNvPr id="14340" name="Text Box 11"/>
          <p:cNvSpPr txBox="1">
            <a:spLocks noChangeArrowheads="1"/>
          </p:cNvSpPr>
          <p:nvPr/>
        </p:nvSpPr>
        <p:spPr bwMode="auto">
          <a:xfrm>
            <a:off x="250825" y="5229225"/>
            <a:ext cx="8713788" cy="1465263"/>
          </a:xfrm>
          <a:prstGeom prst="rect">
            <a:avLst/>
          </a:prstGeom>
          <a:noFill/>
          <a:ln w="9525">
            <a:noFill/>
            <a:miter lim="800000"/>
            <a:headEnd/>
            <a:tailEnd/>
          </a:ln>
        </p:spPr>
        <p:txBody>
          <a:bodyPr>
            <a:spAutoFit/>
          </a:bodyPr>
          <a:lstStyle/>
          <a:p>
            <a:pPr>
              <a:spcBef>
                <a:spcPct val="50000"/>
              </a:spcBef>
            </a:pPr>
            <a:r>
              <a:rPr lang="ru-RU" i="1">
                <a:latin typeface="Times New Roman" pitchFamily="18" charset="0"/>
              </a:rPr>
              <a:t>По правоотношениям, возникшим до дня вступления в силу настоящего Федерального закона, положения Гражданского кодекса Российской Федерации (в редакции настоящего Федерального закона) применяются к тем правам и обязанностям, которые возникнут после дня вступления в силу настоящего Федерального закона (н-р, праву на обращение с иском в суд).</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2"/>
          <p:cNvSpPr txBox="1">
            <a:spLocks noChangeArrowheads="1"/>
          </p:cNvSpPr>
          <p:nvPr/>
        </p:nvSpPr>
        <p:spPr bwMode="auto">
          <a:xfrm>
            <a:off x="250825" y="549275"/>
            <a:ext cx="8497888" cy="366713"/>
          </a:xfrm>
          <a:prstGeom prst="rect">
            <a:avLst/>
          </a:prstGeom>
          <a:noFill/>
          <a:ln w="9525">
            <a:noFill/>
            <a:miter lim="800000"/>
            <a:headEnd/>
            <a:tailEnd/>
          </a:ln>
        </p:spPr>
        <p:txBody>
          <a:bodyPr>
            <a:spAutoFit/>
          </a:bodyPr>
          <a:lstStyle/>
          <a:p>
            <a:pPr>
              <a:spcBef>
                <a:spcPct val="50000"/>
              </a:spcBef>
            </a:pPr>
            <a:endParaRPr lang="ru-RU"/>
          </a:p>
        </p:txBody>
      </p:sp>
      <p:sp>
        <p:nvSpPr>
          <p:cNvPr id="24578" name="Text Box 3"/>
          <p:cNvSpPr txBox="1">
            <a:spLocks noChangeArrowheads="1"/>
          </p:cNvSpPr>
          <p:nvPr/>
        </p:nvSpPr>
        <p:spPr bwMode="auto">
          <a:xfrm>
            <a:off x="466725" y="901700"/>
            <a:ext cx="8497888" cy="366713"/>
          </a:xfrm>
          <a:prstGeom prst="rect">
            <a:avLst/>
          </a:prstGeom>
          <a:noFill/>
          <a:ln w="9525">
            <a:noFill/>
            <a:miter lim="800000"/>
            <a:headEnd/>
            <a:tailEnd/>
          </a:ln>
        </p:spPr>
        <p:txBody>
          <a:bodyPr>
            <a:spAutoFit/>
          </a:bodyPr>
          <a:lstStyle/>
          <a:p>
            <a:pPr>
              <a:spcBef>
                <a:spcPct val="50000"/>
              </a:spcBef>
            </a:pPr>
            <a:r>
              <a:rPr lang="ru-RU" b="1">
                <a:solidFill>
                  <a:srgbClr val="FF3300"/>
                </a:solidFill>
                <a:latin typeface="Times New Roman" pitchFamily="18" charset="0"/>
              </a:rPr>
              <a:t>!!! Впервые в гражданском законодательстве закреплена «теория доставки»</a:t>
            </a:r>
          </a:p>
        </p:txBody>
      </p:sp>
      <p:graphicFrame>
        <p:nvGraphicFramePr>
          <p:cNvPr id="65564" name="Group 28"/>
          <p:cNvGraphicFramePr>
            <a:graphicFrameLocks noGrp="1"/>
          </p:cNvGraphicFramePr>
          <p:nvPr/>
        </p:nvGraphicFramePr>
        <p:xfrm>
          <a:off x="395288" y="1393825"/>
          <a:ext cx="8424862" cy="2682875"/>
        </p:xfrm>
        <a:graphic>
          <a:graphicData uri="http://schemas.openxmlformats.org/drawingml/2006/table">
            <a:tbl>
              <a:tblPr/>
              <a:tblGrid>
                <a:gridCol w="8424862"/>
              </a:tblGrid>
              <a:tr h="193675">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600" b="1" i="0" u="none" strike="noStrike" cap="none" normalizeH="0" baseline="0" smtClean="0">
                          <a:ln>
                            <a:noFill/>
                          </a:ln>
                          <a:solidFill>
                            <a:schemeClr val="tx1"/>
                          </a:solidFill>
                          <a:effectLst/>
                          <a:latin typeface="Times New Roman" pitchFamily="18" charset="0"/>
                        </a:rPr>
                        <a:t>Статья 165.1. Юридически значимые сообщения</a:t>
                      </a:r>
                      <a:r>
                        <a:rPr kumimoji="0" lang="ru-RU" sz="1600" b="0"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gradFill rotWithShape="0">
                      <a:gsLst>
                        <a:gs pos="0">
                          <a:srgbClr val="FFFFCC"/>
                        </a:gs>
                        <a:gs pos="100000">
                          <a:schemeClr val="bg1"/>
                        </a:gs>
                      </a:gsLst>
                      <a:lin ang="5400000" scaled="1"/>
                    </a:gradFill>
                  </a:tcPr>
                </a:tc>
              </a:tr>
              <a:tr h="506413">
                <a:tc>
                  <a:txBody>
                    <a:bodyPr/>
                    <a:lstStyle/>
                    <a:p>
                      <a:pPr marL="381000" marR="0" lvl="0" indent="-381000" algn="just" defTabSz="914400" rtl="0" eaLnBrk="1" fontAlgn="base" latinLnBrk="0" hangingPunct="1">
                        <a:lnSpc>
                          <a:spcPct val="100000"/>
                        </a:lnSpc>
                        <a:spcBef>
                          <a:spcPct val="20000"/>
                        </a:spcBef>
                        <a:spcAft>
                          <a:spcPct val="0"/>
                        </a:spcAft>
                        <a:buClrTx/>
                        <a:buSzTx/>
                        <a:buFont typeface="Arial" charset="0"/>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1. Заявления, уведомления, извещения, требования или иные юридически значимые сообщения, с которыми закон или сделка связывает гражданско-правовые последствия для другого лица, влекут для этого лица такие последствия </a:t>
                      </a:r>
                      <a:r>
                        <a:rPr kumimoji="0" lang="ru-RU" sz="1600" b="1" i="0" u="none" strike="noStrike" cap="none" normalizeH="0" baseline="0" smtClean="0">
                          <a:ln>
                            <a:noFill/>
                          </a:ln>
                          <a:solidFill>
                            <a:schemeClr val="tx1"/>
                          </a:solidFill>
                          <a:effectLst/>
                          <a:latin typeface="Times New Roman" pitchFamily="18" charset="0"/>
                          <a:cs typeface="Times New Roman" pitchFamily="18" charset="0"/>
                        </a:rPr>
                        <a:t>с момента доставки соответствующего сообщения ему или его представителю.</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gradFill rotWithShape="0">
                      <a:gsLst>
                        <a:gs pos="0">
                          <a:srgbClr val="FFFFCC"/>
                        </a:gs>
                        <a:gs pos="100000">
                          <a:schemeClr val="bg1"/>
                        </a:gs>
                      </a:gsLst>
                      <a:lin ang="5400000" scaled="1"/>
                    </a:gradFill>
                  </a:tcPr>
                </a:tc>
              </a:tr>
              <a:tr h="319088">
                <a:tc>
                  <a:txBody>
                    <a:bodyPr/>
                    <a:lstStyle/>
                    <a:p>
                      <a:pPr marL="363538" marR="0" lvl="0" indent="0" algn="just" defTabSz="914400" rtl="0" eaLnBrk="1" fontAlgn="base" latinLnBrk="0" hangingPunct="1">
                        <a:lnSpc>
                          <a:spcPct val="100000"/>
                        </a:lnSpc>
                        <a:spcBef>
                          <a:spcPct val="20000"/>
                        </a:spcBef>
                        <a:spcAft>
                          <a:spcPct val="0"/>
                        </a:spcAft>
                        <a:buClrTx/>
                        <a:buSzTx/>
                        <a:buFont typeface="Arial" charset="0"/>
                        <a:buNone/>
                        <a:tabLst>
                          <a:tab pos="363538" algn="l"/>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Сообщение считается доставленным и в тех случаях, если оно поступило лицу, которому оно направлено (адресату), но по обстоятельствам, зависящим от него, не было ему вручено или адресат не ознакомился с ним.</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gradFill rotWithShape="0">
                      <a:gsLst>
                        <a:gs pos="0">
                          <a:srgbClr val="FFFFCC"/>
                        </a:gs>
                        <a:gs pos="100000">
                          <a:schemeClr val="bg1"/>
                        </a:gs>
                      </a:gsLst>
                      <a:lin ang="5400000" scaled="1"/>
                    </a:gradFill>
                  </a:tcPr>
                </a:tc>
              </a:tr>
              <a:tr h="388938">
                <a:tc>
                  <a:txBody>
                    <a:bodyPr/>
                    <a:lstStyle/>
                    <a:p>
                      <a:pPr marL="381000" marR="0" lvl="0" indent="-381000" algn="just" defTabSz="914400" rtl="0" eaLnBrk="1" fontAlgn="base" latinLnBrk="0" hangingPunct="1">
                        <a:lnSpc>
                          <a:spcPct val="100000"/>
                        </a:lnSpc>
                        <a:spcBef>
                          <a:spcPct val="20000"/>
                        </a:spcBef>
                        <a:spcAft>
                          <a:spcPct val="0"/>
                        </a:spcAft>
                        <a:buClrTx/>
                        <a:buSzTx/>
                        <a:buFont typeface="Arial" charset="0"/>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2. Правила </a:t>
                      </a:r>
                      <a:r>
                        <a:rPr kumimoji="0" lang="ru-RU" sz="1600" b="0" i="0" u="none" strike="noStrike" cap="none" normalizeH="0" baseline="0" smtClean="0">
                          <a:ln>
                            <a:noFill/>
                          </a:ln>
                          <a:solidFill>
                            <a:schemeClr val="tx1"/>
                          </a:solidFill>
                          <a:effectLst/>
                          <a:latin typeface="Times New Roman" pitchFamily="18" charset="0"/>
                        </a:rPr>
                        <a:t>пункта 1</a:t>
                      </a: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 настоящей статьи применяются, если иное не предусмотрено законом или условиями сделки либо не следует из обычая или из практики, установившейся во взаимоотношениях сторон.</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
        <p:nvSpPr>
          <p:cNvPr id="24590" name="Text Box 18"/>
          <p:cNvSpPr txBox="1">
            <a:spLocks noChangeArrowheads="1"/>
          </p:cNvSpPr>
          <p:nvPr/>
        </p:nvSpPr>
        <p:spPr bwMode="auto">
          <a:xfrm>
            <a:off x="395288" y="4221163"/>
            <a:ext cx="8497887" cy="2149475"/>
          </a:xfrm>
          <a:prstGeom prst="rect">
            <a:avLst/>
          </a:prstGeom>
          <a:noFill/>
          <a:ln w="9525">
            <a:noFill/>
            <a:miter lim="800000"/>
            <a:headEnd/>
            <a:tailEnd/>
          </a:ln>
        </p:spPr>
        <p:txBody>
          <a:bodyPr>
            <a:spAutoFit/>
          </a:bodyPr>
          <a:lstStyle/>
          <a:p>
            <a:r>
              <a:rPr lang="ru-RU" sz="1500" b="1" i="1">
                <a:latin typeface="Times New Roman" pitchFamily="18" charset="0"/>
              </a:rPr>
              <a:t>ПРИМЕРЫ:</a:t>
            </a:r>
          </a:p>
          <a:p>
            <a:pPr>
              <a:buFontTx/>
              <a:buChar char="•"/>
            </a:pPr>
            <a:r>
              <a:rPr lang="ru-RU" sz="1500" i="1">
                <a:latin typeface="Times New Roman" pitchFamily="18" charset="0"/>
              </a:rPr>
              <a:t>  ЗАЯВЛЕНИЯ: заявления о зачете (ст.410 ГК РФ), заявление об отказе от принятия наследства (ст.1157 ГК РФ), заявление клиента о расторжении договора банковского счета (ст.859 ГК РФ), заявление получателя средств об отказе от использования аккредитива (ст.873 ГК РФ);</a:t>
            </a:r>
          </a:p>
          <a:p>
            <a:pPr>
              <a:buFontTx/>
              <a:buChar char="•"/>
            </a:pPr>
            <a:r>
              <a:rPr lang="ru-RU" sz="1500" i="1">
                <a:latin typeface="Times New Roman" pitchFamily="18" charset="0"/>
              </a:rPr>
              <a:t>  УВЕДОМЛЕНИЯ: уведомление от отказе от заключения договора поставки (ст.507 ГК РФ), уведомление стороны об одностороннем отказе от договора поставки (ст.523 ГК РФ);</a:t>
            </a:r>
          </a:p>
          <a:p>
            <a:pPr>
              <a:buFontTx/>
              <a:buChar char="•"/>
            </a:pPr>
            <a:r>
              <a:rPr lang="ru-RU" sz="1500" i="1">
                <a:latin typeface="Times New Roman" pitchFamily="18" charset="0"/>
              </a:rPr>
              <a:t>  ИЗВЕЩЕНИЯ: отказ от договора безвозмездного пользования (ст.699 ГК РФ), извещение об исполнении поручения банком (ст.865 ГК РФ);</a:t>
            </a:r>
          </a:p>
          <a:p>
            <a:pPr>
              <a:buFontTx/>
              <a:buChar char="•"/>
            </a:pPr>
            <a:r>
              <a:rPr lang="ru-RU" sz="1500" i="1">
                <a:latin typeface="Times New Roman" pitchFamily="18" charset="0"/>
              </a:rPr>
              <a:t>  ТРЕБОВАНИЯ: требования кредиторов (ст.25 ГК РФ)</a:t>
            </a:r>
          </a:p>
        </p:txBody>
      </p:sp>
      <p:sp>
        <p:nvSpPr>
          <p:cNvPr id="24591" name="AutoShape 19"/>
          <p:cNvSpPr>
            <a:spLocks noChangeArrowheads="1"/>
          </p:cNvSpPr>
          <p:nvPr/>
        </p:nvSpPr>
        <p:spPr bwMode="auto">
          <a:xfrm rot="10800000">
            <a:off x="395288" y="331788"/>
            <a:ext cx="8353425" cy="504825"/>
          </a:xfrm>
          <a:prstGeom prst="homePlate">
            <a:avLst>
              <a:gd name="adj" fmla="val 27655"/>
            </a:avLst>
          </a:prstGeom>
          <a:gradFill rotWithShape="1">
            <a:gsLst>
              <a:gs pos="0">
                <a:srgbClr val="CCFFCC"/>
              </a:gs>
              <a:gs pos="100000">
                <a:schemeClr val="bg1"/>
              </a:gs>
            </a:gsLst>
            <a:lin ang="5400000" scaled="1"/>
          </a:gradFill>
          <a:ln w="9525">
            <a:solidFill>
              <a:schemeClr val="tx1"/>
            </a:solidFill>
            <a:miter lim="800000"/>
            <a:headEnd/>
            <a:tailEnd/>
          </a:ln>
        </p:spPr>
        <p:txBody>
          <a:bodyPr rot="10800000" wrap="none" anchor="ctr"/>
          <a:lstStyle/>
          <a:p>
            <a:pPr algn="ctr"/>
            <a:r>
              <a:rPr lang="ru-RU" sz="2400" b="1">
                <a:latin typeface="Times New Roman" pitchFamily="18" charset="0"/>
              </a:rPr>
              <a:t>Юридически значимые сообщения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179388" y="2420938"/>
            <a:ext cx="8785225" cy="647700"/>
          </a:xfrm>
        </p:spPr>
        <p:txBody>
          <a:bodyPr wrap="square" numCol="1" anchorCtr="0" compatLnSpc="1">
            <a:prstTxWarp prst="textNoShape">
              <a:avLst/>
            </a:prstTxWarp>
          </a:bodyPr>
          <a:lstStyle/>
          <a:p>
            <a:pPr eaLnBrk="1" hangingPunct="1">
              <a:defRPr/>
            </a:pPr>
            <a:r>
              <a:rPr lang="ru-RU" sz="3200" b="1" smtClean="0">
                <a:effectLst>
                  <a:outerShdw blurRad="38100" dist="38100" dir="2700000" algn="tl">
                    <a:srgbClr val="C0C0C0"/>
                  </a:outerShdw>
                </a:effectLst>
              </a:rPr>
              <a:t>НЕДЕЙСТВИТЕЛЬНОСТЬ СДЕЛОК</a:t>
            </a:r>
            <a:r>
              <a:rPr lang="ru-RU" sz="3200" b="1" smtClean="0">
                <a:effectLst/>
              </a:rPr>
              <a:t> </a:t>
            </a:r>
          </a:p>
        </p:txBody>
      </p:sp>
      <p:sp>
        <p:nvSpPr>
          <p:cNvPr id="5" name="Объект 4"/>
          <p:cNvSpPr>
            <a:spLocks noGrp="1"/>
          </p:cNvSpPr>
          <p:nvPr>
            <p:ph idx="4294967295"/>
          </p:nvPr>
        </p:nvSpPr>
        <p:spPr>
          <a:xfrm>
            <a:off x="468313" y="3933825"/>
            <a:ext cx="8362950" cy="2016125"/>
          </a:xfrm>
          <a:solidFill>
            <a:schemeClr val="tx2">
              <a:lumMod val="40000"/>
              <a:lumOff val="60000"/>
            </a:schemeClr>
          </a:solidFill>
        </p:spPr>
        <p:txBody>
          <a:bodyPr>
            <a:normAutofit/>
          </a:bodyPr>
          <a:lstStyle/>
          <a:p>
            <a:pPr marL="0" indent="0" eaLnBrk="1" hangingPunct="1">
              <a:buFont typeface="Arial" charset="0"/>
              <a:buNone/>
              <a:defRPr/>
            </a:pPr>
            <a:r>
              <a:rPr lang="ru-RU" sz="2000" smtClean="0">
                <a:solidFill>
                  <a:schemeClr val="tx1"/>
                </a:solidFill>
              </a:rPr>
              <a:t>Нормы Гражданского кодекса Российской Федерации (в редакции Федерального закона № 100-ФЗ от 07.05.2013г.) об основаниях и о последствиях недействительности сделок (статьи 166 - 176, 178 - 181)</a:t>
            </a:r>
            <a:r>
              <a:rPr lang="ru-RU" sz="2000" b="1" smtClean="0">
                <a:solidFill>
                  <a:schemeClr val="tx1"/>
                </a:solidFill>
              </a:rPr>
              <a:t> применяются к сделкам, совершенным после дня вступления в силу данного Федерального закона.</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642" name="Group 18"/>
          <p:cNvGraphicFramePr>
            <a:graphicFrameLocks noGrp="1"/>
          </p:cNvGraphicFramePr>
          <p:nvPr/>
        </p:nvGraphicFramePr>
        <p:xfrm>
          <a:off x="142875" y="188913"/>
          <a:ext cx="8893175" cy="4714875"/>
        </p:xfrm>
        <a:graphic>
          <a:graphicData uri="http://schemas.openxmlformats.org/drawingml/2006/table">
            <a:tbl>
              <a:tblPr/>
              <a:tblGrid>
                <a:gridCol w="2773363"/>
                <a:gridCol w="6119812"/>
              </a:tblGrid>
              <a:tr h="1444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300" b="1" i="0" u="none" strike="noStrike" cap="none" normalizeH="0" baseline="0" smtClean="0">
                          <a:ln>
                            <a:noFill/>
                          </a:ln>
                          <a:solidFill>
                            <a:schemeClr val="tx1"/>
                          </a:solidFill>
                          <a:effectLst/>
                          <a:latin typeface="Times New Roman" pitchFamily="18" charset="0"/>
                        </a:rPr>
                        <a:t>Статья 166 ГК РФ Оспоримые и ничтожные сделки</a:t>
                      </a:r>
                      <a:r>
                        <a:rPr kumimoji="0" lang="ru-RU" sz="1300" b="0"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r>
              <a:tr h="1365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100" b="1" i="1" u="none" strike="noStrike" cap="none" normalizeH="0" baseline="0" smtClean="0">
                          <a:ln>
                            <a:noFill/>
                          </a:ln>
                          <a:solidFill>
                            <a:schemeClr val="tx1"/>
                          </a:solidFill>
                          <a:effectLst/>
                          <a:latin typeface="Times New Roman" pitchFamily="18" charset="0"/>
                        </a:rPr>
                        <a:t>Старая редакция</a:t>
                      </a:r>
                      <a:r>
                        <a:rPr kumimoji="0" lang="ru-RU" sz="11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100" b="1" i="1" u="none" strike="noStrike" cap="none" normalizeH="0" baseline="0" smtClean="0">
                          <a:ln>
                            <a:noFill/>
                          </a:ln>
                          <a:solidFill>
                            <a:schemeClr val="tx1"/>
                          </a:solidFill>
                          <a:effectLst/>
                          <a:latin typeface="Times New Roman" pitchFamily="18" charset="0"/>
                        </a:rPr>
                        <a:t>Новая редакция</a:t>
                      </a:r>
                      <a:r>
                        <a:rPr kumimoji="0" lang="ru-RU" sz="11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4294188">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100" b="0" i="0" u="none" strike="noStrike" cap="none" normalizeH="0" baseline="0" smtClean="0">
                          <a:ln>
                            <a:noFill/>
                          </a:ln>
                          <a:solidFill>
                            <a:schemeClr val="tx1"/>
                          </a:solidFill>
                          <a:effectLst/>
                          <a:latin typeface="Times New Roman" pitchFamily="18" charset="0"/>
                        </a:rPr>
                        <a:t>1. Сделка недействительна по основаниям, установленным настоящим Кодексом, в силу признания ее таковой судом (оспоримая сделка) либо независимо от такого признания (ничтожная сделка).</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100" b="0" i="0" u="none" strike="noStrike" cap="none" normalizeH="0" baseline="0" smtClean="0">
                          <a:ln>
                            <a:noFill/>
                          </a:ln>
                          <a:solidFill>
                            <a:schemeClr val="tx1"/>
                          </a:solidFill>
                          <a:effectLst/>
                          <a:latin typeface="Times New Roman" pitchFamily="18" charset="0"/>
                        </a:rPr>
                        <a:t>2. Требование о признании оспоримой сделки недействительной может быть предъявлено </a:t>
                      </a:r>
                      <a:r>
                        <a:rPr kumimoji="0" lang="ru-RU" sz="1100" b="1" i="0" u="none" strike="noStrike" cap="none" normalizeH="0" baseline="0" smtClean="0">
                          <a:ln>
                            <a:noFill/>
                          </a:ln>
                          <a:solidFill>
                            <a:schemeClr val="tx1"/>
                          </a:solidFill>
                          <a:effectLst/>
                          <a:latin typeface="Times New Roman" pitchFamily="18" charset="0"/>
                        </a:rPr>
                        <a:t>лицами, указанными в настоящем Кодексе.</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0" lang="ru-RU" sz="1100" b="1"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0" lang="ru-RU" sz="11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0" lang="ru-RU" sz="11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100" b="0" i="0" u="none" strike="noStrike" cap="none" normalizeH="0" baseline="0" smtClean="0">
                          <a:ln>
                            <a:noFill/>
                          </a:ln>
                          <a:solidFill>
                            <a:schemeClr val="tx1"/>
                          </a:solidFill>
                          <a:effectLst/>
                          <a:latin typeface="Times New Roman" pitchFamily="18" charset="0"/>
                        </a:rPr>
                        <a:t>Требование о применении последствий недействительности ничтожной сделки может быть предъявлено </a:t>
                      </a:r>
                      <a:r>
                        <a:rPr kumimoji="0" lang="ru-RU" sz="1100" b="1" i="0" u="none" strike="noStrike" cap="none" normalizeH="0" baseline="0" smtClean="0">
                          <a:ln>
                            <a:noFill/>
                          </a:ln>
                          <a:solidFill>
                            <a:schemeClr val="tx1"/>
                          </a:solidFill>
                          <a:effectLst/>
                          <a:latin typeface="Times New Roman" pitchFamily="18" charset="0"/>
                        </a:rPr>
                        <a:t>любым заинтересованным лицом</a:t>
                      </a:r>
                      <a:r>
                        <a:rPr kumimoji="0" lang="ru-RU" sz="1100" b="0" i="0" u="none" strike="noStrike" cap="none" normalizeH="0" baseline="0" smtClean="0">
                          <a:ln>
                            <a:noFill/>
                          </a:ln>
                          <a:solidFill>
                            <a:schemeClr val="tx1"/>
                          </a:solidFill>
                          <a:effectLst/>
                          <a:latin typeface="Times New Roman" pitchFamily="18" charset="0"/>
                        </a:rPr>
                        <a:t>. </a:t>
                      </a:r>
                      <a:r>
                        <a:rPr kumimoji="0" lang="ru-RU" sz="1100" b="1" i="0" u="none" strike="noStrike" cap="none" normalizeH="0" baseline="0" smtClean="0">
                          <a:ln>
                            <a:noFill/>
                          </a:ln>
                          <a:solidFill>
                            <a:schemeClr val="tx1"/>
                          </a:solidFill>
                          <a:effectLst/>
                          <a:latin typeface="Times New Roman" pitchFamily="18" charset="0"/>
                        </a:rPr>
                        <a:t>Суд вправе применить такие последствия по собственной инициативе.</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100" b="0" i="0" u="none" strike="noStrike" cap="none" normalizeH="0" baseline="0" smtClean="0">
                          <a:ln>
                            <a:noFill/>
                          </a:ln>
                          <a:solidFill>
                            <a:schemeClr val="tx1"/>
                          </a:solidFill>
                          <a:effectLst/>
                          <a:latin typeface="Times New Roman" pitchFamily="18" charset="0"/>
                        </a:rPr>
                        <a:t>1. Сделка недействительна по основаниям, установленным законом, в силу признания ее таковой судом (оспоримая сделка) либо независимо от такого признания (ничтожная сделка).</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100" b="0" i="0" u="none" strike="noStrike" cap="none" normalizeH="0" baseline="0" smtClean="0">
                          <a:ln>
                            <a:noFill/>
                          </a:ln>
                          <a:solidFill>
                            <a:schemeClr val="tx1"/>
                          </a:solidFill>
                          <a:effectLst/>
                          <a:latin typeface="Times New Roman" pitchFamily="18" charset="0"/>
                        </a:rPr>
                        <a:t>2. Требование о признании оспоримой сделки недействительной может быть предъявлено </a:t>
                      </a:r>
                      <a:r>
                        <a:rPr kumimoji="0" lang="ru-RU" sz="1100" b="1" i="0" u="none" strike="noStrike" cap="none" normalizeH="0" baseline="0" smtClean="0">
                          <a:ln>
                            <a:noFill/>
                          </a:ln>
                          <a:solidFill>
                            <a:schemeClr val="tx1"/>
                          </a:solidFill>
                          <a:effectLst/>
                          <a:latin typeface="Times New Roman" pitchFamily="18" charset="0"/>
                        </a:rPr>
                        <a:t>стороной сделки или иным лицом, указанным в законе</a:t>
                      </a:r>
                      <a:r>
                        <a:rPr kumimoji="0" lang="ru-RU" sz="1100" b="0" i="0" u="none" strike="noStrike" cap="none" normalizeH="0" baseline="0" smtClean="0">
                          <a:ln>
                            <a:noFill/>
                          </a:ln>
                          <a:solidFill>
                            <a:schemeClr val="tx1"/>
                          </a:solidFill>
                          <a:effectLst/>
                          <a:latin typeface="Times New Roman" pitchFamily="18" charset="0"/>
                        </a:rPr>
                        <a:t>.</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100" b="0" i="0" u="none" strike="noStrike" cap="none" normalizeH="0" baseline="0" smtClean="0">
                          <a:ln>
                            <a:noFill/>
                          </a:ln>
                          <a:solidFill>
                            <a:schemeClr val="tx1"/>
                          </a:solidFill>
                          <a:effectLst/>
                          <a:latin typeface="Times New Roman" pitchFamily="18" charset="0"/>
                        </a:rPr>
                        <a:t>Оспоримая сделка может быть признана недействительной, если она нарушает права или охраняемые законом интересы лица, оспаривающего сделку, в том числе повлекла неблагоприятные для него последствия.</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100" b="0" i="0" u="none" strike="noStrike" cap="none" normalizeH="0" baseline="0" smtClean="0">
                          <a:ln>
                            <a:noFill/>
                          </a:ln>
                          <a:solidFill>
                            <a:schemeClr val="tx1"/>
                          </a:solidFill>
                          <a:effectLst/>
                          <a:latin typeface="Times New Roman" pitchFamily="18" charset="0"/>
                        </a:rPr>
                        <a:t>В случаях, когда в соответствии с законом сделка оспаривается в интересах третьих лиц, она может быть признана недействительной, если нарушает права или охраняемые законом интересы таких третьих лиц.</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100" b="0" i="0" u="none" strike="noStrike" cap="none" normalizeH="0" baseline="0" smtClean="0">
                          <a:ln>
                            <a:noFill/>
                          </a:ln>
                          <a:solidFill>
                            <a:schemeClr val="tx1"/>
                          </a:solidFill>
                          <a:effectLst/>
                          <a:latin typeface="Times New Roman" pitchFamily="18" charset="0"/>
                        </a:rPr>
                        <a:t>Сторона, из поведения которой явствует ее воля сохранить силу сделки, не вправе оспаривать сделку по основанию, о котором эта сторона знала или должна была знать при проявлении ее воли.</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100" b="0" i="0" u="none" strike="noStrike" cap="none" normalizeH="0" baseline="0" smtClean="0">
                          <a:ln>
                            <a:noFill/>
                          </a:ln>
                          <a:solidFill>
                            <a:schemeClr val="tx1"/>
                          </a:solidFill>
                          <a:effectLst/>
                          <a:latin typeface="Times New Roman" pitchFamily="18" charset="0"/>
                        </a:rPr>
                        <a:t>3. Требование о применении последствий недействительности ничтожной сделки </a:t>
                      </a:r>
                      <a:r>
                        <a:rPr kumimoji="0" lang="ru-RU" sz="1100" b="1" i="0" u="none" strike="noStrike" cap="none" normalizeH="0" baseline="0" smtClean="0">
                          <a:ln>
                            <a:noFill/>
                          </a:ln>
                          <a:solidFill>
                            <a:schemeClr val="tx1"/>
                          </a:solidFill>
                          <a:effectLst/>
                          <a:latin typeface="Times New Roman" pitchFamily="18" charset="0"/>
                        </a:rPr>
                        <a:t>вправе предъявить сторона сделки, а в предусмотренных законом случаях также иное лицо</a:t>
                      </a:r>
                      <a:r>
                        <a:rPr kumimoji="0" lang="ru-RU" sz="1100" b="0" i="0" u="none" strike="noStrike" cap="none" normalizeH="0" baseline="0" smtClean="0">
                          <a:ln>
                            <a:noFill/>
                          </a:ln>
                          <a:solidFill>
                            <a:schemeClr val="tx1"/>
                          </a:solidFill>
                          <a:effectLst/>
                          <a:latin typeface="Times New Roman" pitchFamily="18" charset="0"/>
                        </a:rPr>
                        <a:t>.</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100" b="0" i="0" u="none" strike="noStrike" cap="none" normalizeH="0" baseline="0" smtClean="0">
                          <a:ln>
                            <a:noFill/>
                          </a:ln>
                          <a:solidFill>
                            <a:schemeClr val="tx1"/>
                          </a:solidFill>
                          <a:effectLst/>
                          <a:latin typeface="Times New Roman" pitchFamily="18" charset="0"/>
                        </a:rPr>
                        <a:t>Требование о признании недействительной ничтожной сделки независимо от применения последствий ее недействительности может быть удовлетворено, если лицо, предъявляющее такое требование, имеет охраняемый законом интерес в признании этой сделки недействительной.</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100" b="0" i="0" u="none" strike="noStrike" cap="none" normalizeH="0" baseline="0" smtClean="0">
                          <a:ln>
                            <a:noFill/>
                          </a:ln>
                          <a:solidFill>
                            <a:schemeClr val="tx1"/>
                          </a:solidFill>
                          <a:effectLst/>
                          <a:latin typeface="Times New Roman" pitchFamily="18" charset="0"/>
                        </a:rPr>
                        <a:t>4. Суд вправе применить последствия недействительности ничтожной сделки </a:t>
                      </a:r>
                      <a:r>
                        <a:rPr kumimoji="0" lang="ru-RU" sz="1100" b="1" i="0" u="none" strike="noStrike" cap="none" normalizeH="0" baseline="0" smtClean="0">
                          <a:ln>
                            <a:noFill/>
                          </a:ln>
                          <a:solidFill>
                            <a:schemeClr val="tx1"/>
                          </a:solidFill>
                          <a:effectLst/>
                          <a:latin typeface="Times New Roman" pitchFamily="18" charset="0"/>
                        </a:rPr>
                        <a:t>по своей инициативе, если это необходимо для защиты публичных интересов, и в иных предусмотренных законом случаях</a:t>
                      </a:r>
                      <a:r>
                        <a:rPr kumimoji="0" lang="ru-RU" sz="1100" b="0" i="0" u="none" strike="noStrike" cap="none" normalizeH="0" baseline="0" smtClean="0">
                          <a:ln>
                            <a:noFill/>
                          </a:ln>
                          <a:solidFill>
                            <a:schemeClr val="tx1"/>
                          </a:solidFill>
                          <a:effectLst/>
                          <a:latin typeface="Times New Roman" pitchFamily="18" charset="0"/>
                        </a:rPr>
                        <a:t>.</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100" b="0" i="0" u="none" strike="noStrike" cap="none" normalizeH="0" baseline="0" smtClean="0">
                          <a:ln>
                            <a:noFill/>
                          </a:ln>
                          <a:solidFill>
                            <a:schemeClr val="tx1"/>
                          </a:solidFill>
                          <a:effectLst/>
                          <a:latin typeface="Times New Roman" pitchFamily="18" charset="0"/>
                        </a:rPr>
                        <a:t>5*. Заявление о недействительности сделки не имеет правового значения, если ссылающееся на недействительность сделки лицо действует недобросовестно, в частности, если его поведение после заключения сделки давало основание другим лицам полагаться на действительность сделки."</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
        <p:nvSpPr>
          <p:cNvPr id="26638" name="Text Box 39"/>
          <p:cNvSpPr txBox="1">
            <a:spLocks noChangeArrowheads="1"/>
          </p:cNvSpPr>
          <p:nvPr/>
        </p:nvSpPr>
        <p:spPr bwMode="auto">
          <a:xfrm>
            <a:off x="107950" y="5084763"/>
            <a:ext cx="9144000" cy="1270000"/>
          </a:xfrm>
          <a:prstGeom prst="rect">
            <a:avLst/>
          </a:prstGeom>
          <a:noFill/>
          <a:ln w="9525">
            <a:noFill/>
            <a:miter lim="800000"/>
            <a:headEnd/>
            <a:tailEnd/>
          </a:ln>
        </p:spPr>
        <p:txBody>
          <a:bodyPr>
            <a:spAutoFit/>
          </a:bodyPr>
          <a:lstStyle/>
          <a:p>
            <a:r>
              <a:rPr lang="ru-RU" sz="1100">
                <a:latin typeface="Times New Roman" pitchFamily="18" charset="0"/>
              </a:rPr>
              <a:t>* - Это правило, также известное как "правило эстоппель", направлено на защиту добросовестной стороны по оспоримой сделке, если эта сторона положилась на заверения контрагента и действовала с намерением исполнить данную сделку.</a:t>
            </a:r>
          </a:p>
          <a:p>
            <a:r>
              <a:rPr lang="ru-RU" sz="1100">
                <a:latin typeface="Times New Roman" pitchFamily="18" charset="0"/>
              </a:rPr>
              <a:t>Следует отметить, что сейчас подобное правило присутствует в специальном российском законодательстве, в частности корпоративном. Например, п. 1 ст. 84 Федерального закона от 26.12.1995 N 208-ФЗ "Об акционерных обществах" (далее - Закон об акционерных обществах) предусматривает, что суд отказывает в удовлетворении требований о признании сделки, в совершении которой имеется заинтересованность и которая совершена с нарушением предусмотренных Законом об акционерных обществах требований к ней, недействительной, если к моменту рассмотрения дела в суде представлены доказательства последующего одобрения данной сделки.</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24" name="Group 44"/>
          <p:cNvGraphicFramePr>
            <a:graphicFrameLocks noGrp="1"/>
          </p:cNvGraphicFramePr>
          <p:nvPr/>
        </p:nvGraphicFramePr>
        <p:xfrm>
          <a:off x="395288" y="307975"/>
          <a:ext cx="8353425" cy="6073775"/>
        </p:xfrm>
        <a:graphic>
          <a:graphicData uri="http://schemas.openxmlformats.org/drawingml/2006/table">
            <a:tbl>
              <a:tblPr/>
              <a:tblGrid>
                <a:gridCol w="3989387"/>
                <a:gridCol w="4364038"/>
              </a:tblGrid>
              <a:tr h="247650">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Times New Roman" pitchFamily="18" charset="0"/>
                        </a:rPr>
                        <a:t>Статья 167 ГК РФ Общие положения о последствиях недействительности сделки</a:t>
                      </a:r>
                      <a:r>
                        <a:rPr kumimoji="0" lang="ru-RU" sz="1400" b="0"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r>
              <a:tr h="247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Старая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Новая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5578475">
                <a:tc>
                  <a:txBody>
                    <a:bodyPr/>
                    <a:lstStyle/>
                    <a:p>
                      <a:pPr marL="381000" marR="0" lvl="0" indent="-381000" algn="l" defTabSz="914400" rtl="0" eaLnBrk="1" fontAlgn="base" latinLnBrk="0" hangingPunct="1">
                        <a:lnSpc>
                          <a:spcPct val="100000"/>
                        </a:lnSpc>
                        <a:spcBef>
                          <a:spcPct val="20000"/>
                        </a:spcBef>
                        <a:spcAft>
                          <a:spcPct val="0"/>
                        </a:spcAft>
                        <a:buClrTx/>
                        <a:buSzTx/>
                        <a:buFont typeface="Arial" charset="0"/>
                        <a:buAutoNum type="arabicPeriod"/>
                        <a:tabLst/>
                      </a:pPr>
                      <a:r>
                        <a:rPr kumimoji="0" lang="ru-RU" sz="1300" b="0" i="0" u="none" strike="noStrike" cap="none" normalizeH="0" baseline="0" smtClean="0">
                          <a:ln>
                            <a:noFill/>
                          </a:ln>
                          <a:solidFill>
                            <a:schemeClr val="tx1"/>
                          </a:solidFill>
                          <a:effectLst/>
                          <a:latin typeface="Times New Roman" pitchFamily="18" charset="0"/>
                        </a:rPr>
                        <a:t>Недействительная сделка не влечет юридических последствий, за исключением тех, которые связаны с ее недействительностью, и недействительна с момента ее совершения.</a:t>
                      </a:r>
                    </a:p>
                    <a:p>
                      <a:pPr marL="381000" marR="0" lvl="0" indent="-381000" algn="l" defTabSz="914400" rtl="0" eaLnBrk="1" fontAlgn="base" latinLnBrk="0" hangingPunct="1">
                        <a:lnSpc>
                          <a:spcPct val="100000"/>
                        </a:lnSpc>
                        <a:spcBef>
                          <a:spcPct val="20000"/>
                        </a:spcBef>
                        <a:spcAft>
                          <a:spcPct val="0"/>
                        </a:spcAft>
                        <a:buClrTx/>
                        <a:buSzTx/>
                        <a:buFont typeface="Arial" charset="0"/>
                        <a:buAutoNum type="arabicPeriod"/>
                        <a:tabLst/>
                      </a:pPr>
                      <a:endParaRPr kumimoji="0" lang="ru-RU" sz="1300" b="0" i="0" u="none" strike="noStrike" cap="none" normalizeH="0" baseline="0" smtClean="0">
                        <a:ln>
                          <a:noFill/>
                        </a:ln>
                        <a:solidFill>
                          <a:schemeClr val="tx1"/>
                        </a:solidFill>
                        <a:effectLst/>
                        <a:latin typeface="Times New Roman" pitchFamily="18" charset="0"/>
                      </a:endParaRPr>
                    </a:p>
                    <a:p>
                      <a:pPr marL="381000" marR="0" lvl="0" indent="-381000" algn="l" defTabSz="914400" rtl="0" eaLnBrk="1" fontAlgn="base" latinLnBrk="0" hangingPunct="1">
                        <a:lnSpc>
                          <a:spcPct val="100000"/>
                        </a:lnSpc>
                        <a:spcBef>
                          <a:spcPct val="20000"/>
                        </a:spcBef>
                        <a:spcAft>
                          <a:spcPct val="0"/>
                        </a:spcAft>
                        <a:buClrTx/>
                        <a:buSzTx/>
                        <a:buFont typeface="Arial" charset="0"/>
                        <a:buAutoNum type="arabicPeriod"/>
                        <a:tabLst/>
                      </a:pPr>
                      <a:endParaRPr kumimoji="0" lang="ru-RU" sz="1300" b="0" i="0" u="none" strike="noStrike" cap="none" normalizeH="0" baseline="0" smtClean="0">
                        <a:ln>
                          <a:noFill/>
                        </a:ln>
                        <a:solidFill>
                          <a:schemeClr val="tx1"/>
                        </a:solidFill>
                        <a:effectLst/>
                        <a:latin typeface="Times New Roman" pitchFamily="18" charset="0"/>
                      </a:endParaRPr>
                    </a:p>
                    <a:p>
                      <a:pPr marL="381000" marR="0" lvl="0" indent="-381000" algn="l" defTabSz="914400" rtl="0" eaLnBrk="1" fontAlgn="base" latinLnBrk="0" hangingPunct="1">
                        <a:lnSpc>
                          <a:spcPct val="100000"/>
                        </a:lnSpc>
                        <a:spcBef>
                          <a:spcPct val="20000"/>
                        </a:spcBef>
                        <a:spcAft>
                          <a:spcPct val="0"/>
                        </a:spcAft>
                        <a:buClrTx/>
                        <a:buSzTx/>
                        <a:buFont typeface="Arial" charset="0"/>
                        <a:buAutoNum type="arabicPeriod"/>
                        <a:tabLst/>
                      </a:pPr>
                      <a:endParaRPr kumimoji="0" lang="ru-RU" sz="1000" b="0" i="0" u="none" strike="noStrike" cap="none" normalizeH="0" baseline="0" smtClean="0">
                        <a:ln>
                          <a:noFill/>
                        </a:ln>
                        <a:solidFill>
                          <a:schemeClr val="tx1"/>
                        </a:solidFill>
                        <a:effectLst/>
                        <a:latin typeface="Times New Roman" pitchFamily="18" charset="0"/>
                      </a:endParaRPr>
                    </a:p>
                    <a:p>
                      <a:pPr marL="381000" marR="0" lvl="0" indent="-381000" algn="l" defTabSz="914400" rtl="0" eaLnBrk="1" fontAlgn="base" latinLnBrk="0" hangingPunct="1">
                        <a:lnSpc>
                          <a:spcPct val="100000"/>
                        </a:lnSpc>
                        <a:spcBef>
                          <a:spcPct val="20000"/>
                        </a:spcBef>
                        <a:spcAft>
                          <a:spcPct val="0"/>
                        </a:spcAft>
                        <a:buClrTx/>
                        <a:buSzTx/>
                        <a:buFont typeface="Arial" charset="0"/>
                        <a:buAutoNum type="arabicPeriod"/>
                        <a:tabLst/>
                      </a:pPr>
                      <a:endParaRPr kumimoji="0" lang="ru-RU" sz="1000" b="0" i="0" u="none" strike="noStrike" cap="none" normalizeH="0" baseline="0" smtClean="0">
                        <a:ln>
                          <a:noFill/>
                        </a:ln>
                        <a:solidFill>
                          <a:schemeClr val="tx1"/>
                        </a:solidFill>
                        <a:effectLst/>
                        <a:latin typeface="Times New Roman" pitchFamily="18" charset="0"/>
                      </a:endParaRPr>
                    </a:p>
                    <a:p>
                      <a:pPr marL="381000" marR="0" lvl="0" indent="-381000" algn="l" defTabSz="914400" rtl="0" eaLnBrk="1" fontAlgn="base" latinLnBrk="0" hangingPunct="1">
                        <a:lnSpc>
                          <a:spcPct val="100000"/>
                        </a:lnSpc>
                        <a:spcBef>
                          <a:spcPct val="20000"/>
                        </a:spcBef>
                        <a:spcAft>
                          <a:spcPct val="0"/>
                        </a:spcAft>
                        <a:buClrTx/>
                        <a:buSzTx/>
                        <a:buFont typeface="Arial" charset="0"/>
                        <a:buAutoNum type="arabicPeriod"/>
                        <a:tabLst/>
                      </a:pPr>
                      <a:r>
                        <a:rPr kumimoji="0" lang="ru-RU" sz="1300" b="0" i="0" u="none" strike="noStrike" cap="none" normalizeH="0" baseline="0" smtClean="0">
                          <a:ln>
                            <a:noFill/>
                          </a:ln>
                          <a:solidFill>
                            <a:schemeClr val="tx1"/>
                          </a:solidFill>
                          <a:effectLst/>
                          <a:latin typeface="Times New Roman" pitchFamily="18" charset="0"/>
                        </a:rPr>
                        <a:t>При недействительности сделки каждая из сторон обязана возвратить другой все полученное по сделке, а в случае невозможности возвратить полученное в натуре (в том числе тогда, когда полученное выражается в пользовании имуществом, выполненной работе или предоставленной услуге) возместить его стоимость в деньгах - если иные последствия недействительности сделки не предусмотрены законом.</a:t>
                      </a:r>
                    </a:p>
                    <a:p>
                      <a:pPr marL="381000" marR="0" lvl="0" indent="-381000" algn="l" defTabSz="914400" rtl="0" eaLnBrk="1" fontAlgn="base" latinLnBrk="0" hangingPunct="1">
                        <a:lnSpc>
                          <a:spcPct val="100000"/>
                        </a:lnSpc>
                        <a:spcBef>
                          <a:spcPct val="20000"/>
                        </a:spcBef>
                        <a:spcAft>
                          <a:spcPct val="0"/>
                        </a:spcAft>
                        <a:buClrTx/>
                        <a:buSzTx/>
                        <a:buFont typeface="Arial" charset="0"/>
                        <a:buAutoNum type="arabicPeriod"/>
                        <a:tabLst/>
                      </a:pPr>
                      <a:r>
                        <a:rPr kumimoji="0" lang="ru-RU" sz="1300" b="0" i="0" u="none" strike="noStrike" cap="none" normalizeH="0" baseline="0" smtClean="0">
                          <a:ln>
                            <a:noFill/>
                          </a:ln>
                          <a:solidFill>
                            <a:schemeClr val="tx1"/>
                          </a:solidFill>
                          <a:effectLst/>
                          <a:latin typeface="Times New Roman" pitchFamily="18" charset="0"/>
                        </a:rPr>
                        <a:t>Если из </a:t>
                      </a:r>
                      <a:r>
                        <a:rPr kumimoji="0" lang="ru-RU" sz="1300" b="1" i="0" u="none" strike="noStrike" cap="none" normalizeH="0" baseline="0" smtClean="0">
                          <a:ln>
                            <a:noFill/>
                          </a:ln>
                          <a:solidFill>
                            <a:schemeClr val="tx1"/>
                          </a:solidFill>
                          <a:effectLst/>
                          <a:latin typeface="Times New Roman" pitchFamily="18" charset="0"/>
                        </a:rPr>
                        <a:t>содержания</a:t>
                      </a:r>
                      <a:r>
                        <a:rPr kumimoji="0" lang="ru-RU" sz="1300" b="0" i="0" u="none" strike="noStrike" cap="none" normalizeH="0" baseline="0" smtClean="0">
                          <a:ln>
                            <a:noFill/>
                          </a:ln>
                          <a:solidFill>
                            <a:schemeClr val="tx1"/>
                          </a:solidFill>
                          <a:effectLst/>
                          <a:latin typeface="Times New Roman" pitchFamily="18" charset="0"/>
                        </a:rPr>
                        <a:t> оспоримой сделки вытекает, что она может быть лишь прекращена на будущее время, суд, признавая сделку недействительной, прекращает ее действие на будущее время.</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300" b="0" i="0" u="none" strike="noStrike" cap="none" normalizeH="0" baseline="0" smtClean="0">
                          <a:ln>
                            <a:noFill/>
                          </a:ln>
                          <a:solidFill>
                            <a:schemeClr val="tx1"/>
                          </a:solidFill>
                          <a:effectLst/>
                          <a:latin typeface="Times New Roman" pitchFamily="18" charset="0"/>
                        </a:rPr>
                        <a:t>1. Недействительная сделка не влечет юридических последствий, за исключением тех, которые связаны с ее недействительностью, и недействительна с момента ее совершения.</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300" b="1" i="0" u="none" strike="noStrike" cap="none" normalizeH="0" baseline="0" smtClean="0">
                          <a:ln>
                            <a:noFill/>
                          </a:ln>
                          <a:solidFill>
                            <a:schemeClr val="tx1"/>
                          </a:solidFill>
                          <a:effectLst/>
                          <a:latin typeface="Times New Roman" pitchFamily="18" charset="0"/>
                        </a:rPr>
                        <a:t>Лицо, которое знало или должно было знать об основаниях недействительности оспоримой сделки, после признания этой сделки недействительной не считается действовавшим добросовестно.</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300" b="0" i="0" u="none" strike="noStrike" cap="none" normalizeH="0" baseline="0" smtClean="0">
                          <a:ln>
                            <a:noFill/>
                          </a:ln>
                          <a:solidFill>
                            <a:schemeClr val="tx1"/>
                          </a:solidFill>
                          <a:effectLst/>
                          <a:latin typeface="Times New Roman" pitchFamily="18" charset="0"/>
                        </a:rPr>
                        <a:t>2. При недействительности сделки каждая из сторон обязана возвратить другой все полученное по сделке, а в случае невозможности возвратить полученное в натуре (в том числе тогда, когда полученное выражается в пользовании имуществом, выполненной работе или предоставленной услуге) возместить его стоимость, если иные последствия недействительности сделки не предусмотрены законом.</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0" lang="ru-RU" sz="13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300" b="0" i="0" u="none" strike="noStrike" cap="none" normalizeH="0" baseline="0" smtClean="0">
                          <a:ln>
                            <a:noFill/>
                          </a:ln>
                          <a:solidFill>
                            <a:schemeClr val="tx1"/>
                          </a:solidFill>
                          <a:effectLst/>
                          <a:latin typeface="Times New Roman" pitchFamily="18" charset="0"/>
                        </a:rPr>
                        <a:t>3. Если из </a:t>
                      </a:r>
                      <a:r>
                        <a:rPr kumimoji="0" lang="ru-RU" sz="1300" b="1" i="0" u="none" strike="noStrike" cap="none" normalizeH="0" baseline="0" smtClean="0">
                          <a:ln>
                            <a:noFill/>
                          </a:ln>
                          <a:solidFill>
                            <a:schemeClr val="tx1"/>
                          </a:solidFill>
                          <a:effectLst/>
                          <a:latin typeface="Times New Roman" pitchFamily="18" charset="0"/>
                        </a:rPr>
                        <a:t>существа</a:t>
                      </a:r>
                      <a:r>
                        <a:rPr kumimoji="0" lang="ru-RU" sz="1300" b="0" i="0" u="none" strike="noStrike" cap="none" normalizeH="0" baseline="0" smtClean="0">
                          <a:ln>
                            <a:noFill/>
                          </a:ln>
                          <a:solidFill>
                            <a:schemeClr val="tx1"/>
                          </a:solidFill>
                          <a:effectLst/>
                          <a:latin typeface="Times New Roman" pitchFamily="18" charset="0"/>
                        </a:rPr>
                        <a:t> оспоримой сделки вытекает, что она может быть лишь прекращена на будущее время, суд, признавая сделку недействительной, прекращает ее действие на будущее время.</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2000" b="0" i="0" u="none" strike="noStrike" cap="none" normalizeH="0" baseline="0" smtClean="0">
                          <a:ln>
                            <a:noFill/>
                          </a:ln>
                          <a:solidFill>
                            <a:srgbClr val="7F7F7F"/>
                          </a:solidFill>
                          <a:effectLst/>
                          <a:latin typeface="Century Gothic" pitchFamily="34" charset="0"/>
                        </a:rPr>
                        <a:t> </a:t>
                      </a:r>
                      <a:r>
                        <a:rPr kumimoji="0" lang="ru-RU" sz="1300" b="0" i="0" u="none" strike="noStrike" cap="none" normalizeH="0" baseline="0" smtClean="0">
                          <a:ln>
                            <a:noFill/>
                          </a:ln>
                          <a:solidFill>
                            <a:schemeClr val="tx1"/>
                          </a:solidFill>
                          <a:effectLst/>
                          <a:latin typeface="Times New Roman" pitchFamily="18" charset="0"/>
                        </a:rPr>
                        <a:t>4. </a:t>
                      </a:r>
                      <a:r>
                        <a:rPr kumimoji="0" lang="ru-RU" sz="1300" b="1" i="0" u="none" strike="noStrike" cap="none" normalizeH="0" baseline="0" smtClean="0">
                          <a:ln>
                            <a:noFill/>
                          </a:ln>
                          <a:solidFill>
                            <a:schemeClr val="tx1"/>
                          </a:solidFill>
                          <a:effectLst/>
                          <a:latin typeface="Times New Roman" pitchFamily="18" charset="0"/>
                        </a:rPr>
                        <a:t>Суд вправе не применять последствия недействительности сделки (пункт 2 настоящей статьи), если их применение будет противоречить основам правопорядка или нравственности.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8687" name="Group 15"/>
          <p:cNvGraphicFramePr>
            <a:graphicFrameLocks noGrp="1"/>
          </p:cNvGraphicFramePr>
          <p:nvPr/>
        </p:nvGraphicFramePr>
        <p:xfrm>
          <a:off x="395288" y="654050"/>
          <a:ext cx="8353425" cy="4951413"/>
        </p:xfrm>
        <a:graphic>
          <a:graphicData uri="http://schemas.openxmlformats.org/drawingml/2006/table">
            <a:tbl>
              <a:tblPr/>
              <a:tblGrid>
                <a:gridCol w="3989387"/>
                <a:gridCol w="4364038"/>
              </a:tblGrid>
              <a:tr h="215900">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800" b="1" i="0" u="none" strike="noStrike" cap="none" normalizeH="0" baseline="0" smtClean="0">
                          <a:ln>
                            <a:noFill/>
                          </a:ln>
                          <a:solidFill>
                            <a:schemeClr val="tx1"/>
                          </a:solidFill>
                          <a:effectLst/>
                          <a:latin typeface="Times New Roman" pitchFamily="18" charset="0"/>
                        </a:rPr>
                        <a:t>Статья 168 ГК РФ</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r>
              <a:tr h="2032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Старая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Новая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4391025">
                <a:tc>
                  <a:txBody>
                    <a:bodyPr/>
                    <a:lstStyle/>
                    <a:p>
                      <a:pPr marL="381000" marR="0" lvl="0" indent="-381000" algn="l" defTabSz="914400" rtl="0" eaLnBrk="1" fontAlgn="base" latinLnBrk="0" hangingPunct="1">
                        <a:lnSpc>
                          <a:spcPct val="100000"/>
                        </a:lnSpc>
                        <a:spcBef>
                          <a:spcPct val="20000"/>
                        </a:spcBef>
                        <a:spcAft>
                          <a:spcPct val="0"/>
                        </a:spcAft>
                        <a:buClrTx/>
                        <a:buSzTx/>
                        <a:buFont typeface="Arial" charset="0"/>
                        <a:buNone/>
                        <a:tabLst/>
                      </a:pPr>
                      <a:r>
                        <a:rPr kumimoji="0" lang="ru-RU" sz="1500" b="1" i="0" u="none" strike="noStrike" cap="none" normalizeH="0" baseline="0" smtClean="0">
                          <a:ln>
                            <a:noFill/>
                          </a:ln>
                          <a:solidFill>
                            <a:srgbClr val="1704A0"/>
                          </a:solidFill>
                          <a:effectLst/>
                          <a:latin typeface="Times New Roman" pitchFamily="18" charset="0"/>
                        </a:rPr>
                        <a:t>Статья 168. Недействительность сделки, не соответствующей закону или иным правовым актам</a:t>
                      </a:r>
                    </a:p>
                    <a:p>
                      <a:pPr marL="381000" marR="0" lvl="0" indent="-381000" algn="l" defTabSz="914400" rtl="0" eaLnBrk="1" fontAlgn="base" latinLnBrk="0" hangingPunct="1">
                        <a:lnSpc>
                          <a:spcPct val="100000"/>
                        </a:lnSpc>
                        <a:spcBef>
                          <a:spcPct val="20000"/>
                        </a:spcBef>
                        <a:spcAft>
                          <a:spcPct val="0"/>
                        </a:spcAft>
                        <a:buClrTx/>
                        <a:buSzTx/>
                        <a:buFont typeface="Arial" charset="0"/>
                        <a:buNone/>
                        <a:tabLst/>
                      </a:pPr>
                      <a:r>
                        <a:rPr kumimoji="0" lang="ru-RU" sz="1500" b="0" i="0" u="none" strike="noStrike" cap="none" normalizeH="0" baseline="0" smtClean="0">
                          <a:ln>
                            <a:noFill/>
                          </a:ln>
                          <a:solidFill>
                            <a:schemeClr val="tx1"/>
                          </a:solidFill>
                          <a:effectLst/>
                          <a:latin typeface="Times New Roman" pitchFamily="18" charset="0"/>
                        </a:rPr>
                        <a:t>Сделка, не соответствующая требованиям закона или иных правовых актов, ничтожна, если закон не устанавливает, что такая сделка оспорима, или не предусматривает иных последствий нарушения.</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500" b="1" i="0" u="none" strike="noStrike" cap="none" normalizeH="0" baseline="0" smtClean="0">
                          <a:ln>
                            <a:noFill/>
                          </a:ln>
                          <a:solidFill>
                            <a:srgbClr val="1704A0"/>
                          </a:solidFill>
                          <a:effectLst/>
                          <a:latin typeface="Times New Roman" pitchFamily="18" charset="0"/>
                        </a:rPr>
                        <a:t>Статья 168. Недействительность сделки, нарушающей требования закона или иного правового акта</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500" b="0" i="0" u="none" strike="noStrike" cap="none" normalizeH="0" baseline="0" smtClean="0">
                          <a:ln>
                            <a:noFill/>
                          </a:ln>
                          <a:solidFill>
                            <a:schemeClr val="tx1"/>
                          </a:solidFill>
                          <a:effectLst/>
                          <a:latin typeface="Times New Roman" pitchFamily="18" charset="0"/>
                        </a:rPr>
                        <a:t>1. За исключением случаев, предусмотренных пунктом настоящей статьи или иным законом, </a:t>
                      </a:r>
                      <a:r>
                        <a:rPr kumimoji="0" lang="ru-RU" sz="1500" b="1" i="0" u="none" strike="noStrike" cap="none" normalizeH="0" baseline="0" smtClean="0">
                          <a:ln>
                            <a:noFill/>
                          </a:ln>
                          <a:solidFill>
                            <a:schemeClr val="tx1"/>
                          </a:solidFill>
                          <a:effectLst/>
                          <a:latin typeface="Times New Roman" pitchFamily="18" charset="0"/>
                        </a:rPr>
                        <a:t>сделка, нарушающая требования закона или иного правового акта, является оспоримой</a:t>
                      </a:r>
                      <a:r>
                        <a:rPr kumimoji="0" lang="ru-RU" sz="1500" b="0" i="0" u="none" strike="noStrike" cap="none" normalizeH="0" baseline="0" smtClean="0">
                          <a:ln>
                            <a:noFill/>
                          </a:ln>
                          <a:solidFill>
                            <a:schemeClr val="tx1"/>
                          </a:solidFill>
                          <a:effectLst/>
                          <a:latin typeface="Times New Roman" pitchFamily="18" charset="0"/>
                        </a:rPr>
                        <a:t>, если из закона не следует, что должны применяться другие последствия нарушения, не связанные с недействительностью сделки.</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500" b="0" i="0" u="none" strike="noStrike" cap="none" normalizeH="0" baseline="0" smtClean="0">
                          <a:ln>
                            <a:noFill/>
                          </a:ln>
                          <a:solidFill>
                            <a:schemeClr val="tx1"/>
                          </a:solidFill>
                          <a:effectLst/>
                          <a:latin typeface="Times New Roman" pitchFamily="18" charset="0"/>
                        </a:rPr>
                        <a:t>2. </a:t>
                      </a:r>
                      <a:r>
                        <a:rPr kumimoji="0" lang="ru-RU" sz="1500" b="1" i="0" u="none" strike="noStrike" cap="none" normalizeH="0" baseline="0" smtClean="0">
                          <a:ln>
                            <a:noFill/>
                          </a:ln>
                          <a:solidFill>
                            <a:schemeClr val="tx1"/>
                          </a:solidFill>
                          <a:effectLst/>
                          <a:latin typeface="Times New Roman" pitchFamily="18" charset="0"/>
                        </a:rPr>
                        <a:t>Сделка, нарушающая требования закона или иного правового акта и при этом посягающая на публичные интересы либо права и охраняемые законом интересы третьих лиц, ничтожна</a:t>
                      </a:r>
                      <a:r>
                        <a:rPr kumimoji="0" lang="ru-RU" sz="1500" b="0" i="0" u="none" strike="noStrike" cap="none" normalizeH="0" baseline="0" smtClean="0">
                          <a:ln>
                            <a:noFill/>
                          </a:ln>
                          <a:solidFill>
                            <a:schemeClr val="tx1"/>
                          </a:solidFill>
                          <a:effectLst/>
                          <a:latin typeface="Times New Roman" pitchFamily="18" charset="0"/>
                        </a:rPr>
                        <a:t>, если из закона не следует, что такая сделка оспорима или должны применяться другие последствия нарушения, не связанные с недействительностью сделки.</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3756" name="Group 28"/>
          <p:cNvGraphicFramePr>
            <a:graphicFrameLocks noGrp="1"/>
          </p:cNvGraphicFramePr>
          <p:nvPr/>
        </p:nvGraphicFramePr>
        <p:xfrm>
          <a:off x="395288" y="433388"/>
          <a:ext cx="8353425" cy="5227637"/>
        </p:xfrm>
        <a:graphic>
          <a:graphicData uri="http://schemas.openxmlformats.org/drawingml/2006/table">
            <a:tbl>
              <a:tblPr/>
              <a:tblGrid>
                <a:gridCol w="3989387"/>
                <a:gridCol w="4364038"/>
              </a:tblGrid>
              <a:tr h="320675">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800" b="1" i="0" u="none" strike="noStrike" cap="none" normalizeH="0" baseline="0" smtClean="0">
                          <a:ln>
                            <a:noFill/>
                          </a:ln>
                          <a:solidFill>
                            <a:schemeClr val="tx1"/>
                          </a:solidFill>
                          <a:effectLst/>
                          <a:latin typeface="Times New Roman" pitchFamily="18" charset="0"/>
                        </a:rPr>
                        <a:t>Статья 169 ГК РФ</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r>
              <a:tr h="247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Старая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Новая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4659313">
                <a:tc>
                  <a:txBody>
                    <a:bodyPr/>
                    <a:lstStyle/>
                    <a:p>
                      <a:pPr marL="381000" marR="0" lvl="0" indent="-381000" algn="l" defTabSz="914400" rtl="0" eaLnBrk="1" fontAlgn="base" latinLnBrk="0" hangingPunct="1">
                        <a:lnSpc>
                          <a:spcPct val="100000"/>
                        </a:lnSpc>
                        <a:spcBef>
                          <a:spcPct val="20000"/>
                        </a:spcBef>
                        <a:spcAft>
                          <a:spcPct val="0"/>
                        </a:spcAft>
                        <a:buClrTx/>
                        <a:buSzTx/>
                        <a:buFont typeface="Arial" charset="0"/>
                        <a:buNone/>
                        <a:tabLst/>
                      </a:pPr>
                      <a:r>
                        <a:rPr kumimoji="0" lang="ru-RU" sz="1400" b="1" i="0" u="none" strike="noStrike" cap="none" normalizeH="0" baseline="0" smtClean="0">
                          <a:ln>
                            <a:noFill/>
                          </a:ln>
                          <a:solidFill>
                            <a:srgbClr val="1704A0"/>
                          </a:solidFill>
                          <a:effectLst/>
                          <a:latin typeface="Times New Roman" pitchFamily="18" charset="0"/>
                        </a:rPr>
                        <a:t>Статья 169. Недействительность сделки, совершенной с целью, противной основам правопорядка и нравственности</a:t>
                      </a:r>
                    </a:p>
                    <a:p>
                      <a:pPr marL="381000" marR="0" lvl="0" indent="-381000" algn="l" defTabSz="914400" rtl="0" eaLnBrk="1" fontAlgn="base" latinLnBrk="0" hangingPunct="1">
                        <a:lnSpc>
                          <a:spcPct val="100000"/>
                        </a:lnSpc>
                        <a:spcBef>
                          <a:spcPct val="20000"/>
                        </a:spcBef>
                        <a:spcAft>
                          <a:spcPct val="0"/>
                        </a:spcAft>
                        <a:buClrTx/>
                        <a:buSzTx/>
                        <a:buFont typeface="Arial" charset="0"/>
                        <a:buNone/>
                        <a:tabLst/>
                      </a:pPr>
                      <a:r>
                        <a:rPr kumimoji="0" lang="ru-RU" sz="1400" b="0" i="0" u="none" strike="noStrike" cap="none" normalizeH="0" baseline="0" smtClean="0">
                          <a:ln>
                            <a:noFill/>
                          </a:ln>
                          <a:solidFill>
                            <a:schemeClr val="tx1"/>
                          </a:solidFill>
                          <a:effectLst/>
                          <a:latin typeface="Times New Roman" pitchFamily="18" charset="0"/>
                        </a:rPr>
                        <a:t>Сделка, совершенная с целью, заведомо противной основам правопорядка или нравственности, ничтожна.</a:t>
                      </a:r>
                    </a:p>
                    <a:p>
                      <a:pPr marL="381000" marR="0" lvl="0" indent="-381000" algn="l" defTabSz="914400" rtl="0" eaLnBrk="1" fontAlgn="base" latinLnBrk="0" hangingPunct="1">
                        <a:lnSpc>
                          <a:spcPct val="100000"/>
                        </a:lnSpc>
                        <a:spcBef>
                          <a:spcPct val="20000"/>
                        </a:spcBef>
                        <a:spcAft>
                          <a:spcPct val="0"/>
                        </a:spcAft>
                        <a:buClrTx/>
                        <a:buSzTx/>
                        <a:buFont typeface="Arial" charset="0"/>
                        <a:buNone/>
                        <a:tabLst/>
                      </a:pPr>
                      <a:r>
                        <a:rPr kumimoji="0" lang="ru-RU" sz="1400" b="0" i="0" u="none" strike="noStrike" cap="none" normalizeH="0" baseline="0" smtClean="0">
                          <a:ln>
                            <a:noFill/>
                          </a:ln>
                          <a:solidFill>
                            <a:schemeClr val="tx1"/>
                          </a:solidFill>
                          <a:effectLst/>
                          <a:latin typeface="Times New Roman" pitchFamily="18" charset="0"/>
                        </a:rPr>
                        <a:t>При наличии умысла у обеих сторон такой сделки - в случае исполнения сделки обеими сторонами - в доход Российской Федерации взыскивается все полученное ими по сделке, а в случае исполнения сделки одной стороной с другой стороны взыскивается в доход Российской Федерации все полученное ею и все причитавшееся с нее первой стороне в возмещение полученного.</a:t>
                      </a:r>
                    </a:p>
                    <a:p>
                      <a:pPr marL="381000" marR="0" lvl="0" indent="-381000" algn="l" defTabSz="914400" rtl="0" eaLnBrk="1" fontAlgn="base" latinLnBrk="0" hangingPunct="1">
                        <a:lnSpc>
                          <a:spcPct val="100000"/>
                        </a:lnSpc>
                        <a:spcBef>
                          <a:spcPct val="20000"/>
                        </a:spcBef>
                        <a:spcAft>
                          <a:spcPct val="0"/>
                        </a:spcAft>
                        <a:buClrTx/>
                        <a:buSzTx/>
                        <a:buFont typeface="Arial" charset="0"/>
                        <a:buNone/>
                        <a:tabLst/>
                      </a:pPr>
                      <a:r>
                        <a:rPr kumimoji="0" lang="ru-RU" sz="1400" b="0" i="0" u="none" strike="noStrike" cap="none" normalizeH="0" baseline="0" smtClean="0">
                          <a:ln>
                            <a:noFill/>
                          </a:ln>
                          <a:solidFill>
                            <a:schemeClr val="tx1"/>
                          </a:solidFill>
                          <a:effectLst/>
                          <a:latin typeface="Times New Roman" pitchFamily="18" charset="0"/>
                        </a:rPr>
                        <a:t>При наличии умысла лишь у одной из сторон такой сделки все полученное ею по сделке должно быть возвращено другой стороне, а полученное последней либо причитавшееся ей в возмещение исполненного взыскивается в доход Российской Федерации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400" b="1" i="0" u="none" strike="noStrike" cap="none" normalizeH="0" baseline="0" smtClean="0">
                          <a:ln>
                            <a:noFill/>
                          </a:ln>
                          <a:solidFill>
                            <a:srgbClr val="1704A0"/>
                          </a:solidFill>
                          <a:effectLst/>
                          <a:latin typeface="Times New Roman" pitchFamily="18" charset="0"/>
                        </a:rPr>
                        <a:t>Статья 169. Недействительность сделки, совершенной с целью, противной основам правопорядка или нравственности</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400" b="0" i="0" u="none" strike="noStrike" cap="none" normalizeH="0" baseline="0" smtClean="0">
                          <a:ln>
                            <a:noFill/>
                          </a:ln>
                          <a:solidFill>
                            <a:schemeClr val="tx1"/>
                          </a:solidFill>
                          <a:effectLst/>
                          <a:latin typeface="Times New Roman" pitchFamily="18" charset="0"/>
                        </a:rPr>
                        <a:t>Сделка, совершенная с целью, заведомо противной основам правопорядка или нравственности, ничтожна и влечет последствия, установленные статьей 167 настоящего Кодекса. В случаях, предусмотренных законом, суд может взыскать в доход Российской Федерации </a:t>
                      </a:r>
                      <a:r>
                        <a:rPr kumimoji="0" lang="ru-RU" sz="1400" b="1" i="0" u="sng" strike="noStrike" cap="none" normalizeH="0" baseline="0" smtClean="0">
                          <a:ln>
                            <a:noFill/>
                          </a:ln>
                          <a:solidFill>
                            <a:schemeClr val="tx1"/>
                          </a:solidFill>
                          <a:effectLst/>
                          <a:latin typeface="Times New Roman" pitchFamily="18" charset="0"/>
                        </a:rPr>
                        <a:t>все полученное</a:t>
                      </a:r>
                      <a:r>
                        <a:rPr kumimoji="0" lang="ru-RU" sz="1400" b="1" i="0" u="none" strike="noStrike" cap="none" normalizeH="0" baseline="0" smtClean="0">
                          <a:ln>
                            <a:noFill/>
                          </a:ln>
                          <a:solidFill>
                            <a:schemeClr val="tx1"/>
                          </a:solidFill>
                          <a:effectLst/>
                          <a:latin typeface="Times New Roman" pitchFamily="18" charset="0"/>
                        </a:rPr>
                        <a:t> по такой сделке сторонами, </a:t>
                      </a:r>
                      <a:r>
                        <a:rPr kumimoji="0" lang="ru-RU" sz="1400" b="1" i="0" u="sng" strike="noStrike" cap="none" normalizeH="0" baseline="0" smtClean="0">
                          <a:ln>
                            <a:noFill/>
                          </a:ln>
                          <a:solidFill>
                            <a:schemeClr val="tx1"/>
                          </a:solidFill>
                          <a:effectLst/>
                          <a:latin typeface="Times New Roman" pitchFamily="18" charset="0"/>
                        </a:rPr>
                        <a:t>действовавшими умышленно</a:t>
                      </a:r>
                      <a:r>
                        <a:rPr kumimoji="0" lang="ru-RU" sz="1400" b="1" i="0" u="none" strike="noStrike" cap="none" normalizeH="0" baseline="0" smtClean="0">
                          <a:ln>
                            <a:noFill/>
                          </a:ln>
                          <a:solidFill>
                            <a:schemeClr val="tx1"/>
                          </a:solidFill>
                          <a:effectLst/>
                          <a:latin typeface="Times New Roman" pitchFamily="18" charset="0"/>
                        </a:rPr>
                        <a:t>, или применить иные последствия, установленные законом.</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
        <p:nvSpPr>
          <p:cNvPr id="29710" name="Text Box 29"/>
          <p:cNvSpPr txBox="1">
            <a:spLocks noChangeArrowheads="1"/>
          </p:cNvSpPr>
          <p:nvPr/>
        </p:nvSpPr>
        <p:spPr bwMode="auto">
          <a:xfrm>
            <a:off x="395288" y="5722938"/>
            <a:ext cx="8353425" cy="730250"/>
          </a:xfrm>
          <a:prstGeom prst="rect">
            <a:avLst/>
          </a:prstGeom>
          <a:noFill/>
          <a:ln w="9525">
            <a:noFill/>
            <a:miter lim="800000"/>
            <a:headEnd/>
            <a:tailEnd/>
          </a:ln>
        </p:spPr>
        <p:txBody>
          <a:bodyPr>
            <a:spAutoFit/>
          </a:bodyPr>
          <a:lstStyle/>
          <a:p>
            <a:pPr>
              <a:spcBef>
                <a:spcPct val="50000"/>
              </a:spcBef>
            </a:pPr>
            <a:r>
              <a:rPr lang="ru-RU" sz="1400" b="1" i="1">
                <a:latin typeface="Times New Roman" pitchFamily="18" charset="0"/>
              </a:rPr>
              <a:t>Следует учитывать, разъяснения Пленума ВАС РФ, содержащиеся в Постановлении от 10.04.2008  N 22 "О некоторых вопросах практики рассмотрения споров, связанных с применением статьи 169 Гражданского кодекса Российской Федерации"</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4789" name="Group 37"/>
          <p:cNvGraphicFramePr>
            <a:graphicFrameLocks noGrp="1"/>
          </p:cNvGraphicFramePr>
          <p:nvPr/>
        </p:nvGraphicFramePr>
        <p:xfrm>
          <a:off x="395288" y="838200"/>
          <a:ext cx="8353425" cy="3311525"/>
        </p:xfrm>
        <a:graphic>
          <a:graphicData uri="http://schemas.openxmlformats.org/drawingml/2006/table">
            <a:tbl>
              <a:tblPr/>
              <a:tblGrid>
                <a:gridCol w="3989387"/>
                <a:gridCol w="4364038"/>
              </a:tblGrid>
              <a:tr h="358775">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800" b="1" i="0" u="none" strike="noStrike" cap="none" normalizeH="0" baseline="0" smtClean="0">
                          <a:ln>
                            <a:noFill/>
                          </a:ln>
                          <a:solidFill>
                            <a:schemeClr val="tx1"/>
                          </a:solidFill>
                          <a:effectLst/>
                          <a:latin typeface="Times New Roman" pitchFamily="18" charset="0"/>
                        </a:rPr>
                        <a:t>Статья 170 ГК РФ Недействительность мнимой и притворной сделок</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r>
              <a:tr h="2889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Старая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Новая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2663825">
                <a:tc>
                  <a:txBody>
                    <a:bodyPr/>
                    <a:lstStyle/>
                    <a:p>
                      <a:pPr marL="381000" marR="0" lvl="0" indent="-381000" algn="l" defTabSz="914400" rtl="0" eaLnBrk="1" fontAlgn="base" latinLnBrk="0" hangingPunct="1">
                        <a:lnSpc>
                          <a:spcPct val="100000"/>
                        </a:lnSpc>
                        <a:spcBef>
                          <a:spcPct val="20000"/>
                        </a:spcBef>
                        <a:spcAft>
                          <a:spcPct val="0"/>
                        </a:spcAft>
                        <a:buClrTx/>
                        <a:buSzTx/>
                        <a:buFont typeface="Arial" charset="0"/>
                        <a:buNone/>
                        <a:tabLst/>
                      </a:pPr>
                      <a:r>
                        <a:rPr kumimoji="0" lang="ru-RU" sz="1500" b="0" i="0" u="none" strike="noStrike" cap="none" normalizeH="0" baseline="0" smtClean="0">
                          <a:ln>
                            <a:noFill/>
                          </a:ln>
                          <a:solidFill>
                            <a:schemeClr val="tx1"/>
                          </a:solidFill>
                          <a:effectLst/>
                          <a:latin typeface="Times New Roman" pitchFamily="18" charset="0"/>
                        </a:rPr>
                        <a:t>1. Мнимая сделка, то есть сделка, совершенная лишь для вида, без намерения создать соответствующие ей правовые последствия, ничтожна.</a:t>
                      </a:r>
                    </a:p>
                    <a:p>
                      <a:pPr marL="381000" marR="0" lvl="0" indent="-381000" algn="l" defTabSz="914400" rtl="0" eaLnBrk="1" fontAlgn="base" latinLnBrk="0" hangingPunct="1">
                        <a:lnSpc>
                          <a:spcPct val="100000"/>
                        </a:lnSpc>
                        <a:spcBef>
                          <a:spcPct val="20000"/>
                        </a:spcBef>
                        <a:spcAft>
                          <a:spcPct val="0"/>
                        </a:spcAft>
                        <a:buClrTx/>
                        <a:buSzTx/>
                        <a:buFont typeface="Arial" charset="0"/>
                        <a:buNone/>
                        <a:tabLst/>
                      </a:pPr>
                      <a:r>
                        <a:rPr kumimoji="0" lang="ru-RU" sz="1500" b="0" i="0" u="none" strike="noStrike" cap="none" normalizeH="0" baseline="0" smtClean="0">
                          <a:ln>
                            <a:noFill/>
                          </a:ln>
                          <a:solidFill>
                            <a:schemeClr val="tx1"/>
                          </a:solidFill>
                          <a:effectLst/>
                          <a:latin typeface="Times New Roman" pitchFamily="18" charset="0"/>
                        </a:rPr>
                        <a:t>2. Притворная сделка, то есть сделка, которая совершена с целью прикрыть другую сделку, ничтожна. К сделке, которую стороны действительно имели в виду, с учетом существа сделки, применяются относящиеся к ней правила.</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500" b="0" i="0" u="none" strike="noStrike" cap="none" normalizeH="0" baseline="0" smtClean="0">
                          <a:ln>
                            <a:noFill/>
                          </a:ln>
                          <a:solidFill>
                            <a:schemeClr val="tx1"/>
                          </a:solidFill>
                          <a:effectLst/>
                          <a:latin typeface="Times New Roman" pitchFamily="18" charset="0"/>
                        </a:rPr>
                        <a:t>1. Мнимая сделка, то есть сделка, совершенная лишь для вида, без намерения создать соответствующие ей правовые последствия, ничтожна.</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500" b="0" i="0" u="none" strike="noStrike" cap="none" normalizeH="0" baseline="0" smtClean="0">
                          <a:ln>
                            <a:noFill/>
                          </a:ln>
                          <a:solidFill>
                            <a:schemeClr val="tx1"/>
                          </a:solidFill>
                          <a:effectLst/>
                          <a:latin typeface="Times New Roman" pitchFamily="18" charset="0"/>
                        </a:rPr>
                        <a:t>2. Притворная сделка, то есть сделка, которая совершена с целью прикрыть другую сделку, в </a:t>
                      </a:r>
                      <a:r>
                        <a:rPr kumimoji="0" lang="ru-RU" sz="1500" b="1" i="0" u="none" strike="noStrike" cap="none" normalizeH="0" baseline="0" smtClean="0">
                          <a:ln>
                            <a:noFill/>
                          </a:ln>
                          <a:solidFill>
                            <a:schemeClr val="tx1"/>
                          </a:solidFill>
                          <a:effectLst/>
                          <a:latin typeface="Times New Roman" pitchFamily="18" charset="0"/>
                        </a:rPr>
                        <a:t>том числе сделку на иных условиях</a:t>
                      </a:r>
                      <a:r>
                        <a:rPr kumimoji="0" lang="ru-RU" sz="1500" b="0" i="0" u="none" strike="noStrike" cap="none" normalizeH="0" baseline="0" smtClean="0">
                          <a:ln>
                            <a:noFill/>
                          </a:ln>
                          <a:solidFill>
                            <a:schemeClr val="tx1"/>
                          </a:solidFill>
                          <a:effectLst/>
                          <a:latin typeface="Times New Roman" pitchFamily="18" charset="0"/>
                        </a:rPr>
                        <a:t>, ничтожна. К сделке, которую стороны действительно имели в виду, с учетом существа и содержания сделки применяются относящиеся к ней правила.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5803" name="Group 27"/>
          <p:cNvGraphicFramePr>
            <a:graphicFrameLocks noGrp="1"/>
          </p:cNvGraphicFramePr>
          <p:nvPr/>
        </p:nvGraphicFramePr>
        <p:xfrm>
          <a:off x="395288" y="550863"/>
          <a:ext cx="8208962" cy="5470525"/>
        </p:xfrm>
        <a:graphic>
          <a:graphicData uri="http://schemas.openxmlformats.org/drawingml/2006/table">
            <a:tbl>
              <a:tblPr/>
              <a:tblGrid>
                <a:gridCol w="4105275"/>
                <a:gridCol w="4103687"/>
              </a:tblGrid>
              <a:tr h="682625">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800" b="1" i="0" u="none" strike="noStrike" cap="none" normalizeH="0" baseline="0" smtClean="0">
                          <a:ln>
                            <a:noFill/>
                          </a:ln>
                          <a:solidFill>
                            <a:schemeClr val="tx1"/>
                          </a:solidFill>
                          <a:effectLst/>
                          <a:latin typeface="Times New Roman" pitchFamily="18" charset="0"/>
                        </a:rPr>
                        <a:t>Статья 171. Недействительность сделки, совершенной гражданином, признанным недееспособным</a:t>
                      </a:r>
                      <a:r>
                        <a:rPr kumimoji="0" lang="ru-RU" sz="1800" b="0"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r>
              <a:tr h="247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Старая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Новая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4540250">
                <a:tc>
                  <a:txBody>
                    <a:bodyPr/>
                    <a:lstStyle/>
                    <a:p>
                      <a:pPr marL="381000" marR="0" lvl="0" indent="-381000" algn="l" defTabSz="914400" rtl="0" eaLnBrk="1" fontAlgn="base" latinLnBrk="0" hangingPunct="1">
                        <a:lnSpc>
                          <a:spcPct val="100000"/>
                        </a:lnSpc>
                        <a:spcBef>
                          <a:spcPct val="20000"/>
                        </a:spcBef>
                        <a:spcAft>
                          <a:spcPct val="0"/>
                        </a:spcAft>
                        <a:buClrTx/>
                        <a:buSzTx/>
                        <a:buFont typeface="Arial" charset="0"/>
                        <a:buNone/>
                        <a:tabLst/>
                      </a:pPr>
                      <a:r>
                        <a:rPr kumimoji="0" lang="ru-RU" sz="1500" b="0" i="0" u="none" strike="noStrike" cap="none" normalizeH="0" baseline="0" smtClean="0">
                          <a:ln>
                            <a:noFill/>
                          </a:ln>
                          <a:solidFill>
                            <a:schemeClr val="tx1"/>
                          </a:solidFill>
                          <a:effectLst/>
                          <a:latin typeface="Times New Roman" pitchFamily="18" charset="0"/>
                        </a:rPr>
                        <a:t>1. Ничтожна сделка, совершенная гражданином, признанным недееспособным вследствие психического расстройства.</a:t>
                      </a:r>
                    </a:p>
                    <a:p>
                      <a:pPr marL="381000" marR="0" lvl="0" indent="-381000" algn="l" defTabSz="914400" rtl="0" eaLnBrk="1" fontAlgn="base" latinLnBrk="0" hangingPunct="1">
                        <a:lnSpc>
                          <a:spcPct val="100000"/>
                        </a:lnSpc>
                        <a:spcBef>
                          <a:spcPct val="20000"/>
                        </a:spcBef>
                        <a:spcAft>
                          <a:spcPct val="0"/>
                        </a:spcAft>
                        <a:buClrTx/>
                        <a:buSzTx/>
                        <a:buFont typeface="Arial" charset="0"/>
                        <a:buNone/>
                        <a:tabLst/>
                      </a:pPr>
                      <a:r>
                        <a:rPr kumimoji="0" lang="ru-RU" sz="1500" b="0" i="0" u="none" strike="noStrike" cap="none" normalizeH="0" baseline="0" smtClean="0">
                          <a:ln>
                            <a:noFill/>
                          </a:ln>
                          <a:solidFill>
                            <a:schemeClr val="tx1"/>
                          </a:solidFill>
                          <a:effectLst/>
                          <a:latin typeface="Times New Roman" pitchFamily="18" charset="0"/>
                        </a:rPr>
                        <a:t>Каждая из сторон такой сделки обязана возвратить другой все полученное в натуре, а при невозможности возвратить полученное в натуре - возместить его </a:t>
                      </a:r>
                      <a:r>
                        <a:rPr kumimoji="0" lang="ru-RU" sz="1500" b="1" i="0" u="none" strike="noStrike" cap="none" normalizeH="0" baseline="0" smtClean="0">
                          <a:ln>
                            <a:noFill/>
                          </a:ln>
                          <a:solidFill>
                            <a:schemeClr val="tx1"/>
                          </a:solidFill>
                          <a:effectLst/>
                          <a:latin typeface="Times New Roman" pitchFamily="18" charset="0"/>
                        </a:rPr>
                        <a:t>стоимость в деньгах</a:t>
                      </a:r>
                      <a:r>
                        <a:rPr kumimoji="0" lang="ru-RU" sz="1500" b="0" i="0" u="none" strike="noStrike" cap="none" normalizeH="0" baseline="0" smtClean="0">
                          <a:ln>
                            <a:noFill/>
                          </a:ln>
                          <a:solidFill>
                            <a:schemeClr val="tx1"/>
                          </a:solidFill>
                          <a:effectLst/>
                          <a:latin typeface="Times New Roman" pitchFamily="18" charset="0"/>
                        </a:rPr>
                        <a:t>.</a:t>
                      </a:r>
                    </a:p>
                    <a:p>
                      <a:pPr marL="381000" marR="0" lvl="0" indent="-381000" algn="l" defTabSz="914400" rtl="0" eaLnBrk="1" fontAlgn="base" latinLnBrk="0" hangingPunct="1">
                        <a:lnSpc>
                          <a:spcPct val="100000"/>
                        </a:lnSpc>
                        <a:spcBef>
                          <a:spcPct val="20000"/>
                        </a:spcBef>
                        <a:spcAft>
                          <a:spcPct val="0"/>
                        </a:spcAft>
                        <a:buClrTx/>
                        <a:buSzTx/>
                        <a:buFont typeface="Arial" charset="0"/>
                        <a:buNone/>
                        <a:tabLst/>
                      </a:pPr>
                      <a:r>
                        <a:rPr kumimoji="0" lang="ru-RU" sz="1500" b="0" i="0" u="none" strike="noStrike" cap="none" normalizeH="0" baseline="0" smtClean="0">
                          <a:ln>
                            <a:noFill/>
                          </a:ln>
                          <a:solidFill>
                            <a:schemeClr val="tx1"/>
                          </a:solidFill>
                          <a:effectLst/>
                          <a:latin typeface="Times New Roman" pitchFamily="18" charset="0"/>
                        </a:rPr>
                        <a:t>Дееспособная сторона обязана, кроме того, возместить другой стороне понесенный ею реальный ущерб, если дееспособная сторона знала или должна была знать о недееспособности другой стороны.</a:t>
                      </a:r>
                    </a:p>
                    <a:p>
                      <a:pPr marL="381000" marR="0" lvl="0" indent="-381000" algn="l" defTabSz="914400" rtl="0" eaLnBrk="1" fontAlgn="base" latinLnBrk="0" hangingPunct="1">
                        <a:lnSpc>
                          <a:spcPct val="100000"/>
                        </a:lnSpc>
                        <a:spcBef>
                          <a:spcPct val="20000"/>
                        </a:spcBef>
                        <a:spcAft>
                          <a:spcPct val="0"/>
                        </a:spcAft>
                        <a:buClrTx/>
                        <a:buSzTx/>
                        <a:buFont typeface="Arial" charset="0"/>
                        <a:buNone/>
                        <a:tabLst/>
                      </a:pPr>
                      <a:r>
                        <a:rPr kumimoji="0" lang="ru-RU" sz="1500" b="0" i="0" u="none" strike="noStrike" cap="none" normalizeH="0" baseline="0" smtClean="0">
                          <a:ln>
                            <a:noFill/>
                          </a:ln>
                          <a:solidFill>
                            <a:schemeClr val="tx1"/>
                          </a:solidFill>
                          <a:effectLst/>
                          <a:latin typeface="Times New Roman" pitchFamily="18" charset="0"/>
                        </a:rPr>
                        <a:t>2. В интересах гражданина, признанного недееспособным вследствие психического расстройства, совершенная им сделка может быть по требованию его опекуна признана судом действительной, если она совершена к выгоде этого гражданина.</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500" b="0" i="0" u="none" strike="noStrike" cap="none" normalizeH="0" baseline="0" smtClean="0">
                          <a:ln>
                            <a:noFill/>
                          </a:ln>
                          <a:solidFill>
                            <a:schemeClr val="tx1"/>
                          </a:solidFill>
                          <a:effectLst/>
                          <a:latin typeface="Times New Roman" pitchFamily="18" charset="0"/>
                        </a:rPr>
                        <a:t>1. Ничтожна сделка, совершенная гражданином, признанным недееспособным вследствие психического расстройства.</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500" b="0" i="0" u="none" strike="noStrike" cap="none" normalizeH="0" baseline="0" smtClean="0">
                          <a:ln>
                            <a:noFill/>
                          </a:ln>
                          <a:solidFill>
                            <a:schemeClr val="tx1"/>
                          </a:solidFill>
                          <a:effectLst/>
                          <a:latin typeface="Times New Roman" pitchFamily="18" charset="0"/>
                        </a:rPr>
                        <a:t>Каждая из сторон такой сделки обязана возвратить другой все полученное в натуре, а при невозможности возвратить полученное в натуре - возместить </a:t>
                      </a:r>
                      <a:r>
                        <a:rPr kumimoji="0" lang="ru-RU" sz="1500" b="1" i="0" u="none" strike="noStrike" cap="none" normalizeH="0" baseline="0" smtClean="0">
                          <a:ln>
                            <a:noFill/>
                          </a:ln>
                          <a:solidFill>
                            <a:schemeClr val="tx1"/>
                          </a:solidFill>
                          <a:effectLst/>
                          <a:latin typeface="Times New Roman" pitchFamily="18" charset="0"/>
                        </a:rPr>
                        <a:t>его стоимость</a:t>
                      </a:r>
                      <a:r>
                        <a:rPr kumimoji="0" lang="ru-RU" sz="1500" b="0" i="0" u="none" strike="noStrike" cap="none" normalizeH="0" baseline="0" smtClean="0">
                          <a:ln>
                            <a:noFill/>
                          </a:ln>
                          <a:solidFill>
                            <a:schemeClr val="tx1"/>
                          </a:solidFill>
                          <a:effectLst/>
                          <a:latin typeface="Times New Roman" pitchFamily="18" charset="0"/>
                        </a:rPr>
                        <a:t>.</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500" b="0" i="0" u="none" strike="noStrike" cap="none" normalizeH="0" baseline="0" smtClean="0">
                          <a:ln>
                            <a:noFill/>
                          </a:ln>
                          <a:solidFill>
                            <a:schemeClr val="tx1"/>
                          </a:solidFill>
                          <a:effectLst/>
                          <a:latin typeface="Times New Roman" pitchFamily="18" charset="0"/>
                        </a:rPr>
                        <a:t>Дееспособная сторона обязана, кроме того, возместить другой стороне понесенный ею реальный ущерб, если дееспособная сторона знала или должна была знать о недееспособности другой стороны.</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500" b="0" i="0" u="none" strike="noStrike" cap="none" normalizeH="0" baseline="0" smtClean="0">
                          <a:ln>
                            <a:noFill/>
                          </a:ln>
                          <a:solidFill>
                            <a:schemeClr val="tx1"/>
                          </a:solidFill>
                          <a:effectLst/>
                          <a:latin typeface="Times New Roman" pitchFamily="18" charset="0"/>
                        </a:rPr>
                        <a:t>2. В интересах гражданина, признанного недееспособным вследствие психического расстройства, совершенная им сделка может быть по требованию его опекуна признана судом действительной, если она совершена к выгоде этого гражданина.</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20" name="Group 20"/>
          <p:cNvGraphicFramePr>
            <a:graphicFrameLocks noGrp="1"/>
          </p:cNvGraphicFramePr>
          <p:nvPr/>
        </p:nvGraphicFramePr>
        <p:xfrm>
          <a:off x="250825" y="550863"/>
          <a:ext cx="8642350" cy="5183187"/>
        </p:xfrm>
        <a:graphic>
          <a:graphicData uri="http://schemas.openxmlformats.org/drawingml/2006/table">
            <a:tbl>
              <a:tblPr/>
              <a:tblGrid>
                <a:gridCol w="4322763"/>
                <a:gridCol w="4319587"/>
              </a:tblGrid>
              <a:tr h="434975">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800" b="1" i="0" u="none" strike="noStrike" cap="none" normalizeH="0" baseline="0" smtClean="0">
                          <a:ln>
                            <a:noFill/>
                          </a:ln>
                          <a:solidFill>
                            <a:schemeClr val="tx1"/>
                          </a:solidFill>
                          <a:effectLst/>
                          <a:latin typeface="Times New Roman" pitchFamily="18" charset="0"/>
                        </a:rPr>
                        <a:t>Статья 173 ГК РФ</a:t>
                      </a:r>
                      <a:r>
                        <a:rPr kumimoji="0" lang="ru-RU" sz="2000" b="0" i="0" u="none" strike="noStrike" cap="none" normalizeH="0" baseline="0" smtClean="0">
                          <a:ln>
                            <a:noFill/>
                          </a:ln>
                          <a:solidFill>
                            <a:srgbClr val="7F7F7F"/>
                          </a:solidFill>
                          <a:effectLst/>
                          <a:latin typeface="Century Gothic" pitchFamily="34"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r>
              <a:tr h="247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Старая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Новая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4500563">
                <a:tc>
                  <a:txBody>
                    <a:bodyPr/>
                    <a:lstStyle/>
                    <a:p>
                      <a:pPr marL="381000" marR="0" lvl="0" indent="-381000" algn="l" defTabSz="914400" rtl="0" eaLnBrk="1" fontAlgn="base" latinLnBrk="0" hangingPunct="1">
                        <a:lnSpc>
                          <a:spcPct val="100000"/>
                        </a:lnSpc>
                        <a:spcBef>
                          <a:spcPct val="20000"/>
                        </a:spcBef>
                        <a:spcAft>
                          <a:spcPct val="0"/>
                        </a:spcAft>
                        <a:buClrTx/>
                        <a:buSzTx/>
                        <a:buFont typeface="Arial" charset="0"/>
                        <a:buNone/>
                        <a:tabLst/>
                      </a:pPr>
                      <a:r>
                        <a:rPr kumimoji="0" lang="ru-RU" sz="1600" b="1" i="0" u="none" strike="noStrike" cap="none" normalizeH="0" baseline="0" smtClean="0">
                          <a:ln>
                            <a:noFill/>
                          </a:ln>
                          <a:solidFill>
                            <a:srgbClr val="1704A0"/>
                          </a:solidFill>
                          <a:effectLst/>
                          <a:latin typeface="Times New Roman" pitchFamily="18" charset="0"/>
                        </a:rPr>
                        <a:t>Статья 173. Недействительность сделки юридического лица, </a:t>
                      </a:r>
                      <a:r>
                        <a:rPr kumimoji="0" lang="ru-RU" sz="1600" b="1" i="0" u="sng" strike="noStrike" cap="none" normalizeH="0" baseline="0" smtClean="0">
                          <a:ln>
                            <a:noFill/>
                          </a:ln>
                          <a:solidFill>
                            <a:srgbClr val="1704A0"/>
                          </a:solidFill>
                          <a:effectLst/>
                          <a:latin typeface="Times New Roman" pitchFamily="18" charset="0"/>
                        </a:rPr>
                        <a:t>выходящей за пределы его правоспособности</a:t>
                      </a:r>
                      <a:endParaRPr kumimoji="0" lang="ru-RU" sz="1600" b="1" i="0" u="none" strike="noStrike" cap="none" normalizeH="0" baseline="0" smtClean="0">
                        <a:ln>
                          <a:noFill/>
                        </a:ln>
                        <a:solidFill>
                          <a:srgbClr val="1704A0"/>
                        </a:solidFill>
                        <a:effectLst/>
                        <a:latin typeface="Times New Roman" pitchFamily="18" charset="0"/>
                      </a:endParaRPr>
                    </a:p>
                    <a:p>
                      <a:pPr marL="381000" marR="0" lvl="0" indent="-381000" algn="l" defTabSz="914400" rtl="0" eaLnBrk="1" fontAlgn="base" latinLnBrk="0" hangingPunct="1">
                        <a:lnSpc>
                          <a:spcPct val="100000"/>
                        </a:lnSpc>
                        <a:spcBef>
                          <a:spcPct val="20000"/>
                        </a:spcBef>
                        <a:spcAft>
                          <a:spcPct val="0"/>
                        </a:spcAft>
                        <a:buClrTx/>
                        <a:buSzTx/>
                        <a:buFont typeface="Arial" charset="0"/>
                        <a:buNone/>
                        <a:tabLst/>
                      </a:pPr>
                      <a:r>
                        <a:rPr kumimoji="0" lang="ru-RU" sz="1600" b="0" i="0" u="none" strike="noStrike" cap="none" normalizeH="0" baseline="0" smtClean="0">
                          <a:ln>
                            <a:noFill/>
                          </a:ln>
                          <a:solidFill>
                            <a:schemeClr val="tx1"/>
                          </a:solidFill>
                          <a:effectLst/>
                          <a:latin typeface="Times New Roman" pitchFamily="18" charset="0"/>
                        </a:rPr>
                        <a:t>Сделка, совершенная юридическим лицом в противоречии с целями деятельности, определенно ограниченными в его учредительных документах, либо юридическим лицом, не имеющим лицензию на занятие соответствующей деятельностью, может быть признана судом недействительной по иску этого юридического лица, его учредителя (участника) или государственного органа, осуществляющего контроль или надзор за деятельностью юридического лица, если доказано, что другая сторона в сделке знала или заведомо должна была знать о ее незаконности.</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600" b="1" i="0" u="none" strike="noStrike" cap="none" normalizeH="0" baseline="0" smtClean="0">
                          <a:ln>
                            <a:noFill/>
                          </a:ln>
                          <a:solidFill>
                            <a:srgbClr val="1704A0"/>
                          </a:solidFill>
                          <a:effectLst/>
                          <a:latin typeface="Times New Roman" pitchFamily="18" charset="0"/>
                        </a:rPr>
                        <a:t>Статья 173. Недействительность сделки юридического лица, </a:t>
                      </a:r>
                      <a:r>
                        <a:rPr kumimoji="0" lang="ru-RU" sz="1600" b="1" i="0" u="sng" strike="noStrike" cap="none" normalizeH="0" baseline="0" smtClean="0">
                          <a:ln>
                            <a:noFill/>
                          </a:ln>
                          <a:solidFill>
                            <a:srgbClr val="1704A0"/>
                          </a:solidFill>
                          <a:effectLst/>
                          <a:latin typeface="Times New Roman" pitchFamily="18" charset="0"/>
                        </a:rPr>
                        <a:t>совершенной в противоречии с целями его деятельности</a:t>
                      </a:r>
                      <a:endParaRPr kumimoji="0" lang="ru-RU" sz="1600" b="1" i="0" u="none" strike="noStrike" cap="none" normalizeH="0" baseline="0" smtClean="0">
                        <a:ln>
                          <a:noFill/>
                        </a:ln>
                        <a:solidFill>
                          <a:srgbClr val="1704A0"/>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600" b="0" i="0" u="none" strike="noStrike" cap="none" normalizeH="0" baseline="0" smtClean="0">
                          <a:ln>
                            <a:noFill/>
                          </a:ln>
                          <a:solidFill>
                            <a:schemeClr val="tx1"/>
                          </a:solidFill>
                          <a:effectLst/>
                          <a:latin typeface="Times New Roman" pitchFamily="18" charset="0"/>
                        </a:rPr>
                        <a:t>Сделка, совершенная юридическим лицом в противоречии с целями деятельности, </a:t>
                      </a:r>
                      <a:r>
                        <a:rPr kumimoji="0" lang="ru-RU" sz="1600" b="1" i="0" u="none" strike="noStrike" cap="none" normalizeH="0" baseline="0" smtClean="0">
                          <a:ln>
                            <a:noFill/>
                          </a:ln>
                          <a:solidFill>
                            <a:schemeClr val="tx1"/>
                          </a:solidFill>
                          <a:effectLst/>
                          <a:latin typeface="Times New Roman" pitchFamily="18" charset="0"/>
                        </a:rPr>
                        <a:t>определенно ограниченными в его учредительных документах</a:t>
                      </a:r>
                      <a:r>
                        <a:rPr kumimoji="0" lang="ru-RU" sz="1600" b="0" i="0" u="none" strike="noStrike" cap="none" normalizeH="0" baseline="0" smtClean="0">
                          <a:ln>
                            <a:noFill/>
                          </a:ln>
                          <a:solidFill>
                            <a:schemeClr val="tx1"/>
                          </a:solidFill>
                          <a:effectLst/>
                          <a:latin typeface="Times New Roman" pitchFamily="18" charset="0"/>
                        </a:rPr>
                        <a:t>, может быть признана судом недействительной </a:t>
                      </a:r>
                      <a:r>
                        <a:rPr kumimoji="0" lang="ru-RU" sz="1600" b="1" i="0" u="none" strike="noStrike" cap="none" normalizeH="0" baseline="0" smtClean="0">
                          <a:ln>
                            <a:noFill/>
                          </a:ln>
                          <a:solidFill>
                            <a:schemeClr val="tx1"/>
                          </a:solidFill>
                          <a:effectLst/>
                          <a:latin typeface="Times New Roman" pitchFamily="18" charset="0"/>
                        </a:rPr>
                        <a:t>по иску этого юридического лица, его учредителя (участника) или иного лица, в интересах которого установлено ограничение</a:t>
                      </a:r>
                      <a:r>
                        <a:rPr kumimoji="0" lang="ru-RU" sz="1600" b="0" i="0" u="none" strike="noStrike" cap="none" normalizeH="0" baseline="0" smtClean="0">
                          <a:ln>
                            <a:noFill/>
                          </a:ln>
                          <a:solidFill>
                            <a:schemeClr val="tx1"/>
                          </a:solidFill>
                          <a:effectLst/>
                          <a:latin typeface="Times New Roman" pitchFamily="18" charset="0"/>
                        </a:rPr>
                        <a:t>, если доказано, что другая сторона сделки знала или должна была знать о таком ограничении."</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4"/>
          <p:cNvSpPr>
            <a:spLocks noChangeArrowheads="1"/>
          </p:cNvSpPr>
          <p:nvPr/>
        </p:nvSpPr>
        <p:spPr bwMode="auto">
          <a:xfrm>
            <a:off x="468313" y="765175"/>
            <a:ext cx="8064500" cy="4824413"/>
          </a:xfrm>
          <a:prstGeom prst="rect">
            <a:avLst/>
          </a:prstGeom>
          <a:gradFill rotWithShape="1">
            <a:gsLst>
              <a:gs pos="0">
                <a:srgbClr val="FFFFCC"/>
              </a:gs>
              <a:gs pos="100000">
                <a:schemeClr val="bg1"/>
              </a:gs>
            </a:gsLst>
            <a:lin ang="5400000" scaled="1"/>
          </a:gradFill>
          <a:ln w="9525">
            <a:solidFill>
              <a:schemeClr val="tx1"/>
            </a:solidFill>
            <a:miter lim="800000"/>
            <a:headEnd/>
            <a:tailEnd/>
          </a:ln>
        </p:spPr>
        <p:txBody>
          <a:bodyPr anchor="ctr"/>
          <a:lstStyle/>
          <a:p>
            <a:pPr algn="ctr"/>
            <a:r>
              <a:rPr lang="ru-RU" sz="1600" b="1">
                <a:solidFill>
                  <a:srgbClr val="1704A0"/>
                </a:solidFill>
                <a:latin typeface="Times New Roman" pitchFamily="18" charset="0"/>
              </a:rPr>
              <a:t>Статья 173.1. Недействительность сделки, совершенной без необходимого в силу закона согласия третьего лица, органа юридического лица или государственного органа либо органа местного самоуправления</a:t>
            </a:r>
          </a:p>
          <a:p>
            <a:pPr algn="ctr"/>
            <a:endParaRPr lang="ru-RU" sz="1000" b="1">
              <a:solidFill>
                <a:srgbClr val="1704A0"/>
              </a:solidFill>
              <a:latin typeface="Times New Roman" pitchFamily="18" charset="0"/>
            </a:endParaRPr>
          </a:p>
          <a:p>
            <a:r>
              <a:rPr lang="ru-RU" sz="1400">
                <a:latin typeface="Times New Roman" pitchFamily="18" charset="0"/>
              </a:rPr>
              <a:t>1. Сделка, совершенная без согласия третьего лица, органа юридического лица или государственного органа либо органа местного самоуправления, необходимость получения которого предусмотрена законом, является оспоримой, если из закона не следует, что она ничтожна или не влечет правовых последствий для лица, управомоченного давать согласие, при отсутствии такого согласия. Она может быть признана недействительной по иску такого лица или иных лиц, указанных в законе.</a:t>
            </a:r>
          </a:p>
          <a:p>
            <a:r>
              <a:rPr lang="ru-RU" sz="1400">
                <a:latin typeface="Times New Roman" pitchFamily="18" charset="0"/>
              </a:rPr>
              <a:t>Законом или в предусмотренных им случаях соглашением с лицом, согласие которого необходимо на совершение сделки, могут быть установлены иные последствия отсутствия необходимого согласия на совершение сделки, чем ее недействительность.</a:t>
            </a:r>
          </a:p>
          <a:p>
            <a:endParaRPr lang="ru-RU" sz="500">
              <a:latin typeface="Times New Roman" pitchFamily="18" charset="0"/>
            </a:endParaRPr>
          </a:p>
          <a:p>
            <a:r>
              <a:rPr lang="ru-RU" sz="1400">
                <a:latin typeface="Times New Roman" pitchFamily="18" charset="0"/>
              </a:rPr>
              <a:t>2. Поскольку законом не установлено иное, оспоримая сделка, совершенная без необходимого в силу закона согласия третьего лица, органа юридического лица или государственного органа либо органа местного самоуправления, может быть признана недействительной, если доказано, что другая сторона сделки знала или должна была знать об отсутствии на момент совершения сделки необходимого согласия такого лица или такого органа.</a:t>
            </a:r>
          </a:p>
          <a:p>
            <a:endParaRPr lang="ru-RU" sz="500">
              <a:latin typeface="Times New Roman" pitchFamily="18" charset="0"/>
            </a:endParaRPr>
          </a:p>
          <a:p>
            <a:r>
              <a:rPr lang="ru-RU" sz="1400">
                <a:latin typeface="Times New Roman" pitchFamily="18" charset="0"/>
              </a:rPr>
              <a:t>3. Лицо, давшее необходимое в силу закона согласие на совершение оспоримой сделки, не вправе оспаривать ее по основанию, о котором это лицо знало или должно было знать в момент выражения согласия.</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468313" y="2133600"/>
            <a:ext cx="8229600" cy="1600200"/>
          </a:xfrm>
        </p:spPr>
        <p:txBody>
          <a:bodyPr wrap="square" numCol="1" anchorCtr="0" compatLnSpc="1">
            <a:prstTxWarp prst="textNoShape">
              <a:avLst/>
            </a:prstTxWarp>
          </a:bodyPr>
          <a:lstStyle/>
          <a:p>
            <a:pPr eaLnBrk="1" hangingPunct="1">
              <a:defRPr/>
            </a:pPr>
            <a:r>
              <a:rPr lang="ru-RU" sz="3200" b="1" smtClean="0">
                <a:solidFill>
                  <a:srgbClr val="213E69"/>
                </a:solidFill>
                <a:effectLst>
                  <a:outerShdw blurRad="38100" dist="38100" dir="2700000" algn="tl">
                    <a:srgbClr val="C0C0C0"/>
                  </a:outerShdw>
                </a:effectLst>
              </a:rPr>
              <a:t>РЕФОРМА </a:t>
            </a:r>
            <a:br>
              <a:rPr lang="ru-RU" sz="3200" b="1" smtClean="0">
                <a:solidFill>
                  <a:srgbClr val="213E69"/>
                </a:solidFill>
                <a:effectLst>
                  <a:outerShdw blurRad="38100" dist="38100" dir="2700000" algn="tl">
                    <a:srgbClr val="C0C0C0"/>
                  </a:outerShdw>
                </a:effectLst>
              </a:rPr>
            </a:br>
            <a:r>
              <a:rPr lang="ru-RU" sz="3200" b="1" smtClean="0">
                <a:solidFill>
                  <a:srgbClr val="213E69"/>
                </a:solidFill>
                <a:effectLst>
                  <a:outerShdw blurRad="38100" dist="38100" dir="2700000" algn="tl">
                    <a:srgbClr val="C0C0C0"/>
                  </a:outerShdw>
                </a:effectLst>
              </a:rPr>
              <a:t>ГРАЖДАНСКОГО КОДЕКСА РФ:</a:t>
            </a:r>
            <a:endParaRPr lang="ru-RU" sz="3200" smtClean="0">
              <a:solidFill>
                <a:srgbClr val="213E69"/>
              </a:solidFill>
              <a:effectLst>
                <a:outerShdw blurRad="38100" dist="38100" dir="2700000" algn="tl">
                  <a:srgbClr val="C0C0C0"/>
                </a:outerShdw>
              </a:effectLst>
            </a:endParaRPr>
          </a:p>
        </p:txBody>
      </p:sp>
      <p:sp>
        <p:nvSpPr>
          <p:cNvPr id="5" name="Объект 4"/>
          <p:cNvSpPr>
            <a:spLocks noGrp="1"/>
          </p:cNvSpPr>
          <p:nvPr>
            <p:ph idx="4294967295"/>
          </p:nvPr>
        </p:nvSpPr>
        <p:spPr>
          <a:xfrm>
            <a:off x="395288" y="4437063"/>
            <a:ext cx="8362950" cy="1036637"/>
          </a:xfrm>
          <a:solidFill>
            <a:schemeClr val="tx2">
              <a:lumMod val="40000"/>
              <a:lumOff val="60000"/>
            </a:schemeClr>
          </a:solidFill>
        </p:spPr>
        <p:txBody>
          <a:bodyPr>
            <a:normAutofit/>
          </a:bodyPr>
          <a:lstStyle/>
          <a:p>
            <a:pPr eaLnBrk="1" hangingPunct="1">
              <a:defRPr/>
            </a:pPr>
            <a:endParaRPr lang="ru-RU" b="1" smtClean="0">
              <a:solidFill>
                <a:schemeClr val="tx1"/>
              </a:solidFill>
            </a:endParaRPr>
          </a:p>
          <a:p>
            <a:pPr algn="ctr" eaLnBrk="1" hangingPunct="1">
              <a:buFont typeface="Arial" charset="0"/>
              <a:buNone/>
              <a:defRPr/>
            </a:pPr>
            <a:r>
              <a:rPr lang="ru-RU" b="1" smtClean="0">
                <a:solidFill>
                  <a:schemeClr val="tx1"/>
                </a:solidFill>
              </a:rPr>
              <a:t>новеллы законодательства о сделках</a:t>
            </a:r>
            <a:endParaRPr lang="ru-RU"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31" name="Group 15"/>
          <p:cNvGraphicFramePr>
            <a:graphicFrameLocks noGrp="1"/>
          </p:cNvGraphicFramePr>
          <p:nvPr/>
        </p:nvGraphicFramePr>
        <p:xfrm>
          <a:off x="179388" y="188913"/>
          <a:ext cx="8785225" cy="6199187"/>
        </p:xfrm>
        <a:graphic>
          <a:graphicData uri="http://schemas.openxmlformats.org/drawingml/2006/table">
            <a:tbl>
              <a:tblPr/>
              <a:tblGrid>
                <a:gridCol w="3148012"/>
                <a:gridCol w="5637213"/>
              </a:tblGrid>
              <a:tr h="422275">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800" b="1" i="0" u="none" strike="noStrike" cap="none" normalizeH="0" baseline="0" smtClean="0">
                          <a:ln>
                            <a:noFill/>
                          </a:ln>
                          <a:solidFill>
                            <a:schemeClr val="tx1"/>
                          </a:solidFill>
                          <a:effectLst/>
                          <a:latin typeface="Times New Roman" pitchFamily="18" charset="0"/>
                        </a:rPr>
                        <a:t>Статья 174 ГК РФ</a:t>
                      </a:r>
                      <a:r>
                        <a:rPr kumimoji="0" lang="ru-RU" sz="2000" b="0" i="0" u="none" strike="noStrike" cap="none" normalizeH="0" baseline="0" smtClean="0">
                          <a:ln>
                            <a:noFill/>
                          </a:ln>
                          <a:solidFill>
                            <a:srgbClr val="7F7F7F"/>
                          </a:solidFill>
                          <a:effectLst/>
                          <a:latin typeface="Century Gothic" pitchFamily="34"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r>
              <a:tr h="2397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Старая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Новая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5530850">
                <a:tc>
                  <a:txBody>
                    <a:bodyPr/>
                    <a:lstStyle/>
                    <a:p>
                      <a:pPr marL="381000" marR="0" lvl="0" indent="-381000" algn="l" defTabSz="914400" rtl="0" eaLnBrk="1" fontAlgn="base" latinLnBrk="0" hangingPunct="1">
                        <a:lnSpc>
                          <a:spcPct val="100000"/>
                        </a:lnSpc>
                        <a:spcBef>
                          <a:spcPct val="20000"/>
                        </a:spcBef>
                        <a:spcAft>
                          <a:spcPct val="0"/>
                        </a:spcAft>
                        <a:buClrTx/>
                        <a:buSzTx/>
                        <a:buFont typeface="Arial" charset="0"/>
                        <a:buNone/>
                        <a:tabLst/>
                      </a:pPr>
                      <a:r>
                        <a:rPr kumimoji="0" lang="ru-RU" sz="1300" b="1" i="0" u="none" strike="noStrike" cap="none" normalizeH="0" baseline="0" smtClean="0">
                          <a:ln>
                            <a:noFill/>
                          </a:ln>
                          <a:solidFill>
                            <a:srgbClr val="1704A0"/>
                          </a:solidFill>
                          <a:effectLst/>
                          <a:latin typeface="Times New Roman" pitchFamily="18" charset="0"/>
                        </a:rPr>
                        <a:t>Статья 174. Последствия ограничения полномочий на совершение сделки</a:t>
                      </a:r>
                    </a:p>
                    <a:p>
                      <a:pPr marL="381000" marR="0" lvl="0" indent="-381000" algn="l" defTabSz="914400" rtl="0" eaLnBrk="1" fontAlgn="base" latinLnBrk="0" hangingPunct="1">
                        <a:lnSpc>
                          <a:spcPct val="100000"/>
                        </a:lnSpc>
                        <a:spcBef>
                          <a:spcPct val="20000"/>
                        </a:spcBef>
                        <a:spcAft>
                          <a:spcPct val="0"/>
                        </a:spcAft>
                        <a:buClrTx/>
                        <a:buSzTx/>
                        <a:buFont typeface="Arial" charset="0"/>
                        <a:buNone/>
                        <a:tabLst/>
                      </a:pPr>
                      <a:endParaRPr kumimoji="0" lang="ru-RU" sz="1300" b="0" i="0" u="none" strike="noStrike" cap="none" normalizeH="0" baseline="0" smtClean="0">
                        <a:ln>
                          <a:noFill/>
                        </a:ln>
                        <a:solidFill>
                          <a:srgbClr val="1704A0"/>
                        </a:solidFill>
                        <a:effectLst/>
                        <a:latin typeface="Times New Roman" pitchFamily="18" charset="0"/>
                      </a:endParaRPr>
                    </a:p>
                    <a:p>
                      <a:pPr marL="381000" marR="0" lvl="0" indent="-381000" algn="l" defTabSz="914400" rtl="0" eaLnBrk="1" fontAlgn="base" latinLnBrk="0" hangingPunct="1">
                        <a:lnSpc>
                          <a:spcPct val="100000"/>
                        </a:lnSpc>
                        <a:spcBef>
                          <a:spcPct val="20000"/>
                        </a:spcBef>
                        <a:spcAft>
                          <a:spcPct val="0"/>
                        </a:spcAft>
                        <a:buClrTx/>
                        <a:buSzTx/>
                        <a:buFont typeface="Arial" charset="0"/>
                        <a:buNone/>
                        <a:tabLst/>
                      </a:pPr>
                      <a:r>
                        <a:rPr kumimoji="0" lang="ru-RU" sz="1300" b="0" i="0" u="none" strike="noStrike" cap="none" normalizeH="0" baseline="0" smtClean="0">
                          <a:ln>
                            <a:noFill/>
                          </a:ln>
                          <a:solidFill>
                            <a:schemeClr val="tx1"/>
                          </a:solidFill>
                          <a:effectLst/>
                          <a:latin typeface="Times New Roman" pitchFamily="18" charset="0"/>
                        </a:rPr>
                        <a:t>Если полномочия лица на совершение сделки ограничены договором либо полномочия органа юридического лица - его учредительными документами по сравнению с тем, как они определены в доверенности, в законе либо как они могут считаться очевидными из обстановки, в которой совершается сделка, и при ее совершении такое лицо или орган вышли за пределы этих ограничений, сделка может быть признана судом недействительной по иску лица, в интересах которого установлены ограничения, лишь в случаях, когда будет доказано, что другая сторона в сделке знала или заведомо должна была знать об указанных ограничениях.</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300" b="1" i="0" u="none" strike="noStrike" cap="none" normalizeH="0" baseline="0" smtClean="0">
                          <a:ln>
                            <a:noFill/>
                          </a:ln>
                          <a:solidFill>
                            <a:srgbClr val="1704A0"/>
                          </a:solidFill>
                          <a:effectLst/>
                          <a:latin typeface="Times New Roman" pitchFamily="18" charset="0"/>
                        </a:rPr>
                        <a:t>Статья 174. Последствия нарушения представителем или органом юридического лица условий осуществления полномочий либо интересов представляемого или интересов юридического лица</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300" b="0" i="0" u="none" strike="noStrike" cap="none" normalizeH="0" baseline="0" smtClean="0">
                          <a:ln>
                            <a:noFill/>
                          </a:ln>
                          <a:solidFill>
                            <a:schemeClr val="tx1"/>
                          </a:solidFill>
                          <a:effectLst/>
                          <a:latin typeface="Times New Roman" pitchFamily="18" charset="0"/>
                        </a:rPr>
                        <a:t>1. Если полномочия лица на совершение сделки ограничены </a:t>
                      </a:r>
                      <a:r>
                        <a:rPr kumimoji="0" lang="ru-RU" sz="1300" b="1" i="0" u="none" strike="noStrike" cap="none" normalizeH="0" baseline="0" smtClean="0">
                          <a:ln>
                            <a:noFill/>
                          </a:ln>
                          <a:solidFill>
                            <a:schemeClr val="tx1"/>
                          </a:solidFill>
                          <a:effectLst/>
                          <a:latin typeface="Times New Roman" pitchFamily="18" charset="0"/>
                        </a:rPr>
                        <a:t>договором или положением о филиале или представительстве юридического лица либо полномочия действующего от имени юридического лица без доверенности органа юридического лица ограничены учредительными документами юридического лица или иными регулирующими его деятельность документами</a:t>
                      </a:r>
                      <a:r>
                        <a:rPr kumimoji="0" lang="ru-RU" sz="1300" b="0" i="0" u="none" strike="noStrike" cap="none" normalizeH="0" baseline="0" smtClean="0">
                          <a:ln>
                            <a:noFill/>
                          </a:ln>
                          <a:solidFill>
                            <a:schemeClr val="tx1"/>
                          </a:solidFill>
                          <a:effectLst/>
                          <a:latin typeface="Times New Roman" pitchFamily="18" charset="0"/>
                        </a:rPr>
                        <a:t> по сравнению с тем, как они определены в доверенности, в законе либо как они могут считаться очевидными из обстановки, в которой совершается сделка, и при ее совершении такое лицо или такой орган вышли за пределы этих ограничений, сделка может быть признана судом недействительной по иску лица, в интересах которого установлены ограничения, лишь в случаях, когда доказано, что другая сторона сделки знала или должна была знать об этих ограничениях.</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300" b="0" i="0" u="none" strike="noStrike" cap="none" normalizeH="0" baseline="0" smtClean="0">
                          <a:ln>
                            <a:noFill/>
                          </a:ln>
                          <a:solidFill>
                            <a:schemeClr val="tx1"/>
                          </a:solidFill>
                          <a:effectLst/>
                          <a:latin typeface="Times New Roman" pitchFamily="18" charset="0"/>
                        </a:rPr>
                        <a:t>2. Сделка, совершенная представителем или действующим от имени юридического лица без доверенности органом юридического лица в ущерб интересам представляемого или интересам юридического лица, может быть признана судом недействительной по иску представляемого или по иску юридического лица, а в случаях, предусмотренных законом, по иску, предъявленному в их интересах иным лицом или иным органом, если другая сторона сделки знала или должна была знать </a:t>
                      </a:r>
                      <a:r>
                        <a:rPr kumimoji="0" lang="ru-RU" sz="1300" b="1" i="0" u="none" strike="noStrike" cap="none" normalizeH="0" baseline="0" smtClean="0">
                          <a:ln>
                            <a:noFill/>
                          </a:ln>
                          <a:solidFill>
                            <a:schemeClr val="tx1"/>
                          </a:solidFill>
                          <a:effectLst/>
                          <a:latin typeface="Times New Roman" pitchFamily="18" charset="0"/>
                        </a:rPr>
                        <a:t>о явном ущербе</a:t>
                      </a:r>
                      <a:r>
                        <a:rPr kumimoji="0" lang="ru-RU" sz="1300" b="0" i="0" u="none" strike="noStrike" cap="none" normalizeH="0" baseline="0" smtClean="0">
                          <a:ln>
                            <a:noFill/>
                          </a:ln>
                          <a:solidFill>
                            <a:schemeClr val="tx1"/>
                          </a:solidFill>
                          <a:effectLst/>
                          <a:latin typeface="Times New Roman" pitchFamily="18" charset="0"/>
                        </a:rPr>
                        <a:t> для представляемого или для юридического лица либо имели </a:t>
                      </a:r>
                      <a:r>
                        <a:rPr kumimoji="0" lang="ru-RU" sz="1300" b="1" i="0" u="none" strike="noStrike" cap="none" normalizeH="0" baseline="0" smtClean="0">
                          <a:ln>
                            <a:noFill/>
                          </a:ln>
                          <a:solidFill>
                            <a:schemeClr val="tx1"/>
                          </a:solidFill>
                          <a:effectLst/>
                          <a:latin typeface="Times New Roman" pitchFamily="18" charset="0"/>
                        </a:rPr>
                        <a:t>место обстоятельства, которые свидетельствовали о сговоре либо об иных совместных действиях представителя или органа юридического лица и другой стороны сделки в ущерб интересам представляемого или интересам юридического лица</a:t>
                      </a:r>
                      <a:r>
                        <a:rPr kumimoji="0" lang="ru-RU" sz="1300" b="0" i="0" u="none" strike="noStrike" cap="none" normalizeH="0" baseline="0" smtClean="0">
                          <a:ln>
                            <a:noFill/>
                          </a:ln>
                          <a:solidFill>
                            <a:schemeClr val="tx1"/>
                          </a:solidFill>
                          <a:effectLst/>
                          <a:latin typeface="Times New Roman" pitchFamily="18" charset="0"/>
                        </a:rPr>
                        <a:t>.</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ChangeArrowheads="1"/>
          </p:cNvSpPr>
          <p:nvPr/>
        </p:nvSpPr>
        <p:spPr bwMode="auto">
          <a:xfrm>
            <a:off x="468313" y="1339850"/>
            <a:ext cx="8064500" cy="3168650"/>
          </a:xfrm>
          <a:prstGeom prst="rect">
            <a:avLst/>
          </a:prstGeom>
          <a:gradFill rotWithShape="1">
            <a:gsLst>
              <a:gs pos="0">
                <a:srgbClr val="FFFFCC"/>
              </a:gs>
              <a:gs pos="100000">
                <a:schemeClr val="bg1"/>
              </a:gs>
            </a:gsLst>
            <a:lin ang="5400000" scaled="1"/>
          </a:gradFill>
          <a:ln w="9525">
            <a:solidFill>
              <a:schemeClr val="tx1"/>
            </a:solidFill>
            <a:miter lim="800000"/>
            <a:headEnd/>
            <a:tailEnd/>
          </a:ln>
        </p:spPr>
        <p:txBody>
          <a:bodyPr anchor="ctr"/>
          <a:lstStyle/>
          <a:p>
            <a:pPr marL="342900" indent="-342900" algn="ctr"/>
            <a:r>
              <a:rPr lang="ru-RU" b="1">
                <a:solidFill>
                  <a:srgbClr val="1704A0"/>
                </a:solidFill>
                <a:latin typeface="Times New Roman" pitchFamily="18" charset="0"/>
              </a:rPr>
              <a:t>Статья 174.1. Последствия совершения сделки в отношении имущества, распоряжение которым запрещено или ограничено</a:t>
            </a:r>
            <a:r>
              <a:rPr lang="ru-RU"/>
              <a:t> </a:t>
            </a:r>
            <a:endParaRPr lang="ru-RU" b="1">
              <a:solidFill>
                <a:srgbClr val="1704A0"/>
              </a:solidFill>
              <a:latin typeface="Times New Roman" pitchFamily="18" charset="0"/>
            </a:endParaRPr>
          </a:p>
          <a:p>
            <a:pPr marL="342900" indent="-342900" algn="ctr"/>
            <a:endParaRPr lang="ru-RU" sz="1000" b="1">
              <a:solidFill>
                <a:srgbClr val="1704A0"/>
              </a:solidFill>
              <a:latin typeface="Times New Roman" pitchFamily="18" charset="0"/>
            </a:endParaRPr>
          </a:p>
          <a:p>
            <a:pPr marL="342900" indent="-342900">
              <a:buFontTx/>
              <a:buAutoNum type="arabicPeriod"/>
            </a:pPr>
            <a:r>
              <a:rPr lang="ru-RU" sz="1500">
                <a:latin typeface="Times New Roman" pitchFamily="18" charset="0"/>
              </a:rPr>
              <a:t>Сделка, совершенная с нарушением запрета или ограничения распоряжения имуществом, вытекающих из закона, в частности из законодательства о несостоятельности (банкротстве), ничтожна в той части, в какой она предусматривает распоряжение таким имуществом (статья 180).</a:t>
            </a:r>
          </a:p>
          <a:p>
            <a:pPr marL="342900" indent="-342900"/>
            <a:endParaRPr lang="ru-RU" sz="1000">
              <a:latin typeface="Times New Roman" pitchFamily="18" charset="0"/>
            </a:endParaRPr>
          </a:p>
          <a:p>
            <a:pPr marL="342900" indent="-342900"/>
            <a:r>
              <a:rPr lang="ru-RU" sz="1500">
                <a:latin typeface="Times New Roman" pitchFamily="18" charset="0"/>
              </a:rPr>
              <a:t>2. Сделка, совершенная с нарушением запрета на распоряжение имуществом должника, наложенного в судебном или ином установленном законом порядке в пользу его кредитора или иного управомоченного лица, не препятствует реализации прав указанного кредитора или иного управомоченного лица, которые обеспечивались запретом, за исключением случаев, если приобретатель имущества не знал и не должен был знать о запрете.</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9901" name="Group 29"/>
          <p:cNvGraphicFramePr>
            <a:graphicFrameLocks noGrp="1"/>
          </p:cNvGraphicFramePr>
          <p:nvPr/>
        </p:nvGraphicFramePr>
        <p:xfrm>
          <a:off x="179388" y="150813"/>
          <a:ext cx="8785225" cy="6597650"/>
        </p:xfrm>
        <a:graphic>
          <a:graphicData uri="http://schemas.openxmlformats.org/drawingml/2006/table">
            <a:tbl>
              <a:tblPr/>
              <a:tblGrid>
                <a:gridCol w="3148012"/>
                <a:gridCol w="5637213"/>
              </a:tblGrid>
              <a:tr h="28733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Times New Roman" pitchFamily="18" charset="0"/>
                        </a:rPr>
                        <a:t>Статья 178 ГК РФ</a:t>
                      </a:r>
                      <a:r>
                        <a:rPr kumimoji="0" lang="ru-RU" sz="1600" b="0" i="0" u="none" strike="noStrike" cap="none" normalizeH="0" baseline="0" smtClean="0">
                          <a:ln>
                            <a:noFill/>
                          </a:ln>
                          <a:solidFill>
                            <a:srgbClr val="7F7F7F"/>
                          </a:solidFill>
                          <a:effectLst/>
                          <a:latin typeface="Century Gothic" pitchFamily="34"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r>
              <a:tr h="2428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Старая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Новая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5592763">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100" b="1" i="0" u="none" strike="noStrike" cap="none" normalizeH="0" baseline="0" smtClean="0">
                          <a:ln>
                            <a:noFill/>
                          </a:ln>
                          <a:solidFill>
                            <a:srgbClr val="333399"/>
                          </a:solidFill>
                          <a:effectLst/>
                          <a:latin typeface="Times New Roman" pitchFamily="18" charset="0"/>
                        </a:rPr>
                        <a:t>Статья 178. Недействительность сделки, совершенной под влиянием заблуждения</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000" b="0" i="0" u="none" strike="noStrike" cap="none" normalizeH="0" baseline="0" smtClean="0">
                          <a:ln>
                            <a:noFill/>
                          </a:ln>
                          <a:solidFill>
                            <a:schemeClr val="tx1"/>
                          </a:solidFill>
                          <a:effectLst/>
                          <a:latin typeface="Times New Roman" pitchFamily="18" charset="0"/>
                        </a:rPr>
                        <a:t>1. Сделка, совершенная под влиянием заблуждения, имеющего существенное значение, может быть признана судом недействительной по иску стороны, действовавшей под влиянием заблуждения.</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000" b="0" i="0" u="none" strike="noStrike" cap="none" normalizeH="0" baseline="0" smtClean="0">
                          <a:ln>
                            <a:noFill/>
                          </a:ln>
                          <a:solidFill>
                            <a:schemeClr val="tx1"/>
                          </a:solidFill>
                          <a:effectLst/>
                          <a:latin typeface="Times New Roman" pitchFamily="18" charset="0"/>
                        </a:rPr>
                        <a:t>Существенное значение имеет заблуждение относительно природы сделки либо тождества или таких качеств ее предмета, которые значительно снижают возможности его использования по назначению. Заблуждение относительно мотивов сделки не имеет существенного значения.</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0" lang="ru-RU" sz="5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000" b="0" i="0" u="none" strike="noStrike" cap="none" normalizeH="0" baseline="0" smtClean="0">
                          <a:ln>
                            <a:noFill/>
                          </a:ln>
                          <a:solidFill>
                            <a:schemeClr val="tx1"/>
                          </a:solidFill>
                          <a:effectLst/>
                          <a:latin typeface="Times New Roman" pitchFamily="18" charset="0"/>
                        </a:rPr>
                        <a:t>2. Если сделка признана недействительной как совершенная под влиянием заблуждения, соответственно применяются правила, предусмотренные пунктом 2 статьи 167 настоящего Кодекса.</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000" b="0" i="0" u="none" strike="noStrike" cap="none" normalizeH="0" baseline="0" smtClean="0">
                          <a:ln>
                            <a:noFill/>
                          </a:ln>
                          <a:solidFill>
                            <a:schemeClr val="tx1"/>
                          </a:solidFill>
                          <a:effectLst/>
                          <a:latin typeface="Times New Roman" pitchFamily="18" charset="0"/>
                        </a:rPr>
                        <a:t>Кроме того, сторона, по иску которой сделка признана недействительной, вправе требовать от другой стороны возмещения причиненного ей реального ущерба, если докажет, что заблуждение возникло по вине другой стороны. Если это не доказано, сторона, по иску которой сделка признана недействительной, обязана возместить другой стороне по ее требованию причиненный ей реальный ущерб, даже если заблуждение возникло по обстоятельствам, не зависящим от заблуждавшейся стороны.</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100" b="1" i="0" u="none" strike="noStrike" cap="none" normalizeH="0" baseline="0" smtClean="0">
                          <a:ln>
                            <a:noFill/>
                          </a:ln>
                          <a:solidFill>
                            <a:srgbClr val="333399"/>
                          </a:solidFill>
                          <a:effectLst/>
                          <a:latin typeface="Times New Roman" pitchFamily="18" charset="0"/>
                        </a:rPr>
                        <a:t>Статья 178. Недействительность сделки, совершенной под влиянием </a:t>
                      </a:r>
                      <a:r>
                        <a:rPr kumimoji="0" lang="ru-RU" sz="1100" b="1" i="0" u="sng" strike="noStrike" cap="none" normalizeH="0" baseline="0" smtClean="0">
                          <a:ln>
                            <a:noFill/>
                          </a:ln>
                          <a:solidFill>
                            <a:srgbClr val="333399"/>
                          </a:solidFill>
                          <a:effectLst/>
                          <a:latin typeface="Times New Roman" pitchFamily="18" charset="0"/>
                        </a:rPr>
                        <a:t>существенного </a:t>
                      </a:r>
                      <a:r>
                        <a:rPr kumimoji="0" lang="ru-RU" sz="1100" b="1" i="0" u="none" strike="noStrike" cap="none" normalizeH="0" baseline="0" smtClean="0">
                          <a:ln>
                            <a:noFill/>
                          </a:ln>
                          <a:solidFill>
                            <a:srgbClr val="333399"/>
                          </a:solidFill>
                          <a:effectLst/>
                          <a:latin typeface="Times New Roman" pitchFamily="18" charset="0"/>
                        </a:rPr>
                        <a:t>заблуждения</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000" b="0" i="0" u="none" strike="noStrike" cap="none" normalizeH="0" baseline="0" smtClean="0">
                          <a:ln>
                            <a:noFill/>
                          </a:ln>
                          <a:solidFill>
                            <a:schemeClr val="tx1"/>
                          </a:solidFill>
                          <a:effectLst/>
                          <a:latin typeface="Times New Roman" pitchFamily="18" charset="0"/>
                        </a:rPr>
                        <a:t>1. Сделка, совершенная под влиянием заблуждения, может быть признана судом недействительной по иску стороны, действовавшей под влиянием заблуждения, </a:t>
                      </a:r>
                      <a:r>
                        <a:rPr kumimoji="0" lang="ru-RU" sz="1000" b="1" i="0" u="none" strike="noStrike" cap="none" normalizeH="0" baseline="0" smtClean="0">
                          <a:ln>
                            <a:noFill/>
                          </a:ln>
                          <a:solidFill>
                            <a:schemeClr val="tx1"/>
                          </a:solidFill>
                          <a:effectLst/>
                          <a:latin typeface="Times New Roman" pitchFamily="18" charset="0"/>
                        </a:rPr>
                        <a:t>если заблуждение было настолько существенным, что эта сторона, разумно и объективно оценивая ситуацию, не совершила бы сделку, если бы знала о действительном положении дел</a:t>
                      </a:r>
                      <a:r>
                        <a:rPr kumimoji="0" lang="ru-RU" sz="1000" b="0" i="0" u="none" strike="noStrike" cap="none" normalizeH="0" baseline="0" smtClean="0">
                          <a:ln>
                            <a:noFill/>
                          </a:ln>
                          <a:solidFill>
                            <a:schemeClr val="tx1"/>
                          </a:solidFill>
                          <a:effectLst/>
                          <a:latin typeface="Times New Roman" pitchFamily="18" charset="0"/>
                        </a:rPr>
                        <a:t>.</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000" b="0" i="0" u="none" strike="noStrike" cap="none" normalizeH="0" baseline="0" smtClean="0">
                          <a:ln>
                            <a:noFill/>
                          </a:ln>
                          <a:solidFill>
                            <a:schemeClr val="tx1"/>
                          </a:solidFill>
                          <a:effectLst/>
                          <a:latin typeface="Times New Roman" pitchFamily="18" charset="0"/>
                        </a:rPr>
                        <a:t>2. При наличии условий, предусмотренных пунктом 1 настоящей статьи, заблуждение предполагается достаточно существенным, в частности если:</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000" b="0" i="0" u="none" strike="noStrike" cap="none" normalizeH="0" baseline="0" smtClean="0">
                          <a:ln>
                            <a:noFill/>
                          </a:ln>
                          <a:solidFill>
                            <a:schemeClr val="tx1"/>
                          </a:solidFill>
                          <a:effectLst/>
                          <a:latin typeface="Times New Roman" pitchFamily="18" charset="0"/>
                        </a:rPr>
                        <a:t>1) сторона допустила очевидные оговорку, описку, опечатку и т.п.;</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000" b="0" i="0" u="none" strike="noStrike" cap="none" normalizeH="0" baseline="0" smtClean="0">
                          <a:ln>
                            <a:noFill/>
                          </a:ln>
                          <a:solidFill>
                            <a:schemeClr val="tx1"/>
                          </a:solidFill>
                          <a:effectLst/>
                          <a:latin typeface="Times New Roman" pitchFamily="18" charset="0"/>
                        </a:rPr>
                        <a:t>2) сторона заблуждается в отношении предмета сделки, в частности таких его качеств, которые в обороте рассматриваются как существенные;</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000" b="0" i="0" u="none" strike="noStrike" cap="none" normalizeH="0" baseline="0" smtClean="0">
                          <a:ln>
                            <a:noFill/>
                          </a:ln>
                          <a:solidFill>
                            <a:schemeClr val="tx1"/>
                          </a:solidFill>
                          <a:effectLst/>
                          <a:latin typeface="Times New Roman" pitchFamily="18" charset="0"/>
                        </a:rPr>
                        <a:t>3) сторона заблуждается в отношении природы сделки;</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000" b="0" i="0" u="none" strike="noStrike" cap="none" normalizeH="0" baseline="0" smtClean="0">
                          <a:ln>
                            <a:noFill/>
                          </a:ln>
                          <a:solidFill>
                            <a:schemeClr val="tx1"/>
                          </a:solidFill>
                          <a:effectLst/>
                          <a:latin typeface="Times New Roman" pitchFamily="18" charset="0"/>
                        </a:rPr>
                        <a:t>4) сторона заблуждается в отношении лица, с которым она вступает в сделку, или лица, связанного со сделкой;</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000" b="0" i="0" u="none" strike="noStrike" cap="none" normalizeH="0" baseline="0" smtClean="0">
                          <a:ln>
                            <a:noFill/>
                          </a:ln>
                          <a:solidFill>
                            <a:schemeClr val="tx1"/>
                          </a:solidFill>
                          <a:effectLst/>
                          <a:latin typeface="Times New Roman" pitchFamily="18" charset="0"/>
                        </a:rPr>
                        <a:t>5) сторона заблуждается в отношении обстоятельства, которое она упоминает в своем волеизъявлении или из наличия которого она с очевидностью для другой стороны исходит, совершая сделку.</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000" b="0" i="0" u="none" strike="noStrike" cap="none" normalizeH="0" baseline="0" smtClean="0">
                          <a:ln>
                            <a:noFill/>
                          </a:ln>
                          <a:solidFill>
                            <a:schemeClr val="tx1"/>
                          </a:solidFill>
                          <a:effectLst/>
                          <a:latin typeface="Times New Roman" pitchFamily="18" charset="0"/>
                        </a:rPr>
                        <a:t>3. Заблуждение относительно мотивов сделки не является достаточно существенным для признания сделки недействительной.</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000" b="0" i="0" u="none" strike="noStrike" cap="none" normalizeH="0" baseline="0" smtClean="0">
                          <a:ln>
                            <a:noFill/>
                          </a:ln>
                          <a:solidFill>
                            <a:schemeClr val="tx1"/>
                          </a:solidFill>
                          <a:effectLst/>
                          <a:latin typeface="Times New Roman" pitchFamily="18" charset="0"/>
                        </a:rPr>
                        <a:t>4. Сделка не может быть признана недействительной по основаниям, предусмотренным настоящей статьей, если другая сторона выразит согласие на сохранение силы сделки на тех условиях, из представления о которых исходила сторона, действовавшая под влиянием заблуждения. В таком случае суд, отказывая в признании сделки недействительной, указывает в своем решении эти условия сделки.</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000" b="0" i="0" u="none" strike="noStrike" cap="none" normalizeH="0" baseline="0" smtClean="0">
                          <a:ln>
                            <a:noFill/>
                          </a:ln>
                          <a:solidFill>
                            <a:schemeClr val="tx1"/>
                          </a:solidFill>
                          <a:effectLst/>
                          <a:latin typeface="Times New Roman" pitchFamily="18" charset="0"/>
                        </a:rPr>
                        <a:t>5. Суд может отказать в признании сделки недействительной, если заблуждение, под влиянием которого действовала сторона сделки, было таким, что его не могло бы распознать лицо, действующее с обычной осмотрительностью и с учетом содержания сделки, сопутствующих обстоятельств и особенностей сторон.</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000" b="0" i="0" u="none" strike="noStrike" cap="none" normalizeH="0" baseline="0" smtClean="0">
                          <a:ln>
                            <a:noFill/>
                          </a:ln>
                          <a:solidFill>
                            <a:schemeClr val="tx1"/>
                          </a:solidFill>
                          <a:effectLst/>
                          <a:latin typeface="Times New Roman" pitchFamily="18" charset="0"/>
                        </a:rPr>
                        <a:t>6. Если сделка признана недействительной как совершенная под влиянием заблуждения, к ней применяются правила, предусмотренные статьей 167 настоящего Кодекса.</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000" b="0" i="0" u="none" strike="noStrike" cap="none" normalizeH="0" baseline="0" smtClean="0">
                          <a:ln>
                            <a:noFill/>
                          </a:ln>
                          <a:solidFill>
                            <a:schemeClr val="tx1"/>
                          </a:solidFill>
                          <a:effectLst/>
                          <a:latin typeface="Times New Roman" pitchFamily="18" charset="0"/>
                        </a:rPr>
                        <a:t>Сторона, по иску которой сделка признана недействительной, обязана возместить другой стороне причиненный ей вследствие этого реальный ущерб, за исключением случаев, когда другая сторона знала или должна была знать о наличии заблуждения, в том числе если заблуждение возникло вследствие зависящих от нее обстоятельств.</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000" b="0" i="0" u="none" strike="noStrike" cap="none" normalizeH="0" baseline="0" smtClean="0">
                          <a:ln>
                            <a:noFill/>
                          </a:ln>
                          <a:solidFill>
                            <a:schemeClr val="tx1"/>
                          </a:solidFill>
                          <a:effectLst/>
                          <a:latin typeface="Times New Roman" pitchFamily="18" charset="0"/>
                        </a:rPr>
                        <a:t>Сторона, по иску которой сделка признана недействительной, вправе требовать от другой стороны возмещения причиненных </a:t>
                      </a:r>
                      <a:r>
                        <a:rPr kumimoji="0" lang="ru-RU" sz="1000" b="1" i="0" u="none" strike="noStrike" cap="none" normalizeH="0" baseline="0" smtClean="0">
                          <a:ln>
                            <a:noFill/>
                          </a:ln>
                          <a:solidFill>
                            <a:schemeClr val="tx1"/>
                          </a:solidFill>
                          <a:effectLst/>
                          <a:latin typeface="Times New Roman" pitchFamily="18" charset="0"/>
                        </a:rPr>
                        <a:t>ей убытков</a:t>
                      </a:r>
                      <a:r>
                        <a:rPr kumimoji="0" lang="ru-RU" sz="1000" b="0" i="0" u="none" strike="noStrike" cap="none" normalizeH="0" baseline="0" smtClean="0">
                          <a:ln>
                            <a:noFill/>
                          </a:ln>
                          <a:solidFill>
                            <a:schemeClr val="tx1"/>
                          </a:solidFill>
                          <a:effectLst/>
                          <a:latin typeface="Times New Roman" pitchFamily="18" charset="0"/>
                        </a:rPr>
                        <a:t>, если докажет, что заблуждение возникло вследствие обстоятельств, за которые отвечает другая сторона.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903" name="Group 15"/>
          <p:cNvGraphicFramePr>
            <a:graphicFrameLocks noGrp="1"/>
          </p:cNvGraphicFramePr>
          <p:nvPr/>
        </p:nvGraphicFramePr>
        <p:xfrm>
          <a:off x="179388" y="188913"/>
          <a:ext cx="8785225" cy="6135687"/>
        </p:xfrm>
        <a:graphic>
          <a:graphicData uri="http://schemas.openxmlformats.org/drawingml/2006/table">
            <a:tbl>
              <a:tblPr/>
              <a:tblGrid>
                <a:gridCol w="3960812"/>
                <a:gridCol w="4824413"/>
              </a:tblGrid>
              <a:tr h="33813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800" b="1" i="0" u="none" strike="noStrike" cap="none" normalizeH="0" baseline="0" smtClean="0">
                          <a:ln>
                            <a:noFill/>
                          </a:ln>
                          <a:solidFill>
                            <a:schemeClr val="tx1"/>
                          </a:solidFill>
                          <a:effectLst/>
                          <a:latin typeface="Times New Roman" pitchFamily="18" charset="0"/>
                        </a:rPr>
                        <a:t>Статья 179 ГК РФ</a:t>
                      </a:r>
                      <a:r>
                        <a:rPr kumimoji="0" lang="ru-RU" sz="2000" b="0" i="0" u="none" strike="noStrike" cap="none" normalizeH="0" baseline="0" smtClean="0">
                          <a:ln>
                            <a:noFill/>
                          </a:ln>
                          <a:solidFill>
                            <a:srgbClr val="7F7F7F"/>
                          </a:solidFill>
                          <a:effectLst/>
                          <a:latin typeface="Century Gothic" pitchFamily="34"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r>
              <a:tr h="2413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Старая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Новая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5540375">
                <a:tc>
                  <a:txBody>
                    <a:bodyPr/>
                    <a:lstStyle/>
                    <a:p>
                      <a:pPr marL="381000" marR="0" lvl="0" indent="-381000" algn="l" defTabSz="914400" rtl="0" eaLnBrk="1" fontAlgn="base" latinLnBrk="0" hangingPunct="1">
                        <a:lnSpc>
                          <a:spcPct val="100000"/>
                        </a:lnSpc>
                        <a:spcBef>
                          <a:spcPct val="20000"/>
                        </a:spcBef>
                        <a:spcAft>
                          <a:spcPct val="0"/>
                        </a:spcAft>
                        <a:buClrTx/>
                        <a:buSzTx/>
                        <a:buFont typeface="Arial" charset="0"/>
                        <a:buNone/>
                        <a:tabLst/>
                      </a:pPr>
                      <a:r>
                        <a:rPr kumimoji="0" lang="ru-RU" sz="1300" b="1" i="0" u="none" strike="noStrike" cap="none" normalizeH="0" baseline="0" smtClean="0">
                          <a:ln>
                            <a:noFill/>
                          </a:ln>
                          <a:solidFill>
                            <a:schemeClr val="tx1"/>
                          </a:solidFill>
                          <a:effectLst/>
                          <a:latin typeface="Times New Roman" pitchFamily="18" charset="0"/>
                        </a:rPr>
                        <a:t>Статья 179. Недействительность сделки, совершенной под влиянием обмана, насилия, угрозы, злонамеренного соглашения представителя одной стороны с другой стороной или стечения тяжелых обстоятельств</a:t>
                      </a:r>
                    </a:p>
                    <a:p>
                      <a:pPr marL="381000" marR="0" lvl="0" indent="-381000" algn="l" defTabSz="914400" rtl="0" eaLnBrk="1" fontAlgn="base" latinLnBrk="0" hangingPunct="1">
                        <a:lnSpc>
                          <a:spcPct val="100000"/>
                        </a:lnSpc>
                        <a:spcBef>
                          <a:spcPct val="20000"/>
                        </a:spcBef>
                        <a:spcAft>
                          <a:spcPct val="0"/>
                        </a:spcAft>
                        <a:buClrTx/>
                        <a:buSzTx/>
                        <a:buFont typeface="Arial" charset="0"/>
                        <a:buNone/>
                        <a:tabLst/>
                      </a:pPr>
                      <a:r>
                        <a:rPr kumimoji="0" lang="ru-RU" sz="1200" b="0" i="0" u="none" strike="noStrike" cap="none" normalizeH="0" baseline="0" smtClean="0">
                          <a:ln>
                            <a:noFill/>
                          </a:ln>
                          <a:solidFill>
                            <a:schemeClr val="tx1"/>
                          </a:solidFill>
                          <a:effectLst/>
                          <a:latin typeface="Times New Roman" pitchFamily="18" charset="0"/>
                        </a:rPr>
                        <a:t>1. Сделка, совершенная под влиянием обмана, насилия, угрозы, злонамеренного соглашения представителя одной стороны с другой стороной, а также сделка, которую лицо было вынуждено совершить вследствие стечения тяжелых обстоятельств на крайне невыгодных для себя условиях, чем другая сторона воспользовалась (кабальная сделка), может быть признана судом недействительной по иску потерпевшего.</a:t>
                      </a:r>
                    </a:p>
                    <a:p>
                      <a:pPr marL="381000" marR="0" lvl="0" indent="-381000" algn="l" defTabSz="914400" rtl="0" eaLnBrk="1" fontAlgn="base" latinLnBrk="0" hangingPunct="1">
                        <a:lnSpc>
                          <a:spcPct val="100000"/>
                        </a:lnSpc>
                        <a:spcBef>
                          <a:spcPct val="20000"/>
                        </a:spcBef>
                        <a:spcAft>
                          <a:spcPct val="0"/>
                        </a:spcAft>
                        <a:buClrTx/>
                        <a:buSzTx/>
                        <a:buFont typeface="Arial" charset="0"/>
                        <a:buNone/>
                        <a:tabLst/>
                      </a:pPr>
                      <a:r>
                        <a:rPr kumimoji="0" lang="ru-RU" sz="1200" b="0" i="0" u="none" strike="noStrike" cap="none" normalizeH="0" baseline="0" smtClean="0">
                          <a:ln>
                            <a:noFill/>
                          </a:ln>
                          <a:solidFill>
                            <a:schemeClr val="tx1"/>
                          </a:solidFill>
                          <a:effectLst/>
                          <a:latin typeface="Times New Roman" pitchFamily="18" charset="0"/>
                        </a:rPr>
                        <a:t>2. Если сделка признана недействительной по одному из оснований, указанных в пункте 1 настоящей статьи, то потерпевшему возвращается другой стороной все полученное ею по сделке, а при невозможности возвратить полученное в натуре возмещается его стоимость в деньгах. </a:t>
                      </a:r>
                      <a:r>
                        <a:rPr kumimoji="0" lang="ru-RU" sz="1200" b="1" i="0" u="none" strike="noStrike" cap="none" normalizeH="0" baseline="0" smtClean="0">
                          <a:ln>
                            <a:noFill/>
                          </a:ln>
                          <a:solidFill>
                            <a:schemeClr val="tx1"/>
                          </a:solidFill>
                          <a:effectLst/>
                          <a:latin typeface="Times New Roman" pitchFamily="18" charset="0"/>
                        </a:rPr>
                        <a:t>Имущество, полученное по сделке потерпевшим от другой стороны, а также причитавшееся ему в возмещение переданного другой стороне, обращается в доход Российской Федерации</a:t>
                      </a:r>
                      <a:r>
                        <a:rPr kumimoji="0" lang="ru-RU" sz="1200" b="0" i="0" u="none" strike="noStrike" cap="none" normalizeH="0" baseline="0" smtClean="0">
                          <a:ln>
                            <a:noFill/>
                          </a:ln>
                          <a:solidFill>
                            <a:schemeClr val="tx1"/>
                          </a:solidFill>
                          <a:effectLst/>
                          <a:latin typeface="Times New Roman" pitchFamily="18" charset="0"/>
                        </a:rPr>
                        <a:t>. </a:t>
                      </a:r>
                      <a:r>
                        <a:rPr kumimoji="0" lang="ru-RU" sz="1200" b="1" i="0" u="none" strike="noStrike" cap="none" normalizeH="0" baseline="0" smtClean="0">
                          <a:ln>
                            <a:noFill/>
                          </a:ln>
                          <a:solidFill>
                            <a:schemeClr val="tx1"/>
                          </a:solidFill>
                          <a:effectLst/>
                          <a:latin typeface="Times New Roman" pitchFamily="18" charset="0"/>
                        </a:rPr>
                        <a:t>При невозможности передать имущество в доход государства в натуре взыскивается его стоимость в деньгах</a:t>
                      </a:r>
                      <a:r>
                        <a:rPr kumimoji="0" lang="ru-RU" sz="1200" b="0" i="0" u="none" strike="noStrike" cap="none" normalizeH="0" baseline="0" smtClean="0">
                          <a:ln>
                            <a:noFill/>
                          </a:ln>
                          <a:solidFill>
                            <a:schemeClr val="tx1"/>
                          </a:solidFill>
                          <a:effectLst/>
                          <a:latin typeface="Times New Roman" pitchFamily="18" charset="0"/>
                        </a:rPr>
                        <a:t>. Кроме того, потерпевшему возмещается другой стороной причиненный ему </a:t>
                      </a:r>
                      <a:r>
                        <a:rPr kumimoji="0" lang="ru-RU" sz="1200" b="1" i="0" u="none" strike="noStrike" cap="none" normalizeH="0" baseline="0" smtClean="0">
                          <a:ln>
                            <a:noFill/>
                          </a:ln>
                          <a:solidFill>
                            <a:schemeClr val="tx1"/>
                          </a:solidFill>
                          <a:effectLst/>
                          <a:latin typeface="Times New Roman" pitchFamily="18" charset="0"/>
                        </a:rPr>
                        <a:t>реальный ущерб</a:t>
                      </a:r>
                      <a:r>
                        <a:rPr kumimoji="0" lang="ru-RU" sz="1200" b="0" i="0" u="none" strike="noStrike" cap="none" normalizeH="0" baseline="0" smtClean="0">
                          <a:ln>
                            <a:noFill/>
                          </a:ln>
                          <a:solidFill>
                            <a:schemeClr val="tx1"/>
                          </a:solidFill>
                          <a:effectLst/>
                          <a:latin typeface="Times New Roman" pitchFamily="18" charset="0"/>
                        </a:rPr>
                        <a:t>.</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300" b="1" i="0" u="none" strike="noStrike" cap="none" normalizeH="0" baseline="0" smtClean="0">
                          <a:ln>
                            <a:noFill/>
                          </a:ln>
                          <a:solidFill>
                            <a:schemeClr val="tx1"/>
                          </a:solidFill>
                          <a:effectLst/>
                          <a:latin typeface="Times New Roman" pitchFamily="18" charset="0"/>
                        </a:rPr>
                        <a:t>Статья 179. Недействительность сделки, совершенной под влиянием обмана, насилия, угрозы или неблагоприятных обстоятельств</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200" b="0" i="0" u="none" strike="noStrike" cap="none" normalizeH="0" baseline="0" smtClean="0">
                          <a:ln>
                            <a:noFill/>
                          </a:ln>
                          <a:solidFill>
                            <a:schemeClr val="tx1"/>
                          </a:solidFill>
                          <a:effectLst/>
                          <a:latin typeface="Times New Roman" pitchFamily="18" charset="0"/>
                        </a:rPr>
                        <a:t>1. Сделка, совершенная под влиянием насилия или угрозы, может быть признана судом недействительной по иску потерпевшего.</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200" b="0" i="0" u="none" strike="noStrike" cap="none" normalizeH="0" baseline="0" smtClean="0">
                          <a:ln>
                            <a:noFill/>
                          </a:ln>
                          <a:solidFill>
                            <a:schemeClr val="tx1"/>
                          </a:solidFill>
                          <a:effectLst/>
                          <a:latin typeface="Times New Roman" pitchFamily="18" charset="0"/>
                        </a:rPr>
                        <a:t>2. Сделка, совершенная под влиянием обмана, может быть признана судом недействительной по иску потерпевшего.</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200" b="1" i="0" u="none" strike="noStrike" cap="none" normalizeH="0" baseline="0" smtClean="0">
                          <a:ln>
                            <a:noFill/>
                          </a:ln>
                          <a:solidFill>
                            <a:schemeClr val="tx1"/>
                          </a:solidFill>
                          <a:effectLst/>
                          <a:latin typeface="Times New Roman" pitchFamily="18" charset="0"/>
                        </a:rPr>
                        <a:t>Обманом считается также намеренное умолчание об обстоятельствах, о которых лицо должно было сообщить при той добросовестности, какая от него требовалась по условиям оборота.</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200" b="0" i="0" u="none" strike="noStrike" cap="none" normalizeH="0" baseline="0" smtClean="0">
                          <a:ln>
                            <a:noFill/>
                          </a:ln>
                          <a:solidFill>
                            <a:schemeClr val="tx1"/>
                          </a:solidFill>
                          <a:effectLst/>
                          <a:latin typeface="Times New Roman" pitchFamily="18" charset="0"/>
                        </a:rPr>
                        <a:t>Сделка, совершенная под влиянием обмана потерпевшего третьим лицом, может быть признана недействительной по иску потерпевшего при условии, что другая сторона либо лицо, к которому обращена односторонняя сделка, знали или должны были знать об обмане. Считается, в частности, что сторона знала об обмане, если виновное в обмане третье лицо являлось ее представителем или работником либо содействовало ей в совершении сделки.</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200" b="0" i="0" u="none" strike="noStrike" cap="none" normalizeH="0" baseline="0" smtClean="0">
                          <a:ln>
                            <a:noFill/>
                          </a:ln>
                          <a:solidFill>
                            <a:schemeClr val="tx1"/>
                          </a:solidFill>
                          <a:effectLst/>
                          <a:latin typeface="Times New Roman" pitchFamily="18" charset="0"/>
                        </a:rPr>
                        <a:t>3. Сделка на крайне невыгодных условиях, которую лицо было вынуждено совершить вследствие стечения тяжелых обстоятельств, чем другая сторона воспользовалась (кабальная сделка), может быть признана судом недействительной по иску потерпевшего.</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200" b="0" i="0" u="none" strike="noStrike" cap="none" normalizeH="0" baseline="0" smtClean="0">
                          <a:ln>
                            <a:noFill/>
                          </a:ln>
                          <a:solidFill>
                            <a:schemeClr val="tx1"/>
                          </a:solidFill>
                          <a:effectLst/>
                          <a:latin typeface="Times New Roman" pitchFamily="18" charset="0"/>
                        </a:rPr>
                        <a:t>4. Если сделка признана недействительной по одному из оснований, указанных в пунктах 1 - 3 настоящей статьи, применяются последствия недействительности сделки, установленные статьей 167 настоящего Кодекса. Кроме того, </a:t>
                      </a:r>
                      <a:r>
                        <a:rPr kumimoji="0" lang="ru-RU" sz="1200" b="1" i="0" u="none" strike="noStrike" cap="none" normalizeH="0" baseline="0" smtClean="0">
                          <a:ln>
                            <a:noFill/>
                          </a:ln>
                          <a:solidFill>
                            <a:schemeClr val="tx1"/>
                          </a:solidFill>
                          <a:effectLst/>
                          <a:latin typeface="Times New Roman" pitchFamily="18" charset="0"/>
                        </a:rPr>
                        <a:t>убытки, причиненные потерпевшему, возмещаются ему другой стороной</a:t>
                      </a:r>
                      <a:r>
                        <a:rPr kumimoji="0" lang="ru-RU" sz="1200" b="0" i="0" u="none" strike="noStrike" cap="none" normalizeH="0" baseline="0" smtClean="0">
                          <a:ln>
                            <a:noFill/>
                          </a:ln>
                          <a:solidFill>
                            <a:schemeClr val="tx1"/>
                          </a:solidFill>
                          <a:effectLst/>
                          <a:latin typeface="Times New Roman" pitchFamily="18" charset="0"/>
                        </a:rPr>
                        <a:t>. Риск случайной гибели предмета сделки несет другая сторона сделки.</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ext Box 2"/>
          <p:cNvSpPr txBox="1">
            <a:spLocks noChangeArrowheads="1"/>
          </p:cNvSpPr>
          <p:nvPr/>
        </p:nvSpPr>
        <p:spPr bwMode="auto">
          <a:xfrm>
            <a:off x="250825" y="549275"/>
            <a:ext cx="8497888" cy="366713"/>
          </a:xfrm>
          <a:prstGeom prst="rect">
            <a:avLst/>
          </a:prstGeom>
          <a:noFill/>
          <a:ln w="9525">
            <a:noFill/>
            <a:miter lim="800000"/>
            <a:headEnd/>
            <a:tailEnd/>
          </a:ln>
        </p:spPr>
        <p:txBody>
          <a:bodyPr>
            <a:spAutoFit/>
          </a:bodyPr>
          <a:lstStyle/>
          <a:p>
            <a:pPr>
              <a:spcBef>
                <a:spcPct val="50000"/>
              </a:spcBef>
            </a:pPr>
            <a:endParaRPr lang="ru-RU"/>
          </a:p>
        </p:txBody>
      </p:sp>
      <p:sp>
        <p:nvSpPr>
          <p:cNvPr id="38914" name="AutoShape 16"/>
          <p:cNvSpPr>
            <a:spLocks noChangeArrowheads="1"/>
          </p:cNvSpPr>
          <p:nvPr/>
        </p:nvSpPr>
        <p:spPr bwMode="auto">
          <a:xfrm rot="10800000">
            <a:off x="395288" y="188913"/>
            <a:ext cx="8353425" cy="504825"/>
          </a:xfrm>
          <a:prstGeom prst="homePlate">
            <a:avLst>
              <a:gd name="adj" fmla="val 27655"/>
            </a:avLst>
          </a:prstGeom>
          <a:gradFill rotWithShape="1">
            <a:gsLst>
              <a:gs pos="0">
                <a:srgbClr val="FFCCFF"/>
              </a:gs>
              <a:gs pos="100000">
                <a:schemeClr val="bg1"/>
              </a:gs>
            </a:gsLst>
            <a:lin ang="5400000" scaled="1"/>
          </a:gradFill>
          <a:ln w="9525">
            <a:solidFill>
              <a:schemeClr val="tx1"/>
            </a:solidFill>
            <a:miter lim="800000"/>
            <a:headEnd/>
            <a:tailEnd/>
          </a:ln>
        </p:spPr>
        <p:txBody>
          <a:bodyPr rot="10800000" wrap="none" anchor="ctr"/>
          <a:lstStyle/>
          <a:p>
            <a:pPr algn="ctr"/>
            <a:r>
              <a:rPr lang="ru-RU" sz="2200" b="1">
                <a:latin typeface="Times New Roman" pitchFamily="18" charset="0"/>
              </a:rPr>
              <a:t>Срок исковой давности для признания сделки ничтожной</a:t>
            </a:r>
          </a:p>
        </p:txBody>
      </p:sp>
      <p:graphicFrame>
        <p:nvGraphicFramePr>
          <p:cNvPr id="81965" name="Group 45"/>
          <p:cNvGraphicFramePr>
            <a:graphicFrameLocks noGrp="1"/>
          </p:cNvGraphicFramePr>
          <p:nvPr/>
        </p:nvGraphicFramePr>
        <p:xfrm>
          <a:off x="250825" y="882650"/>
          <a:ext cx="8640763" cy="5138738"/>
        </p:xfrm>
        <a:graphic>
          <a:graphicData uri="http://schemas.openxmlformats.org/drawingml/2006/table">
            <a:tbl>
              <a:tblPr/>
              <a:tblGrid>
                <a:gridCol w="4394200"/>
                <a:gridCol w="4246563"/>
              </a:tblGrid>
              <a:tr h="33813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800" b="1" i="0" u="none" strike="noStrike" cap="none" normalizeH="0" baseline="0" smtClean="0">
                          <a:ln>
                            <a:noFill/>
                          </a:ln>
                          <a:solidFill>
                            <a:schemeClr val="tx1"/>
                          </a:solidFill>
                          <a:effectLst/>
                          <a:latin typeface="Times New Roman" pitchFamily="18" charset="0"/>
                        </a:rPr>
                        <a:t>Статья 181 ГК РФ Сроки исковой давности по недействительным сделкам</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r>
              <a:tr h="2730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Старая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Новая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4527550">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AutoNum type="arabicPeriod"/>
                        <a:tabLst/>
                      </a:pPr>
                      <a:r>
                        <a:rPr kumimoji="0" lang="ru-RU" sz="1300" b="0" i="0" u="none" strike="noStrike" cap="none" normalizeH="0" baseline="0" smtClean="0">
                          <a:ln>
                            <a:noFill/>
                          </a:ln>
                          <a:solidFill>
                            <a:schemeClr val="tx1"/>
                          </a:solidFill>
                          <a:effectLst/>
                          <a:latin typeface="Times New Roman" pitchFamily="18" charset="0"/>
                        </a:rPr>
                        <a:t>  Иск о применении последствий недействительности ничтожной сделки может быть предъявлен в течение десяти лет со дня, когда началось ее исполнение.</a:t>
                      </a:r>
                    </a:p>
                    <a:p>
                      <a:pPr marL="0" marR="0" lvl="0" indent="0" algn="l" defTabSz="914400" rtl="0" eaLnBrk="1" fontAlgn="base" latinLnBrk="0" hangingPunct="1">
                        <a:lnSpc>
                          <a:spcPct val="100000"/>
                        </a:lnSpc>
                        <a:spcBef>
                          <a:spcPct val="20000"/>
                        </a:spcBef>
                        <a:spcAft>
                          <a:spcPct val="0"/>
                        </a:spcAft>
                        <a:buClrTx/>
                        <a:buSzTx/>
                        <a:buFont typeface="Arial" charset="0"/>
                        <a:buAutoNum type="arabicPeriod"/>
                        <a:tabLst/>
                      </a:pPr>
                      <a:endParaRPr kumimoji="0" lang="ru-RU" sz="13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 typeface="Arial" charset="0"/>
                        <a:buAutoNum type="arabicPeriod"/>
                        <a:tabLst/>
                      </a:pPr>
                      <a:endParaRPr kumimoji="0" lang="ru-RU" sz="13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 typeface="Arial" charset="0"/>
                        <a:buAutoNum type="arabicPeriod"/>
                        <a:tabLst/>
                      </a:pPr>
                      <a:endParaRPr kumimoji="0" lang="ru-RU" sz="13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 typeface="Arial" charset="0"/>
                        <a:buAutoNum type="arabicPeriod"/>
                        <a:tabLst/>
                      </a:pPr>
                      <a:endParaRPr kumimoji="0" lang="ru-RU" sz="13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 typeface="Arial" charset="0"/>
                        <a:buAutoNum type="arabicPeriod"/>
                        <a:tabLst/>
                      </a:pPr>
                      <a:endParaRPr kumimoji="0" lang="ru-RU" sz="13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 typeface="Arial" charset="0"/>
                        <a:buAutoNum type="arabicPeriod"/>
                        <a:tabLst/>
                      </a:pPr>
                      <a:endParaRPr kumimoji="0" lang="ru-RU" sz="13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 typeface="Arial" charset="0"/>
                        <a:buAutoNum type="arabicPeriod"/>
                        <a:tabLst/>
                      </a:pPr>
                      <a:endParaRPr kumimoji="0" lang="ru-RU" sz="13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 typeface="Arial" charset="0"/>
                        <a:buAutoNum type="arabicPeriod"/>
                        <a:tabLst/>
                      </a:pPr>
                      <a:endParaRPr kumimoji="0" lang="ru-RU" sz="8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300" b="0" i="0" u="none" strike="noStrike" cap="none" normalizeH="0" baseline="0" smtClean="0">
                          <a:ln>
                            <a:noFill/>
                          </a:ln>
                          <a:solidFill>
                            <a:schemeClr val="tx1"/>
                          </a:solidFill>
                          <a:effectLst/>
                          <a:latin typeface="Times New Roman" pitchFamily="18" charset="0"/>
                        </a:rPr>
                        <a:t>2.  Иск о признании оспоримой сделки недействительной и о применении последствий ее недействительности может быть предъявлен в течение года со дня прекращения насилия или угрозы, под влиянием которых была совершена сделка (пункт 1 статьи 179), либо со дня, когда истец узнал или должен был узнать об иных обстоятельствах, являющихся основанием для признания сделки недействительной.</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300" b="0" i="0" u="none" strike="noStrike" cap="none" normalizeH="0" baseline="0" smtClean="0">
                          <a:ln>
                            <a:noFill/>
                          </a:ln>
                          <a:solidFill>
                            <a:schemeClr val="tx1"/>
                          </a:solidFill>
                          <a:effectLst/>
                          <a:latin typeface="Times New Roman" pitchFamily="18" charset="0"/>
                        </a:rPr>
                        <a:t>1. Срок исковой давности по требованиям о применении последствий недействительности ничтожной сделки и о признании такой сделки недействительной (пункт 3 статьи 166) составляет три года. Течение срока исковой давности по указанным требованиям начинается </a:t>
                      </a:r>
                      <a:r>
                        <a:rPr kumimoji="0" lang="ru-RU" sz="1300" b="1" i="0" u="none" strike="noStrike" cap="none" normalizeH="0" baseline="0" smtClean="0">
                          <a:ln>
                            <a:noFill/>
                          </a:ln>
                          <a:solidFill>
                            <a:schemeClr val="tx1"/>
                          </a:solidFill>
                          <a:effectLst/>
                          <a:latin typeface="Times New Roman" pitchFamily="18" charset="0"/>
                        </a:rPr>
                        <a:t>со дня, когда началось исполнение ничтожной сделки, а в случае предъявления иска лицом, не являющимся стороной сделки, со дня, когда это лицо узнало или должно было узнать о начале ее исполнения</a:t>
                      </a:r>
                      <a:r>
                        <a:rPr kumimoji="0" lang="ru-RU" sz="1300" b="0" i="0" u="none" strike="noStrike" cap="none" normalizeH="0" baseline="0" smtClean="0">
                          <a:ln>
                            <a:noFill/>
                          </a:ln>
                          <a:solidFill>
                            <a:schemeClr val="tx1"/>
                          </a:solidFill>
                          <a:effectLst/>
                          <a:latin typeface="Times New Roman" pitchFamily="18" charset="0"/>
                        </a:rPr>
                        <a:t>. При этом срок исковой давности для лица, не являющегося стороной сделки, во всяком случае </a:t>
                      </a:r>
                      <a:r>
                        <a:rPr kumimoji="0" lang="ru-RU" sz="1300" b="1" i="0" u="none" strike="noStrike" cap="none" normalizeH="0" baseline="0" smtClean="0">
                          <a:ln>
                            <a:noFill/>
                          </a:ln>
                          <a:solidFill>
                            <a:schemeClr val="tx1"/>
                          </a:solidFill>
                          <a:effectLst/>
                          <a:latin typeface="Times New Roman" pitchFamily="18" charset="0"/>
                        </a:rPr>
                        <a:t>не может превышать десять лет со дня начала исполнения сделки.</a:t>
                      </a:r>
                      <a:endParaRPr kumimoji="0" lang="ru-RU" sz="13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300" b="0" i="0" u="none" strike="noStrike" cap="none" normalizeH="0" baseline="0" smtClean="0">
                          <a:ln>
                            <a:noFill/>
                          </a:ln>
                          <a:solidFill>
                            <a:schemeClr val="tx1"/>
                          </a:solidFill>
                          <a:effectLst/>
                          <a:latin typeface="Times New Roman" pitchFamily="18" charset="0"/>
                        </a:rPr>
                        <a:t>2. Срок исковой давности по требованию о признании оспоримой сделки недействительной и о применении последствий ее недействительности составляет один год. Течение срока исковой давности по указанному требованию начинается со дня прекращения насилия или угрозы, под влиянием которых была совершена сделка (пункт 1 статьи 179), либо со дня, когда истец узнал или должен был узнать об иных обстоятельствах, являющихся основанием для признания сделки недействительной.</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68313" y="2133600"/>
            <a:ext cx="8229600" cy="1600200"/>
          </a:xfrm>
        </p:spPr>
        <p:txBody>
          <a:bodyPr wrap="square" numCol="1" anchorCtr="0" compatLnSpc="1">
            <a:prstTxWarp prst="textNoShape">
              <a:avLst/>
            </a:prstTxWarp>
          </a:bodyPr>
          <a:lstStyle/>
          <a:p>
            <a:pPr eaLnBrk="1" hangingPunct="1">
              <a:defRPr/>
            </a:pPr>
            <a:r>
              <a:rPr lang="ru-RU" sz="3200" b="1" smtClean="0">
                <a:solidFill>
                  <a:srgbClr val="213E69"/>
                </a:solidFill>
                <a:effectLst>
                  <a:outerShdw blurRad="38100" dist="38100" dir="2700000" algn="tl">
                    <a:srgbClr val="C0C0C0"/>
                  </a:outerShdw>
                </a:effectLst>
              </a:rPr>
              <a:t>РЕФОРМА </a:t>
            </a:r>
            <a:br>
              <a:rPr lang="ru-RU" sz="3200" b="1" smtClean="0">
                <a:solidFill>
                  <a:srgbClr val="213E69"/>
                </a:solidFill>
                <a:effectLst>
                  <a:outerShdw blurRad="38100" dist="38100" dir="2700000" algn="tl">
                    <a:srgbClr val="C0C0C0"/>
                  </a:outerShdw>
                </a:effectLst>
              </a:rPr>
            </a:br>
            <a:r>
              <a:rPr lang="ru-RU" sz="3200" b="1" smtClean="0">
                <a:solidFill>
                  <a:srgbClr val="213E69"/>
                </a:solidFill>
                <a:effectLst>
                  <a:outerShdw blurRad="38100" dist="38100" dir="2700000" algn="tl">
                    <a:srgbClr val="C0C0C0"/>
                  </a:outerShdw>
                </a:effectLst>
              </a:rPr>
              <a:t>ГРАЖДАНСКОГО КОДЕКСА РФ:</a:t>
            </a:r>
            <a:endParaRPr lang="ru-RU" sz="3200" smtClean="0">
              <a:solidFill>
                <a:srgbClr val="213E69"/>
              </a:solidFill>
              <a:effectLst>
                <a:outerShdw blurRad="38100" dist="38100" dir="2700000" algn="tl">
                  <a:srgbClr val="C0C0C0"/>
                </a:outerShdw>
              </a:effectLst>
            </a:endParaRPr>
          </a:p>
        </p:txBody>
      </p:sp>
      <p:sp>
        <p:nvSpPr>
          <p:cNvPr id="5" name="Объект 4"/>
          <p:cNvSpPr>
            <a:spLocks noGrp="1"/>
          </p:cNvSpPr>
          <p:nvPr>
            <p:ph idx="1"/>
          </p:nvPr>
        </p:nvSpPr>
        <p:spPr>
          <a:xfrm>
            <a:off x="395288" y="4437063"/>
            <a:ext cx="8362950" cy="1036637"/>
          </a:xfrm>
          <a:solidFill>
            <a:schemeClr val="tx2">
              <a:lumMod val="40000"/>
              <a:lumOff val="60000"/>
            </a:schemeClr>
          </a:solidFill>
        </p:spPr>
        <p:txBody>
          <a:bodyPr>
            <a:normAutofit/>
          </a:bodyPr>
          <a:lstStyle/>
          <a:p>
            <a:pPr eaLnBrk="1" hangingPunct="1">
              <a:defRPr/>
            </a:pPr>
            <a:endParaRPr lang="ru-RU" b="1" smtClean="0">
              <a:solidFill>
                <a:schemeClr val="tx1"/>
              </a:solidFill>
            </a:endParaRPr>
          </a:p>
          <a:p>
            <a:pPr algn="ctr" eaLnBrk="1" hangingPunct="1">
              <a:buFont typeface="Arial" charset="0"/>
              <a:buNone/>
              <a:defRPr/>
            </a:pPr>
            <a:r>
              <a:rPr lang="ru-RU" b="1" smtClean="0">
                <a:solidFill>
                  <a:schemeClr val="tx1"/>
                </a:solidFill>
              </a:rPr>
              <a:t>новеллы законодательства об исковой давности</a:t>
            </a:r>
            <a:endParaRPr lang="ru-RU" smtClean="0">
              <a:solidFill>
                <a:schemeClr val="tx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633412"/>
          </a:xfrm>
        </p:spPr>
        <p:txBody>
          <a:bodyPr wrap="square" numCol="1" anchorCtr="0" compatLnSpc="1">
            <a:prstTxWarp prst="textNoShape">
              <a:avLst/>
            </a:prstTxWarp>
            <a:normAutofit/>
          </a:bodyPr>
          <a:lstStyle/>
          <a:p>
            <a:pPr eaLnBrk="1" hangingPunct="1">
              <a:lnSpc>
                <a:spcPct val="100000"/>
              </a:lnSpc>
              <a:defRPr/>
            </a:pPr>
            <a:r>
              <a:rPr lang="ru-RU" sz="2000" b="1" smtClean="0">
                <a:solidFill>
                  <a:srgbClr val="42568D"/>
                </a:solidFill>
                <a:effectLst>
                  <a:outerShdw blurRad="38100" dist="38100" dir="2700000" algn="tl">
                    <a:srgbClr val="C0C0C0"/>
                  </a:outerShdw>
                </a:effectLst>
                <a:latin typeface="Century Gothic" pitchFamily="34" charset="0"/>
                <a:ea typeface="Batang"/>
                <a:cs typeface="Aharoni"/>
              </a:rPr>
              <a:t>1</a:t>
            </a:r>
            <a:r>
              <a:rPr lang="ru-RU" sz="2000" smtClean="0">
                <a:solidFill>
                  <a:srgbClr val="42568D"/>
                </a:solidFill>
                <a:effectLst>
                  <a:outerShdw blurRad="38100" dist="38100" dir="2700000" algn="tl">
                    <a:srgbClr val="C0C0C0"/>
                  </a:outerShdw>
                </a:effectLst>
                <a:latin typeface="Century Gothic" pitchFamily="34" charset="0"/>
                <a:ea typeface="Batang"/>
                <a:cs typeface="Aharoni"/>
              </a:rPr>
              <a:t>        </a:t>
            </a:r>
            <a:r>
              <a:rPr lang="ru-RU" sz="1600" b="1" smtClean="0">
                <a:solidFill>
                  <a:srgbClr val="42568D"/>
                </a:solidFill>
                <a:effectLst>
                  <a:outerShdw blurRad="38100" dist="38100" dir="2700000" algn="tl">
                    <a:srgbClr val="C0C0C0"/>
                  </a:outerShdw>
                </a:effectLst>
                <a:latin typeface="Century Gothic" pitchFamily="34" charset="0"/>
                <a:ea typeface="Batang"/>
                <a:cs typeface="Aharoni"/>
              </a:rPr>
              <a:t>установлен </a:t>
            </a:r>
            <a:r>
              <a:rPr lang="ru-RU" sz="1600" b="1" u="sng" smtClean="0">
                <a:solidFill>
                  <a:srgbClr val="42568D"/>
                </a:solidFill>
                <a:effectLst>
                  <a:outerShdw blurRad="38100" dist="38100" dir="2700000" algn="tl">
                    <a:srgbClr val="C0C0C0"/>
                  </a:outerShdw>
                </a:effectLst>
                <a:latin typeface="Century Gothic" pitchFamily="34" charset="0"/>
                <a:ea typeface="Batang"/>
                <a:cs typeface="Aharoni"/>
              </a:rPr>
              <a:t>«объективный критерий» исчисления срока ИД</a:t>
            </a:r>
            <a:r>
              <a:rPr lang="ru-RU" sz="1600" b="1" smtClean="0">
                <a:solidFill>
                  <a:srgbClr val="42568D"/>
                </a:solidFill>
                <a:effectLst>
                  <a:outerShdw blurRad="38100" dist="38100" dir="2700000" algn="tl">
                    <a:srgbClr val="C0C0C0"/>
                  </a:outerShdw>
                </a:effectLst>
                <a:latin typeface="Century Gothic" pitchFamily="34" charset="0"/>
                <a:ea typeface="Batang"/>
                <a:cs typeface="Aharoni"/>
              </a:rPr>
              <a:t> («максимальный срок ИД»)</a:t>
            </a:r>
            <a:endParaRPr lang="ru-RU" sz="4900" smtClean="0">
              <a:solidFill>
                <a:srgbClr val="42568D"/>
              </a:solidFill>
              <a:effectLst>
                <a:outerShdw blurRad="38100" dist="38100" dir="2700000" algn="tl">
                  <a:srgbClr val="C0C0C0"/>
                </a:outerShdw>
              </a:effectLst>
              <a:latin typeface="Century Gothic" pitchFamily="34" charset="0"/>
              <a:ea typeface="Batang"/>
              <a:cs typeface="Aharoni"/>
            </a:endParaRPr>
          </a:p>
        </p:txBody>
      </p:sp>
      <p:sp>
        <p:nvSpPr>
          <p:cNvPr id="5" name="Объект 4"/>
          <p:cNvSpPr>
            <a:spLocks noGrp="1"/>
          </p:cNvSpPr>
          <p:nvPr>
            <p:ph idx="1"/>
          </p:nvPr>
        </p:nvSpPr>
        <p:spPr>
          <a:xfrm>
            <a:off x="468313" y="1000125"/>
            <a:ext cx="8218487" cy="5145088"/>
          </a:xfrm>
          <a:effectLst>
            <a:innerShdw blurRad="63500" dist="50800" dir="18900000">
              <a:prstClr val="black">
                <a:alpha val="50000"/>
              </a:prstClr>
            </a:innerShdw>
          </a:effectLst>
        </p:spPr>
        <p:txBody>
          <a:bodyPr rtlCol="0">
            <a:normAutofit/>
          </a:bodyPr>
          <a:lstStyle/>
          <a:p>
            <a:pPr marL="0" indent="0" algn="r" eaLnBrk="1" fontAlgn="auto" hangingPunct="1">
              <a:spcAft>
                <a:spcPts val="0"/>
              </a:spcAft>
              <a:buFont typeface="Arial" pitchFamily="34" charset="0"/>
              <a:buNone/>
              <a:defRPr/>
            </a:pPr>
            <a:endParaRPr lang="ru-RU" sz="9600" dirty="0">
              <a:solidFill>
                <a:schemeClr val="bg1">
                  <a:lumMod val="75000"/>
                </a:schemeClr>
              </a:solidFill>
              <a:latin typeface="Batang" pitchFamily="18" charset="-127"/>
              <a:ea typeface="Batang" pitchFamily="18" charset="-127"/>
              <a:cs typeface="Aharoni" pitchFamily="2" charset="-79"/>
            </a:endParaRPr>
          </a:p>
        </p:txBody>
      </p:sp>
      <p:graphicFrame>
        <p:nvGraphicFramePr>
          <p:cNvPr id="42003" name="Group 19"/>
          <p:cNvGraphicFramePr>
            <a:graphicFrameLocks noGrp="1"/>
          </p:cNvGraphicFramePr>
          <p:nvPr/>
        </p:nvGraphicFramePr>
        <p:xfrm>
          <a:off x="611188" y="981075"/>
          <a:ext cx="7921625" cy="2474913"/>
        </p:xfrm>
        <a:graphic>
          <a:graphicData uri="http://schemas.openxmlformats.org/drawingml/2006/table">
            <a:tbl>
              <a:tblPr/>
              <a:tblGrid>
                <a:gridCol w="3781425"/>
                <a:gridCol w="4140200"/>
              </a:tblGrid>
              <a:tr h="1825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charset="0"/>
                          <a:ea typeface="Times New Roman" pitchFamily="18" charset="0"/>
                          <a:cs typeface="Arial" charset="0"/>
                        </a:rPr>
                        <a:t>В прежней редакции</a:t>
                      </a:r>
                      <a:endParaRPr kumimoji="0" lang="ru-RU" sz="12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charset="0"/>
                          <a:ea typeface="Times New Roman" pitchFamily="18" charset="0"/>
                          <a:cs typeface="Arial" charset="0"/>
                        </a:rPr>
                        <a:t>В актуальной редакции</a:t>
                      </a:r>
                      <a:endParaRPr kumimoji="0" lang="ru-RU" sz="12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2265363">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704A0"/>
                          </a:solidFill>
                          <a:effectLst/>
                          <a:latin typeface="Times New Roman" pitchFamily="18" charset="0"/>
                          <a:ea typeface="Times New Roman" pitchFamily="18" charset="0"/>
                          <a:cs typeface="Arial" charset="0"/>
                        </a:rPr>
                        <a:t>Статья 196.</a:t>
                      </a:r>
                      <a:r>
                        <a:rPr kumimoji="0" lang="ru-RU" sz="1400" b="1" i="0" u="none" strike="noStrike" cap="none" normalizeH="0" baseline="0" smtClean="0">
                          <a:ln>
                            <a:noFill/>
                          </a:ln>
                          <a:solidFill>
                            <a:srgbClr val="1704A0"/>
                          </a:solidFill>
                          <a:effectLst/>
                          <a:latin typeface="Arial" charset="0"/>
                          <a:ea typeface="Times New Roman" pitchFamily="18" charset="0"/>
                          <a:cs typeface="Arial" charset="0"/>
                        </a:rPr>
                        <a:t> Общий срок исковой давности</a:t>
                      </a:r>
                      <a:endParaRPr kumimoji="0" lang="ru-RU" sz="1400" b="1" i="0" u="none" strike="noStrike" cap="none" normalizeH="0" baseline="0" smtClean="0">
                        <a:ln>
                          <a:noFill/>
                        </a:ln>
                        <a:solidFill>
                          <a:srgbClr val="1704A0"/>
                        </a:solidFill>
                        <a:effectLst/>
                        <a:latin typeface="Arial" charset="0"/>
                        <a:ea typeface="Calibri" pitchFamily="34"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charset="0"/>
                          <a:ea typeface="Times New Roman" pitchFamily="18" charset="0"/>
                          <a:cs typeface="Arial" charset="0"/>
                        </a:rPr>
                        <a:t> Общий срок исковой давности устанавливается в три года.</a:t>
                      </a:r>
                      <a:endParaRPr kumimoji="0" lang="ru-RU" sz="14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ru-RU" sz="14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704A0"/>
                          </a:solidFill>
                          <a:effectLst/>
                          <a:latin typeface="Times New Roman" pitchFamily="18" charset="0"/>
                          <a:ea typeface="Times New Roman" pitchFamily="18" charset="0"/>
                          <a:cs typeface="Arial" charset="0"/>
                        </a:rPr>
                        <a:t>Статья 196. Общий</a:t>
                      </a:r>
                      <a:r>
                        <a:rPr kumimoji="0" lang="ru-RU" sz="1400" b="1" i="0" u="none" strike="noStrike" cap="none" normalizeH="0" baseline="0" smtClean="0">
                          <a:ln>
                            <a:noFill/>
                          </a:ln>
                          <a:solidFill>
                            <a:srgbClr val="1704A0"/>
                          </a:solidFill>
                          <a:effectLst/>
                          <a:latin typeface="Arial" charset="0"/>
                          <a:ea typeface="Times New Roman" pitchFamily="18" charset="0"/>
                          <a:cs typeface="Arial" charset="0"/>
                        </a:rPr>
                        <a:t> срок исковой давности</a:t>
                      </a:r>
                      <a:endParaRPr kumimoji="0" lang="ru-RU" sz="1400" b="1" i="0" u="none" strike="noStrike" cap="none" normalizeH="0" baseline="0" smtClean="0">
                        <a:ln>
                          <a:noFill/>
                        </a:ln>
                        <a:solidFill>
                          <a:srgbClr val="1704A0"/>
                        </a:solidFill>
                        <a:effectLst/>
                        <a:latin typeface="Arial" charset="0"/>
                        <a:ea typeface="Calibri" pitchFamily="34"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charset="0"/>
                          <a:ea typeface="Times New Roman" pitchFamily="18" charset="0"/>
                          <a:cs typeface="Arial" charset="0"/>
                        </a:rPr>
                        <a:t>1. Общий срок исковой давности </a:t>
                      </a:r>
                      <a:r>
                        <a:rPr kumimoji="0" lang="ru-RU" sz="1400" b="1" i="0" u="none" strike="noStrike" cap="none" normalizeH="0" baseline="0" smtClean="0">
                          <a:ln>
                            <a:noFill/>
                          </a:ln>
                          <a:solidFill>
                            <a:schemeClr val="tx1"/>
                          </a:solidFill>
                          <a:effectLst/>
                          <a:latin typeface="Arial" charset="0"/>
                          <a:ea typeface="Times New Roman" pitchFamily="18" charset="0"/>
                          <a:cs typeface="Arial" charset="0"/>
                        </a:rPr>
                        <a:t>составляет</a:t>
                      </a:r>
                      <a:r>
                        <a:rPr kumimoji="0" lang="ru-RU" sz="1400" b="0" i="0" u="none" strike="noStrike" cap="none" normalizeH="0" baseline="0" smtClean="0">
                          <a:ln>
                            <a:noFill/>
                          </a:ln>
                          <a:solidFill>
                            <a:schemeClr val="tx1"/>
                          </a:solidFill>
                          <a:effectLst/>
                          <a:latin typeface="Arial" charset="0"/>
                          <a:ea typeface="Times New Roman" pitchFamily="18" charset="0"/>
                          <a:cs typeface="Arial" charset="0"/>
                        </a:rPr>
                        <a:t> три года </a:t>
                      </a:r>
                      <a:r>
                        <a:rPr kumimoji="0" lang="ru-RU" sz="1400" b="1" i="0" u="none" strike="noStrike" cap="none" normalizeH="0" baseline="0" smtClean="0">
                          <a:ln>
                            <a:noFill/>
                          </a:ln>
                          <a:solidFill>
                            <a:schemeClr val="tx1"/>
                          </a:solidFill>
                          <a:effectLst/>
                          <a:latin typeface="Arial" charset="0"/>
                          <a:ea typeface="Times New Roman" pitchFamily="18" charset="0"/>
                          <a:cs typeface="Arial" charset="0"/>
                        </a:rPr>
                        <a:t>со дня, определяемого в соответствии со статьей 200 настоящего Кодекса.</a:t>
                      </a:r>
                      <a:endParaRPr kumimoji="0" lang="ru-RU" sz="14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Arial" charset="0"/>
                          <a:ea typeface="Times New Roman" pitchFamily="18" charset="0"/>
                          <a:cs typeface="Arial" charset="0"/>
                        </a:rPr>
                        <a:t>2. Срок исковой давности не может превышать десять лет со дня нарушения права, для защиты которого этот срок установлен.</a:t>
                      </a:r>
                      <a:endParaRPr kumimoji="0" lang="ru-RU" sz="14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
        <p:nvSpPr>
          <p:cNvPr id="3" name="Прямоугольник 2"/>
          <p:cNvSpPr/>
          <p:nvPr/>
        </p:nvSpPr>
        <p:spPr>
          <a:xfrm>
            <a:off x="468313" y="3860800"/>
            <a:ext cx="8207375" cy="647700"/>
          </a:xfrm>
          <a:prstGeom prst="rect">
            <a:avLst/>
          </a:prstGeom>
          <a:solidFill>
            <a:schemeClr val="bg2">
              <a:lumMod val="1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ru-RU" sz="1200" dirty="0"/>
              <a:t>См.: ст. 23 Конвенции ООН (Нью-Йоркской конвенции) об исковой давности в международной купле-продаже товаров 1974 г.; ст. 10.2 (2) Принципов УНИДРУА, ст. 14:307 Принципов европейского договорного права, ст. III.–7:307 </a:t>
            </a:r>
            <a:r>
              <a:rPr lang="en-US" sz="1200" dirty="0"/>
              <a:t>DCFR</a:t>
            </a:r>
            <a:r>
              <a:rPr lang="ru-RU" sz="1200" dirty="0"/>
              <a:t>, § 852 (1) ГГУ, ст. 60 (1) ШОЗ, ст. 3:309-3:311 ГК Нидерландов.</a:t>
            </a:r>
          </a:p>
        </p:txBody>
      </p:sp>
      <p:sp>
        <p:nvSpPr>
          <p:cNvPr id="6" name="Скругленный прямоугольник 5"/>
          <p:cNvSpPr/>
          <p:nvPr/>
        </p:nvSpPr>
        <p:spPr>
          <a:xfrm>
            <a:off x="690563" y="3573463"/>
            <a:ext cx="6769100" cy="142875"/>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ru-RU" sz="1400" dirty="0">
                <a:solidFill>
                  <a:schemeClr val="tx1"/>
                </a:solidFill>
              </a:rPr>
              <a:t>См. также ст. 181, 200 ГК (в ред. 100-ФЗ)</a:t>
            </a:r>
          </a:p>
        </p:txBody>
      </p:sp>
      <p:sp>
        <p:nvSpPr>
          <p:cNvPr id="7" name="Скругленный прямоугольник 6"/>
          <p:cNvSpPr/>
          <p:nvPr/>
        </p:nvSpPr>
        <p:spPr>
          <a:xfrm>
            <a:off x="468313" y="4581525"/>
            <a:ext cx="8207375" cy="935038"/>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1200" b="1" i="1" dirty="0">
                <a:solidFill>
                  <a:srgbClr val="002060"/>
                </a:solidFill>
              </a:rPr>
              <a:t>Комментарий к Принципам УНИДРУА:</a:t>
            </a:r>
            <a:r>
              <a:rPr lang="ru-RU" sz="1200" i="1" dirty="0">
                <a:solidFill>
                  <a:srgbClr val="002060"/>
                </a:solidFill>
              </a:rPr>
              <a:t> </a:t>
            </a:r>
            <a:r>
              <a:rPr lang="ru-RU" sz="1200" i="1" dirty="0">
                <a:solidFill>
                  <a:schemeClr val="tx1"/>
                </a:solidFill>
              </a:rPr>
              <a:t>«Цели максимального срока … состоят в сохранении мира и предотвращении спекулятивных процессов, когда какие-либо свидетельства уже практически исчезли».</a:t>
            </a:r>
            <a:endParaRPr lang="ru-RU" sz="1200" dirty="0">
              <a:solidFill>
                <a:schemeClr val="tx1"/>
              </a:solidFill>
            </a:endParaRPr>
          </a:p>
          <a:p>
            <a:pPr fontAlgn="auto">
              <a:spcBef>
                <a:spcPts val="0"/>
              </a:spcBef>
              <a:spcAft>
                <a:spcPts val="0"/>
              </a:spcAft>
              <a:defRPr/>
            </a:pPr>
            <a:r>
              <a:rPr lang="ru-RU" sz="1200" b="1" i="1" dirty="0">
                <a:solidFill>
                  <a:srgbClr val="002060"/>
                </a:solidFill>
              </a:rPr>
              <a:t>Пояснительная записка к Проекту ГК:</a:t>
            </a:r>
            <a:r>
              <a:rPr lang="ru-RU" sz="1200" i="1" dirty="0">
                <a:solidFill>
                  <a:srgbClr val="002060"/>
                </a:solidFill>
              </a:rPr>
              <a:t> </a:t>
            </a:r>
            <a:r>
              <a:rPr lang="ru-RU" sz="1200" i="1" dirty="0">
                <a:solidFill>
                  <a:schemeClr val="tx1"/>
                </a:solidFill>
              </a:rPr>
              <a:t>«Положения ГК скорректированы с учетом необходимости использовать объективный критерий для определения сроков давности, чтобы у участников оборота была большая ясность в отношении их исчисления».</a:t>
            </a:r>
            <a:endParaRPr lang="ru-RU" sz="1200" dirty="0">
              <a:solidFill>
                <a:schemeClr val="tx1"/>
              </a:solidFill>
            </a:endParaRPr>
          </a:p>
        </p:txBody>
      </p:sp>
      <p:sp>
        <p:nvSpPr>
          <p:cNvPr id="8" name="Скругленный прямоугольник 7"/>
          <p:cNvSpPr/>
          <p:nvPr/>
        </p:nvSpPr>
        <p:spPr>
          <a:xfrm>
            <a:off x="468313" y="5648325"/>
            <a:ext cx="8207375" cy="287338"/>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200" b="1" dirty="0">
                <a:solidFill>
                  <a:schemeClr val="tx2">
                    <a:lumMod val="50000"/>
                  </a:schemeClr>
                </a:solidFill>
                <a:latin typeface="Arial" pitchFamily="34" charset="0"/>
                <a:cs typeface="Arial" pitchFamily="34" charset="0"/>
              </a:rPr>
              <a:t>©? Применимость соответствующих правил в случае приостановления/перерыва течения ИД?</a:t>
            </a:r>
            <a:endParaRPr lang="ru-RU" sz="1200" dirty="0">
              <a:solidFill>
                <a:schemeClr val="tx2">
                  <a:lumMod val="50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1975"/>
          </a:xfrm>
        </p:spPr>
        <p:txBody>
          <a:bodyPr wrap="square" numCol="1" anchorCtr="0" compatLnSpc="1">
            <a:prstTxWarp prst="textNoShape">
              <a:avLst/>
            </a:prstTxWarp>
            <a:normAutofit/>
          </a:bodyPr>
          <a:lstStyle/>
          <a:p>
            <a:pPr eaLnBrk="1" hangingPunct="1">
              <a:lnSpc>
                <a:spcPct val="100000"/>
              </a:lnSpc>
              <a:defRPr/>
            </a:pPr>
            <a:r>
              <a:rPr lang="ru-RU" sz="2200" b="1" smtClean="0">
                <a:solidFill>
                  <a:srgbClr val="42568D"/>
                </a:solidFill>
                <a:effectLst>
                  <a:outerShdw blurRad="38100" dist="38100" dir="2700000" algn="tl">
                    <a:srgbClr val="C0C0C0"/>
                  </a:outerShdw>
                </a:effectLst>
                <a:latin typeface="Century Gothic" pitchFamily="34" charset="0"/>
                <a:ea typeface="Batang"/>
                <a:cs typeface="Aharoni"/>
              </a:rPr>
              <a:t>2-1</a:t>
            </a:r>
            <a:r>
              <a:rPr lang="ru-RU" sz="2200" smtClean="0">
                <a:solidFill>
                  <a:srgbClr val="42568D"/>
                </a:solidFill>
                <a:effectLst>
                  <a:outerShdw blurRad="38100" dist="38100" dir="2700000" algn="tl">
                    <a:srgbClr val="C0C0C0"/>
                  </a:outerShdw>
                </a:effectLst>
                <a:latin typeface="Century Gothic" pitchFamily="34" charset="0"/>
                <a:ea typeface="Batang"/>
                <a:cs typeface="Aharoni"/>
              </a:rPr>
              <a:t>        </a:t>
            </a:r>
            <a:r>
              <a:rPr lang="ru-RU" sz="1800" b="1" smtClean="0">
                <a:effectLst>
                  <a:outerShdw blurRad="38100" dist="38100" dir="2700000" algn="tl">
                    <a:srgbClr val="C0C0C0"/>
                  </a:outerShdw>
                </a:effectLst>
                <a:latin typeface="Century Gothic" pitchFamily="34" charset="0"/>
                <a:ea typeface="Batang"/>
                <a:cs typeface="Aharoni"/>
              </a:rPr>
              <a:t>скорректированы правила о </a:t>
            </a:r>
            <a:r>
              <a:rPr lang="ru-RU" sz="1800" b="1" u="sng" smtClean="0">
                <a:effectLst>
                  <a:outerShdw blurRad="38100" dist="38100" dir="2700000" algn="tl">
                    <a:srgbClr val="C0C0C0"/>
                  </a:outerShdw>
                </a:effectLst>
                <a:latin typeface="Century Gothic" pitchFamily="34" charset="0"/>
                <a:ea typeface="Batang"/>
                <a:cs typeface="Aharoni"/>
              </a:rPr>
              <a:t>начале течения</a:t>
            </a:r>
            <a:r>
              <a:rPr lang="ru-RU" sz="1800" b="1" smtClean="0">
                <a:effectLst>
                  <a:outerShdw blurRad="38100" dist="38100" dir="2700000" algn="tl">
                    <a:srgbClr val="C0C0C0"/>
                  </a:outerShdw>
                </a:effectLst>
                <a:latin typeface="Century Gothic" pitchFamily="34" charset="0"/>
                <a:ea typeface="Batang"/>
                <a:cs typeface="Aharoni"/>
              </a:rPr>
              <a:t> срока ИД:</a:t>
            </a:r>
            <a:endParaRPr lang="ru-RU" smtClean="0">
              <a:solidFill>
                <a:srgbClr val="42568D"/>
              </a:solidFill>
              <a:effectLst>
                <a:outerShdw blurRad="38100" dist="38100" dir="2700000" algn="tl">
                  <a:srgbClr val="C0C0C0"/>
                </a:outerShdw>
              </a:effectLst>
              <a:latin typeface="Century Gothic" pitchFamily="34" charset="0"/>
              <a:ea typeface="Batang"/>
              <a:cs typeface="Aharoni"/>
            </a:endParaRPr>
          </a:p>
        </p:txBody>
      </p:sp>
      <p:graphicFrame>
        <p:nvGraphicFramePr>
          <p:cNvPr id="6" name="Объект 5"/>
          <p:cNvGraphicFramePr>
            <a:graphicFrameLocks noGrp="1"/>
          </p:cNvGraphicFramePr>
          <p:nvPr>
            <p:ph idx="1"/>
          </p:nvPr>
        </p:nvGraphicFramePr>
        <p:xfrm>
          <a:off x="647700" y="4081463"/>
          <a:ext cx="8005763" cy="2160587"/>
        </p:xfrm>
        <a:graphic>
          <a:graphicData uri="http://schemas.openxmlformats.org/drawingml/2006/table">
            <a:tbl>
              <a:tblPr/>
              <a:tblGrid>
                <a:gridCol w="8005226"/>
              </a:tblGrid>
              <a:tr h="2160240">
                <a:tc>
                  <a:txBody>
                    <a:bodyPr/>
                    <a:lstStyle/>
                    <a:p>
                      <a:pPr indent="342265" algn="just">
                        <a:lnSpc>
                          <a:spcPct val="115000"/>
                        </a:lnSpc>
                        <a:spcAft>
                          <a:spcPts val="0"/>
                        </a:spcAft>
                      </a:pPr>
                      <a:r>
                        <a:rPr lang="ru-RU" sz="1100" b="1" i="1" dirty="0">
                          <a:solidFill>
                            <a:schemeClr val="bg2">
                              <a:lumMod val="10000"/>
                            </a:schemeClr>
                          </a:solidFill>
                          <a:effectLst/>
                          <a:latin typeface="+mn-lt"/>
                          <a:ea typeface="Calibri"/>
                          <a:cs typeface="Times New Roman"/>
                        </a:rPr>
                        <a:t>Концепция развития гражданского законодательства Российской Федерации:</a:t>
                      </a:r>
                      <a:endParaRPr lang="ru-RU" sz="1100" dirty="0">
                        <a:solidFill>
                          <a:schemeClr val="bg2">
                            <a:lumMod val="10000"/>
                          </a:schemeClr>
                        </a:solidFill>
                        <a:effectLst/>
                        <a:latin typeface="+mn-lt"/>
                        <a:ea typeface="Calibri"/>
                        <a:cs typeface="Times New Roman"/>
                      </a:endParaRPr>
                    </a:p>
                    <a:p>
                      <a:pPr indent="450215" algn="just">
                        <a:lnSpc>
                          <a:spcPct val="115000"/>
                        </a:lnSpc>
                        <a:spcAft>
                          <a:spcPts val="0"/>
                        </a:spcAft>
                      </a:pPr>
                      <a:r>
                        <a:rPr lang="ru-RU" sz="1100" i="0" dirty="0">
                          <a:solidFill>
                            <a:schemeClr val="bg2">
                              <a:lumMod val="10000"/>
                            </a:schemeClr>
                          </a:solidFill>
                          <a:effectLst/>
                          <a:latin typeface="+mn-lt"/>
                          <a:ea typeface="Calibri"/>
                          <a:cs typeface="Times New Roman"/>
                        </a:rPr>
                        <a:t>7.4. На практике нередки случаи, когда истец, </a:t>
                      </a:r>
                      <a:r>
                        <a:rPr lang="ru-RU" sz="1100" i="1" dirty="0">
                          <a:solidFill>
                            <a:schemeClr val="bg2">
                              <a:lumMod val="10000"/>
                            </a:schemeClr>
                          </a:solidFill>
                          <a:effectLst/>
                          <a:latin typeface="+mn-lt"/>
                          <a:ea typeface="Calibri"/>
                          <a:cs typeface="Times New Roman"/>
                        </a:rPr>
                        <a:t>не имея данных о субъекте ответственности </a:t>
                      </a:r>
                      <a:r>
                        <a:rPr lang="ru-RU" sz="1100" i="1" u="sng" dirty="0">
                          <a:solidFill>
                            <a:schemeClr val="bg2">
                              <a:lumMod val="10000"/>
                            </a:schemeClr>
                          </a:solidFill>
                          <a:effectLst/>
                          <a:latin typeface="+mn-lt"/>
                          <a:ea typeface="Calibri"/>
                          <a:cs typeface="Times New Roman"/>
                        </a:rPr>
                        <a:t>по </a:t>
                      </a:r>
                      <a:r>
                        <a:rPr lang="ru-RU" sz="1100" i="1" u="sng" dirty="0" err="1">
                          <a:solidFill>
                            <a:schemeClr val="bg2">
                              <a:lumMod val="10000"/>
                            </a:schemeClr>
                          </a:solidFill>
                          <a:effectLst/>
                          <a:latin typeface="+mn-lt"/>
                          <a:ea typeface="Calibri"/>
                          <a:cs typeface="Times New Roman"/>
                        </a:rPr>
                        <a:t>виндикационным</a:t>
                      </a:r>
                      <a:r>
                        <a:rPr lang="ru-RU" sz="1100" i="1" u="sng" dirty="0">
                          <a:solidFill>
                            <a:schemeClr val="bg2">
                              <a:lumMod val="10000"/>
                            </a:schemeClr>
                          </a:solidFill>
                          <a:effectLst/>
                          <a:latin typeface="+mn-lt"/>
                          <a:ea typeface="Calibri"/>
                          <a:cs typeface="Times New Roman"/>
                        </a:rPr>
                        <a:t> требованиям, требованиям о возмещении вреда</a:t>
                      </a:r>
                      <a:r>
                        <a:rPr lang="ru-RU" sz="1100" i="1" dirty="0">
                          <a:solidFill>
                            <a:schemeClr val="bg2">
                              <a:lumMod val="10000"/>
                            </a:schemeClr>
                          </a:solidFill>
                          <a:effectLst/>
                          <a:latin typeface="+mn-lt"/>
                          <a:ea typeface="Calibri"/>
                          <a:cs typeface="Times New Roman"/>
                        </a:rPr>
                        <a:t>, не может предъявить соответствующий иск. </a:t>
                      </a:r>
                      <a:r>
                        <a:rPr lang="ru-RU" sz="1100" i="0" dirty="0">
                          <a:solidFill>
                            <a:schemeClr val="bg2">
                              <a:lumMod val="10000"/>
                            </a:schemeClr>
                          </a:solidFill>
                          <a:effectLst/>
                          <a:latin typeface="+mn-lt"/>
                          <a:ea typeface="Calibri"/>
                          <a:cs typeface="Times New Roman"/>
                        </a:rPr>
                        <a:t>Разрешение указанной проблемы возможно различными способами.</a:t>
                      </a:r>
                    </a:p>
                    <a:p>
                      <a:pPr indent="450215" algn="just">
                        <a:lnSpc>
                          <a:spcPct val="115000"/>
                        </a:lnSpc>
                        <a:spcAft>
                          <a:spcPts val="0"/>
                        </a:spcAft>
                      </a:pPr>
                      <a:r>
                        <a:rPr lang="ru-RU" sz="1100" i="0" dirty="0">
                          <a:solidFill>
                            <a:schemeClr val="bg2">
                              <a:lumMod val="10000"/>
                            </a:schemeClr>
                          </a:solidFill>
                          <a:effectLst/>
                          <a:latin typeface="+mn-lt"/>
                          <a:ea typeface="Calibri"/>
                          <a:cs typeface="Times New Roman"/>
                        </a:rPr>
                        <a:t>Во-первых, возможно установить правило, согласно которому </a:t>
                      </a:r>
                      <a:r>
                        <a:rPr lang="ru-RU" sz="1100" i="0" dirty="0">
                          <a:solidFill>
                            <a:srgbClr val="006600"/>
                          </a:solidFill>
                          <a:effectLst/>
                          <a:latin typeface="+mn-lt"/>
                          <a:ea typeface="Calibri"/>
                          <a:cs typeface="Times New Roman"/>
                        </a:rPr>
                        <a:t>исковая давность по указанным требованиям начинает течь с момента, когда истец узнал или должен был узнать о субъекте ответственности, но истекает в любом случае по окончании максимального срока исковой давности с момента утраты владения, причинения вреда. </a:t>
                      </a:r>
                      <a:r>
                        <a:rPr lang="ru-RU" sz="1100" i="0" dirty="0">
                          <a:solidFill>
                            <a:schemeClr val="bg2">
                              <a:lumMod val="10000"/>
                            </a:schemeClr>
                          </a:solidFill>
                          <a:effectLst/>
                          <a:latin typeface="+mn-lt"/>
                          <a:ea typeface="Calibri"/>
                          <a:cs typeface="Times New Roman"/>
                        </a:rPr>
                        <a:t>При этом максимальный срок давности устанавливается законом и может составлять, например, десять лет.</a:t>
                      </a:r>
                    </a:p>
                    <a:p>
                      <a:pPr indent="450215" algn="just">
                        <a:lnSpc>
                          <a:spcPct val="115000"/>
                        </a:lnSpc>
                        <a:spcAft>
                          <a:spcPts val="0"/>
                        </a:spcAft>
                      </a:pPr>
                      <a:r>
                        <a:rPr lang="ru-RU" sz="1100" i="0" dirty="0">
                          <a:solidFill>
                            <a:schemeClr val="bg2">
                              <a:lumMod val="10000"/>
                            </a:schemeClr>
                          </a:solidFill>
                          <a:effectLst/>
                          <a:latin typeface="+mn-lt"/>
                          <a:ea typeface="Calibri"/>
                          <a:cs typeface="Times New Roman"/>
                        </a:rPr>
                        <a:t>Во-вторых, можно предусмотреть</a:t>
                      </a:r>
                      <a:r>
                        <a:rPr lang="ru-RU" sz="1100" i="0" dirty="0">
                          <a:solidFill>
                            <a:srgbClr val="002060"/>
                          </a:solidFill>
                          <a:effectLst/>
                          <a:latin typeface="+mn-lt"/>
                          <a:ea typeface="Calibri"/>
                          <a:cs typeface="Times New Roman"/>
                        </a:rPr>
                        <a:t> </a:t>
                      </a:r>
                      <a:r>
                        <a:rPr lang="ru-RU" sz="1100" i="0" dirty="0">
                          <a:solidFill>
                            <a:srgbClr val="FF0000"/>
                          </a:solidFill>
                          <a:effectLst/>
                          <a:latin typeface="+mn-lt"/>
                          <a:ea typeface="Calibri"/>
                          <a:cs typeface="Times New Roman"/>
                        </a:rPr>
                        <a:t>восстановление срока исковой давности для граждан и юридических лиц, если предъявлению иска препятствовало такое обстоятельство, как неизвестность или неопределенность личности ответчика</a:t>
                      </a:r>
                      <a:r>
                        <a:rPr lang="ru-RU" sz="1100" i="0" dirty="0">
                          <a:solidFill>
                            <a:srgbClr val="002060"/>
                          </a:solidFill>
                          <a:effectLst/>
                          <a:latin typeface="+mn-lt"/>
                          <a:ea typeface="Calibri"/>
                          <a:cs typeface="Times New Roman"/>
                        </a:rPr>
                        <a:t>, </a:t>
                      </a:r>
                      <a:r>
                        <a:rPr lang="ru-RU" sz="1100" i="0" dirty="0">
                          <a:solidFill>
                            <a:schemeClr val="bg2">
                              <a:lumMod val="10000"/>
                            </a:schemeClr>
                          </a:solidFill>
                          <a:effectLst/>
                          <a:latin typeface="+mn-lt"/>
                          <a:ea typeface="Calibri"/>
                          <a:cs typeface="Times New Roman"/>
                        </a:rPr>
                        <a:t>дополнив статью 205 ГК соответствующим положением.</a:t>
                      </a:r>
                    </a:p>
                  </a:txBody>
                  <a:tcPr marL="114300" marR="114300" marT="0" marB="0">
                    <a:lnL>
                      <a:noFill/>
                    </a:lnL>
                    <a:lnR>
                      <a:noFill/>
                    </a:lnR>
                    <a:lnT>
                      <a:noFill/>
                    </a:lnT>
                    <a:lnB>
                      <a:noFill/>
                    </a:lnB>
                  </a:tcPr>
                </a:tc>
              </a:tr>
            </a:tbl>
          </a:graphicData>
        </a:graphic>
      </p:graphicFrame>
      <p:graphicFrame>
        <p:nvGraphicFramePr>
          <p:cNvPr id="43029" name="Group 21"/>
          <p:cNvGraphicFramePr>
            <a:graphicFrameLocks noGrp="1"/>
          </p:cNvGraphicFramePr>
          <p:nvPr/>
        </p:nvGraphicFramePr>
        <p:xfrm>
          <a:off x="611188" y="1438275"/>
          <a:ext cx="7921625" cy="1752600"/>
        </p:xfrm>
        <a:graphic>
          <a:graphicData uri="http://schemas.openxmlformats.org/drawingml/2006/table">
            <a:tbl>
              <a:tblPr/>
              <a:tblGrid>
                <a:gridCol w="3783012"/>
                <a:gridCol w="4138613"/>
              </a:tblGrid>
              <a:tr h="1825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charset="0"/>
                          <a:ea typeface="Times New Roman" pitchFamily="18" charset="0"/>
                          <a:cs typeface="Arial" charset="0"/>
                        </a:rPr>
                        <a:t>В прежней редакции</a:t>
                      </a:r>
                      <a:endParaRPr kumimoji="0" lang="ru-RU" sz="12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charset="0"/>
                          <a:ea typeface="Times New Roman" pitchFamily="18" charset="0"/>
                          <a:cs typeface="Arial" charset="0"/>
                        </a:rPr>
                        <a:t>В актуальной редакции</a:t>
                      </a:r>
                      <a:endParaRPr kumimoji="0" lang="ru-RU" sz="12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1519238">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704A0"/>
                          </a:solidFill>
                          <a:effectLst/>
                          <a:latin typeface="Arial" charset="0"/>
                          <a:cs typeface="Times New Roman" pitchFamily="18" charset="0"/>
                        </a:rPr>
                        <a:t>Статья </a:t>
                      </a:r>
                      <a:r>
                        <a:rPr kumimoji="0" lang="ru-RU" sz="1400" b="1" i="0" u="none" strike="noStrike" cap="none" normalizeH="0" baseline="0" smtClean="0">
                          <a:ln>
                            <a:noFill/>
                          </a:ln>
                          <a:solidFill>
                            <a:srgbClr val="1704A0"/>
                          </a:solidFill>
                          <a:effectLst/>
                          <a:latin typeface="Times New Roman" pitchFamily="18" charset="0"/>
                          <a:cs typeface="Times New Roman" pitchFamily="18" charset="0"/>
                        </a:rPr>
                        <a:t>200. Начало</a:t>
                      </a:r>
                      <a:r>
                        <a:rPr kumimoji="0" lang="ru-RU" sz="1400" b="1" i="0" u="none" strike="noStrike" cap="none" normalizeH="0" baseline="0" smtClean="0">
                          <a:ln>
                            <a:noFill/>
                          </a:ln>
                          <a:solidFill>
                            <a:srgbClr val="1704A0"/>
                          </a:solidFill>
                          <a:effectLst/>
                          <a:latin typeface="Arial" charset="0"/>
                          <a:cs typeface="Times New Roman" pitchFamily="18" charset="0"/>
                        </a:rPr>
                        <a:t> течения срока исковой давности</a:t>
                      </a:r>
                      <a:endParaRPr kumimoji="0" lang="ru-RU" sz="1400" b="1" i="0" u="none" strike="noStrike" cap="none" normalizeH="0" baseline="0" smtClean="0">
                        <a:ln>
                          <a:noFill/>
                        </a:ln>
                        <a:solidFill>
                          <a:srgbClr val="1704A0"/>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Arial" charset="0"/>
                          <a:cs typeface="Times New Roman" pitchFamily="18" charset="0"/>
                        </a:rPr>
                        <a:t> 1. Течение срока исковой давности начинается со дня, когда лицо узнало или должно было узнать о нарушении своего права. Изъятия из этого правила устанавливаются настоящим Кодексом и иными законами. </a:t>
                      </a:r>
                      <a:endParaRPr kumimoji="0" lang="ru-RU" sz="1200" b="0" i="0" u="none" strike="noStrike" cap="none" normalizeH="0" baseline="0" smtClean="0">
                        <a:ln>
                          <a:noFill/>
                        </a:ln>
                        <a:solidFill>
                          <a:schemeClr val="tx1"/>
                        </a:solidFill>
                        <a:effectLst/>
                        <a:latin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704A0"/>
                          </a:solidFill>
                          <a:effectLst/>
                          <a:latin typeface="Times New Roman" pitchFamily="18" charset="0"/>
                          <a:cs typeface="Times New Roman" pitchFamily="18" charset="0"/>
                        </a:rPr>
                        <a:t>Статья 200. Начало течения срока исковой давности</a:t>
                      </a:r>
                      <a:r>
                        <a:rPr kumimoji="0" lang="ru-RU" sz="1200" b="0" i="0" u="none" strike="noStrike" cap="none" normalizeH="0" baseline="0" smtClean="0">
                          <a:ln>
                            <a:noFill/>
                          </a:ln>
                          <a:solidFill>
                            <a:srgbClr val="1704A0"/>
                          </a:solidFill>
                          <a:effectLst/>
                          <a:latin typeface="Arial" charset="0"/>
                          <a:cs typeface="Times New Roman" pitchFamily="18" charset="0"/>
                        </a:rPr>
                        <a:t> </a:t>
                      </a: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Arial" charset="0"/>
                          <a:cs typeface="Times New Roman" pitchFamily="18" charset="0"/>
                        </a:rPr>
                        <a:t>1. Если законом не установлено иное, течение срока исковой давности начинается со дня, когда лицо узнало или должно было узнать о нарушении своего права </a:t>
                      </a:r>
                      <a:r>
                        <a:rPr kumimoji="0" lang="ru-RU" sz="1200" b="1" i="0" u="none" strike="noStrike" cap="none" normalizeH="0" baseline="0" smtClean="0">
                          <a:ln>
                            <a:noFill/>
                          </a:ln>
                          <a:solidFill>
                            <a:schemeClr val="tx1"/>
                          </a:solidFill>
                          <a:effectLst/>
                          <a:latin typeface="Arial" charset="0"/>
                          <a:cs typeface="Times New Roman" pitchFamily="18" charset="0"/>
                        </a:rPr>
                        <a:t>и о том, кто является надлежащим ответчиком по иску о защите этого права.</a:t>
                      </a:r>
                      <a:endParaRPr kumimoji="0" lang="ru-RU"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
        <p:nvSpPr>
          <p:cNvPr id="7" name="Скругленный прямоугольник 6"/>
          <p:cNvSpPr/>
          <p:nvPr/>
        </p:nvSpPr>
        <p:spPr>
          <a:xfrm>
            <a:off x="539750" y="3213100"/>
            <a:ext cx="8113713" cy="863600"/>
          </a:xfrm>
          <a:prstGeom prst="roundRect">
            <a:avLst/>
          </a:prstGeom>
          <a:solidFill>
            <a:schemeClr val="accent2">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1300" b="1" i="1" u="sng" dirty="0">
                <a:solidFill>
                  <a:schemeClr val="accent5">
                    <a:lumMod val="50000"/>
                  </a:schemeClr>
                </a:solidFill>
              </a:rPr>
              <a:t>См. Информационное письмо Президиума ВАС от 13.11.2008 № 126 «Обзор судебной практики по некоторым вопросам, связанным с истребованием имущества из чужого незаконного владения»</a:t>
            </a:r>
            <a:endParaRPr lang="ru-RU" sz="1300" b="1" dirty="0">
              <a:solidFill>
                <a:schemeClr val="accent5">
                  <a:lumMod val="50000"/>
                </a:schemeClr>
              </a:solidFill>
            </a:endParaRPr>
          </a:p>
          <a:p>
            <a:pPr algn="just" fontAlgn="auto">
              <a:spcBef>
                <a:spcPts val="0"/>
              </a:spcBef>
              <a:spcAft>
                <a:spcPts val="0"/>
              </a:spcAft>
              <a:defRPr/>
            </a:pPr>
            <a:r>
              <a:rPr lang="ru-RU" sz="1300" i="1" dirty="0">
                <a:solidFill>
                  <a:schemeClr val="accent5">
                    <a:lumMod val="50000"/>
                  </a:schemeClr>
                </a:solidFill>
              </a:rPr>
              <a:t>12. Течение срока исковой давности по иску об истребовании движимого имущества из чужого незаконного владения начинается со дня обнаружения этого имущества.</a:t>
            </a:r>
            <a:endParaRPr lang="ru-RU" sz="1300" dirty="0">
              <a:solidFill>
                <a:schemeClr val="accent5">
                  <a:lumMod val="50000"/>
                </a:schemeClr>
              </a:solidFill>
            </a:endParaRPr>
          </a:p>
        </p:txBody>
      </p:sp>
      <p:sp>
        <p:nvSpPr>
          <p:cNvPr id="9" name="Скругленный прямоугольник 8"/>
          <p:cNvSpPr/>
          <p:nvPr/>
        </p:nvSpPr>
        <p:spPr>
          <a:xfrm>
            <a:off x="900113" y="1052513"/>
            <a:ext cx="7343775" cy="2889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dirty="0"/>
              <a:t> (а) общее правило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1975"/>
          </a:xfrm>
        </p:spPr>
        <p:txBody>
          <a:bodyPr wrap="square" numCol="1" anchorCtr="0" compatLnSpc="1">
            <a:prstTxWarp prst="textNoShape">
              <a:avLst/>
            </a:prstTxWarp>
            <a:normAutofit/>
          </a:bodyPr>
          <a:lstStyle/>
          <a:p>
            <a:pPr eaLnBrk="1" hangingPunct="1">
              <a:lnSpc>
                <a:spcPct val="100000"/>
              </a:lnSpc>
              <a:defRPr/>
            </a:pPr>
            <a:r>
              <a:rPr lang="ru-RU" sz="2200" b="1" smtClean="0">
                <a:solidFill>
                  <a:srgbClr val="42568D"/>
                </a:solidFill>
                <a:effectLst>
                  <a:outerShdw blurRad="38100" dist="38100" dir="2700000" algn="tl">
                    <a:srgbClr val="C0C0C0"/>
                  </a:outerShdw>
                </a:effectLst>
                <a:latin typeface="Century Gothic" pitchFamily="34" charset="0"/>
                <a:ea typeface="Batang"/>
                <a:cs typeface="Aharoni"/>
              </a:rPr>
              <a:t>2-2</a:t>
            </a:r>
            <a:r>
              <a:rPr lang="ru-RU" sz="2200" smtClean="0">
                <a:solidFill>
                  <a:srgbClr val="42568D"/>
                </a:solidFill>
                <a:effectLst>
                  <a:outerShdw blurRad="38100" dist="38100" dir="2700000" algn="tl">
                    <a:srgbClr val="C0C0C0"/>
                  </a:outerShdw>
                </a:effectLst>
                <a:latin typeface="Century Gothic" pitchFamily="34" charset="0"/>
                <a:ea typeface="Batang"/>
                <a:cs typeface="Aharoni"/>
              </a:rPr>
              <a:t>        </a:t>
            </a:r>
            <a:r>
              <a:rPr lang="ru-RU" sz="1800" b="1" smtClean="0">
                <a:effectLst/>
                <a:latin typeface="Century Gothic" pitchFamily="34" charset="0"/>
                <a:ea typeface="Batang"/>
                <a:cs typeface="Aharoni"/>
              </a:rPr>
              <a:t>скорректированы правила о </a:t>
            </a:r>
            <a:r>
              <a:rPr lang="ru-RU" sz="1800" b="1" u="sng" smtClean="0">
                <a:effectLst/>
                <a:latin typeface="Century Gothic" pitchFamily="34" charset="0"/>
                <a:ea typeface="Batang"/>
                <a:cs typeface="Aharoni"/>
              </a:rPr>
              <a:t>начале течения</a:t>
            </a:r>
            <a:r>
              <a:rPr lang="ru-RU" sz="1800" b="1" smtClean="0">
                <a:effectLst/>
                <a:latin typeface="Century Gothic" pitchFamily="34" charset="0"/>
                <a:ea typeface="Batang"/>
                <a:cs typeface="Aharoni"/>
              </a:rPr>
              <a:t> срока ИД:</a:t>
            </a:r>
            <a:endParaRPr lang="ru-RU" smtClean="0">
              <a:solidFill>
                <a:srgbClr val="42568D"/>
              </a:solidFill>
              <a:effectLst/>
              <a:latin typeface="Century Gothic" pitchFamily="34" charset="0"/>
              <a:ea typeface="Batang"/>
              <a:cs typeface="Aharoni"/>
            </a:endParaRPr>
          </a:p>
        </p:txBody>
      </p:sp>
      <p:sp>
        <p:nvSpPr>
          <p:cNvPr id="5" name="Объект 4"/>
          <p:cNvSpPr>
            <a:spLocks noGrp="1"/>
          </p:cNvSpPr>
          <p:nvPr>
            <p:ph idx="1"/>
          </p:nvPr>
        </p:nvSpPr>
        <p:spPr>
          <a:xfrm>
            <a:off x="457200" y="1341438"/>
            <a:ext cx="8218488" cy="5145087"/>
          </a:xfrm>
          <a:effectLst>
            <a:innerShdw blurRad="63500" dist="50800" dir="18900000">
              <a:prstClr val="black">
                <a:alpha val="50000"/>
              </a:prstClr>
            </a:innerShdw>
          </a:effectLst>
        </p:spPr>
        <p:txBody>
          <a:bodyPr rtlCol="0">
            <a:normAutofit/>
          </a:bodyPr>
          <a:lstStyle/>
          <a:p>
            <a:pPr marL="0" indent="0" algn="r" eaLnBrk="1" fontAlgn="auto" hangingPunct="1">
              <a:spcAft>
                <a:spcPts val="0"/>
              </a:spcAft>
              <a:buFont typeface="Arial" pitchFamily="34" charset="0"/>
              <a:buNone/>
              <a:defRPr/>
            </a:pPr>
            <a:endParaRPr lang="ru-RU" sz="9600" dirty="0">
              <a:solidFill>
                <a:schemeClr val="bg1">
                  <a:lumMod val="75000"/>
                </a:schemeClr>
              </a:solidFill>
              <a:latin typeface="Batang" pitchFamily="18" charset="-127"/>
              <a:ea typeface="Batang" pitchFamily="18" charset="-127"/>
              <a:cs typeface="Aharoni" pitchFamily="2" charset="-79"/>
            </a:endParaRPr>
          </a:p>
        </p:txBody>
      </p:sp>
      <p:sp>
        <p:nvSpPr>
          <p:cNvPr id="3" name="Прямоугольник 2"/>
          <p:cNvSpPr/>
          <p:nvPr/>
        </p:nvSpPr>
        <p:spPr>
          <a:xfrm>
            <a:off x="433388" y="3473450"/>
            <a:ext cx="8208962" cy="1250950"/>
          </a:xfrm>
          <a:prstGeom prst="rect">
            <a:avLst/>
          </a:prstGeom>
          <a:solidFill>
            <a:schemeClr val="bg2">
              <a:lumMod val="1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ru-RU" sz="1200" dirty="0"/>
              <a:t>См.: ст. 14:301 Принципов европейского договорного права, ст. III.–7:301 </a:t>
            </a:r>
            <a:r>
              <a:rPr lang="en-US" sz="1200" dirty="0"/>
              <a:t>DCFR</a:t>
            </a:r>
            <a:r>
              <a:rPr lang="ru-RU" sz="1200" dirty="0"/>
              <a:t>.</a:t>
            </a:r>
          </a:p>
          <a:p>
            <a:pPr algn="just" fontAlgn="auto">
              <a:spcBef>
                <a:spcPts val="0"/>
              </a:spcBef>
              <a:spcAft>
                <a:spcPts val="0"/>
              </a:spcAft>
              <a:defRPr/>
            </a:pPr>
            <a:r>
              <a:rPr lang="en-US" sz="1100" dirty="0">
                <a:latin typeface="Arial" pitchFamily="34" charset="0"/>
                <a:cs typeface="Arial" pitchFamily="34" charset="0"/>
              </a:rPr>
              <a:t>DCFR. </a:t>
            </a:r>
            <a:r>
              <a:rPr lang="ru-RU" sz="1100" dirty="0">
                <a:latin typeface="Arial" pitchFamily="34" charset="0"/>
                <a:cs typeface="Arial" pitchFamily="34" charset="0"/>
              </a:rPr>
              <a:t>III.–7:301 : </a:t>
            </a:r>
            <a:r>
              <a:rPr lang="ru-RU" sz="1100" u="sng" dirty="0">
                <a:latin typeface="Arial" pitchFamily="34" charset="0"/>
                <a:cs typeface="Arial" pitchFamily="34" charset="0"/>
              </a:rPr>
              <a:t>Приостановление</a:t>
            </a:r>
            <a:r>
              <a:rPr lang="ru-RU" sz="1100" dirty="0">
                <a:latin typeface="Arial" pitchFamily="34" charset="0"/>
                <a:cs typeface="Arial" pitchFamily="34" charset="0"/>
              </a:rPr>
              <a:t> исковой давности в случае неосведомленности</a:t>
            </a:r>
          </a:p>
          <a:p>
            <a:pPr algn="just" fontAlgn="auto">
              <a:spcBef>
                <a:spcPts val="0"/>
              </a:spcBef>
              <a:spcAft>
                <a:spcPts val="0"/>
              </a:spcAft>
              <a:defRPr/>
            </a:pPr>
            <a:r>
              <a:rPr lang="ru-RU" sz="1100" dirty="0">
                <a:latin typeface="Arial" pitchFamily="34" charset="0"/>
                <a:cs typeface="Arial" pitchFamily="34" charset="0"/>
              </a:rPr>
              <a:t> Течение давности </a:t>
            </a:r>
            <a:r>
              <a:rPr lang="ru-RU" sz="1100" u="sng" dirty="0">
                <a:latin typeface="Arial" pitchFamily="34" charset="0"/>
                <a:cs typeface="Arial" pitchFamily="34" charset="0"/>
              </a:rPr>
              <a:t>приостанавливается</a:t>
            </a:r>
            <a:r>
              <a:rPr lang="ru-RU" sz="1100" dirty="0">
                <a:latin typeface="Arial" pitchFamily="34" charset="0"/>
                <a:cs typeface="Arial" pitchFamily="34" charset="0"/>
              </a:rPr>
              <a:t> на период, в течение которого кредитор не знает и не может разумно предполагаться знающим: </a:t>
            </a:r>
          </a:p>
          <a:p>
            <a:pPr algn="just" fontAlgn="auto">
              <a:spcBef>
                <a:spcPts val="0"/>
              </a:spcBef>
              <a:spcAft>
                <a:spcPts val="0"/>
              </a:spcAft>
              <a:defRPr/>
            </a:pPr>
            <a:r>
              <a:rPr lang="ru-RU" sz="1100" dirty="0">
                <a:latin typeface="Arial" pitchFamily="34" charset="0"/>
                <a:cs typeface="Arial" pitchFamily="34" charset="0"/>
              </a:rPr>
              <a:t>(а) наименование должника; или</a:t>
            </a:r>
          </a:p>
          <a:p>
            <a:pPr algn="just" fontAlgn="auto">
              <a:spcBef>
                <a:spcPts val="0"/>
              </a:spcBef>
              <a:spcAft>
                <a:spcPts val="0"/>
              </a:spcAft>
              <a:defRPr/>
            </a:pPr>
            <a:r>
              <a:rPr lang="ru-RU" sz="1100" dirty="0">
                <a:latin typeface="Arial" pitchFamily="34" charset="0"/>
                <a:cs typeface="Arial" pitchFamily="34" charset="0"/>
              </a:rPr>
              <a:t>(b) о фактах, на которых основано требование, включая, для требования о возмещении убытков, вид причиненного вреда.</a:t>
            </a:r>
            <a:r>
              <a:rPr lang="ru-RU" sz="1200" dirty="0">
                <a:latin typeface="Arial" pitchFamily="34" charset="0"/>
                <a:cs typeface="Arial" pitchFamily="34" charset="0"/>
              </a:rPr>
              <a:t> </a:t>
            </a:r>
          </a:p>
        </p:txBody>
      </p:sp>
      <p:sp>
        <p:nvSpPr>
          <p:cNvPr id="8" name="Скругленный прямоугольник 7"/>
          <p:cNvSpPr/>
          <p:nvPr/>
        </p:nvSpPr>
        <p:spPr>
          <a:xfrm>
            <a:off x="468313" y="5229225"/>
            <a:ext cx="8207375" cy="287338"/>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300" b="1" dirty="0">
                <a:solidFill>
                  <a:schemeClr val="tx2">
                    <a:lumMod val="50000"/>
                  </a:schemeClr>
                </a:solidFill>
                <a:latin typeface="Arial" pitchFamily="34" charset="0"/>
                <a:cs typeface="Arial" pitchFamily="34" charset="0"/>
              </a:rPr>
              <a:t>©? Применимость соответствующих правил в случае смерти должника?</a:t>
            </a:r>
            <a:endParaRPr lang="ru-RU" sz="1300" dirty="0">
              <a:solidFill>
                <a:schemeClr val="tx2">
                  <a:lumMod val="50000"/>
                </a:schemeClr>
              </a:solidFill>
              <a:latin typeface="Arial" pitchFamily="34" charset="0"/>
              <a:cs typeface="Arial" pitchFamily="34" charset="0"/>
            </a:endParaRPr>
          </a:p>
        </p:txBody>
      </p:sp>
      <p:sp>
        <p:nvSpPr>
          <p:cNvPr id="9" name="Скругленный прямоугольник 8"/>
          <p:cNvSpPr/>
          <p:nvPr/>
        </p:nvSpPr>
        <p:spPr>
          <a:xfrm>
            <a:off x="900113" y="908050"/>
            <a:ext cx="7343775" cy="2889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dirty="0"/>
              <a:t> (а) общее правило </a:t>
            </a:r>
          </a:p>
        </p:txBody>
      </p:sp>
      <p:sp>
        <p:nvSpPr>
          <p:cNvPr id="6" name="Скругленный прямоугольник 5"/>
          <p:cNvSpPr/>
          <p:nvPr/>
        </p:nvSpPr>
        <p:spPr>
          <a:xfrm>
            <a:off x="460375" y="1341438"/>
            <a:ext cx="8208963" cy="611187"/>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1400" b="1" i="1" dirty="0">
                <a:solidFill>
                  <a:srgbClr val="002060"/>
                </a:solidFill>
              </a:rPr>
              <a:t>Комментарий к Принципам УНИДРУА:</a:t>
            </a:r>
            <a:r>
              <a:rPr lang="ru-RU" sz="1400" i="1" dirty="0">
                <a:solidFill>
                  <a:srgbClr val="002060"/>
                </a:solidFill>
              </a:rPr>
              <a:t> «… Кредитор должен знать или по крайней мере иметь возможность узнать о своем праве и личности должника».</a:t>
            </a:r>
            <a:endParaRPr lang="ru-RU" sz="1400" dirty="0">
              <a:solidFill>
                <a:srgbClr val="002060"/>
              </a:solidFill>
            </a:endParaRPr>
          </a:p>
        </p:txBody>
      </p:sp>
      <p:sp>
        <p:nvSpPr>
          <p:cNvPr id="10" name="Скругленный прямоугольник 9"/>
          <p:cNvSpPr/>
          <p:nvPr/>
        </p:nvSpPr>
        <p:spPr>
          <a:xfrm>
            <a:off x="468313" y="2133600"/>
            <a:ext cx="8207375" cy="4318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dirty="0">
                <a:solidFill>
                  <a:srgbClr val="00B050"/>
                </a:solidFill>
              </a:rPr>
              <a:t>знание об обстоятельствах         </a:t>
            </a:r>
            <a:r>
              <a:rPr lang="en-US" dirty="0">
                <a:solidFill>
                  <a:srgbClr val="002060"/>
                </a:solidFill>
              </a:rPr>
              <a:t>vs.</a:t>
            </a:r>
            <a:r>
              <a:rPr lang="ru-RU" dirty="0"/>
              <a:t>        </a:t>
            </a:r>
            <a:r>
              <a:rPr lang="ru-RU" dirty="0">
                <a:solidFill>
                  <a:srgbClr val="FF0000"/>
                </a:solidFill>
              </a:rPr>
              <a:t>знание о праве</a:t>
            </a:r>
          </a:p>
        </p:txBody>
      </p:sp>
      <p:sp>
        <p:nvSpPr>
          <p:cNvPr id="11" name="Скругленный прямоугольник 10"/>
          <p:cNvSpPr/>
          <p:nvPr/>
        </p:nvSpPr>
        <p:spPr>
          <a:xfrm>
            <a:off x="460375" y="2565400"/>
            <a:ext cx="8208963" cy="576263"/>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1400" dirty="0">
                <a:solidFill>
                  <a:srgbClr val="002060"/>
                </a:solidFill>
              </a:rPr>
              <a:t>п. 3.1 Обзора судебной практики по гражданским делам, связанным с разрешением споров </a:t>
            </a:r>
          </a:p>
          <a:p>
            <a:pPr algn="just" fontAlgn="auto">
              <a:spcBef>
                <a:spcPts val="0"/>
              </a:spcBef>
              <a:spcAft>
                <a:spcPts val="0"/>
              </a:spcAft>
              <a:defRPr/>
            </a:pPr>
            <a:r>
              <a:rPr lang="ru-RU" sz="1400" dirty="0">
                <a:solidFill>
                  <a:srgbClr val="002060"/>
                </a:solidFill>
              </a:rPr>
              <a:t>об исполнении кредитных обязательств, утв. Президиумом ВС РФ 22 мая 2013 г. </a:t>
            </a:r>
          </a:p>
        </p:txBody>
      </p:sp>
      <p:sp>
        <p:nvSpPr>
          <p:cNvPr id="12" name="Скругленный прямоугольник 11"/>
          <p:cNvSpPr/>
          <p:nvPr/>
        </p:nvSpPr>
        <p:spPr>
          <a:xfrm>
            <a:off x="460375" y="5229225"/>
            <a:ext cx="8208963" cy="287338"/>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300" b="1" dirty="0">
                <a:solidFill>
                  <a:schemeClr val="tx2">
                    <a:lumMod val="50000"/>
                  </a:schemeClr>
                </a:solidFill>
                <a:latin typeface="Arial" pitchFamily="34" charset="0"/>
                <a:cs typeface="Arial" pitchFamily="34" charset="0"/>
              </a:rPr>
              <a:t>©? Применимость соответствующих правил в случае смерти должника?</a:t>
            </a:r>
            <a:endParaRPr lang="ru-RU" sz="1300" dirty="0">
              <a:solidFill>
                <a:schemeClr val="tx2">
                  <a:lumMod val="50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1975"/>
          </a:xfrm>
        </p:spPr>
        <p:txBody>
          <a:bodyPr wrap="square" numCol="1" anchorCtr="0" compatLnSpc="1">
            <a:prstTxWarp prst="textNoShape">
              <a:avLst/>
            </a:prstTxWarp>
            <a:normAutofit/>
          </a:bodyPr>
          <a:lstStyle/>
          <a:p>
            <a:pPr eaLnBrk="1" hangingPunct="1">
              <a:lnSpc>
                <a:spcPct val="100000"/>
              </a:lnSpc>
              <a:defRPr/>
            </a:pPr>
            <a:r>
              <a:rPr lang="ru-RU" sz="2200" b="1" smtClean="0">
                <a:solidFill>
                  <a:srgbClr val="42568D"/>
                </a:solidFill>
                <a:effectLst>
                  <a:outerShdw blurRad="38100" dist="38100" dir="2700000" algn="tl">
                    <a:srgbClr val="C0C0C0"/>
                  </a:outerShdw>
                </a:effectLst>
                <a:latin typeface="Century Gothic" pitchFamily="34" charset="0"/>
                <a:ea typeface="Batang"/>
                <a:cs typeface="Aharoni"/>
              </a:rPr>
              <a:t>2-3  </a:t>
            </a:r>
            <a:r>
              <a:rPr lang="ru-RU" sz="2200" smtClean="0">
                <a:solidFill>
                  <a:srgbClr val="42568D"/>
                </a:solidFill>
                <a:effectLst>
                  <a:outerShdw blurRad="38100" dist="38100" dir="2700000" algn="tl">
                    <a:srgbClr val="C0C0C0"/>
                  </a:outerShdw>
                </a:effectLst>
                <a:latin typeface="Century Gothic" pitchFamily="34" charset="0"/>
                <a:ea typeface="Batang"/>
                <a:cs typeface="Aharoni"/>
              </a:rPr>
              <a:t>      </a:t>
            </a:r>
            <a:r>
              <a:rPr lang="ru-RU" sz="1800" b="1" smtClean="0">
                <a:effectLst/>
                <a:latin typeface="Century Gothic" pitchFamily="34" charset="0"/>
                <a:ea typeface="Batang"/>
                <a:cs typeface="Aharoni"/>
              </a:rPr>
              <a:t>скорректированы правила о </a:t>
            </a:r>
            <a:r>
              <a:rPr lang="ru-RU" sz="1800" b="1" u="sng" smtClean="0">
                <a:effectLst/>
                <a:latin typeface="Century Gothic" pitchFamily="34" charset="0"/>
                <a:ea typeface="Batang"/>
                <a:cs typeface="Aharoni"/>
              </a:rPr>
              <a:t>начале течения</a:t>
            </a:r>
            <a:r>
              <a:rPr lang="ru-RU" sz="1800" b="1" smtClean="0">
                <a:effectLst/>
                <a:latin typeface="Century Gothic" pitchFamily="34" charset="0"/>
                <a:ea typeface="Batang"/>
                <a:cs typeface="Aharoni"/>
              </a:rPr>
              <a:t> срока ИД:</a:t>
            </a:r>
            <a:endParaRPr lang="ru-RU" smtClean="0">
              <a:solidFill>
                <a:srgbClr val="42568D"/>
              </a:solidFill>
              <a:effectLst/>
              <a:latin typeface="Century Gothic" pitchFamily="34" charset="0"/>
              <a:ea typeface="Batang"/>
              <a:cs typeface="Aharoni"/>
            </a:endParaRPr>
          </a:p>
        </p:txBody>
      </p:sp>
      <p:sp>
        <p:nvSpPr>
          <p:cNvPr id="44034" name="Rectangle 3"/>
          <p:cNvSpPr>
            <a:spLocks noChangeArrowheads="1"/>
          </p:cNvSpPr>
          <p:nvPr/>
        </p:nvSpPr>
        <p:spPr bwMode="auto">
          <a:xfrm>
            <a:off x="611188" y="1557338"/>
            <a:ext cx="3886200" cy="174625"/>
          </a:xfrm>
          <a:prstGeom prst="rect">
            <a:avLst/>
          </a:prstGeom>
          <a:noFill/>
          <a:ln w="9525">
            <a:noFill/>
            <a:miter lim="800000"/>
            <a:headEnd/>
            <a:tailEnd/>
          </a:ln>
        </p:spPr>
        <p:txBody>
          <a:bodyPr lIns="68580" tIns="0" rIns="68580" bIns="0"/>
          <a:lstStyle/>
          <a:p>
            <a:pPr algn="ctr">
              <a:lnSpc>
                <a:spcPct val="115000"/>
              </a:lnSpc>
            </a:pPr>
            <a:r>
              <a:rPr lang="ru-RU" sz="1000" b="1">
                <a:ea typeface="Times New Roman" pitchFamily="18" charset="0"/>
                <a:cs typeface="Arial" charset="0"/>
              </a:rPr>
              <a:t>В прежней редакции</a:t>
            </a:r>
            <a:endParaRPr lang="ru-RU" sz="1000">
              <a:ea typeface="Calibri" pitchFamily="34" charset="0"/>
              <a:cs typeface="Arial" charset="0"/>
            </a:endParaRPr>
          </a:p>
        </p:txBody>
      </p:sp>
      <p:sp>
        <p:nvSpPr>
          <p:cNvPr id="44035" name="Rectangle 4"/>
          <p:cNvSpPr>
            <a:spLocks noChangeArrowheads="1"/>
          </p:cNvSpPr>
          <p:nvPr/>
        </p:nvSpPr>
        <p:spPr bwMode="auto">
          <a:xfrm>
            <a:off x="4497388" y="1557338"/>
            <a:ext cx="4251325" cy="174625"/>
          </a:xfrm>
          <a:prstGeom prst="rect">
            <a:avLst/>
          </a:prstGeom>
          <a:gradFill rotWithShape="0">
            <a:gsLst>
              <a:gs pos="0">
                <a:srgbClr val="FFFFCC"/>
              </a:gs>
              <a:gs pos="100000">
                <a:schemeClr val="bg1"/>
              </a:gs>
            </a:gsLst>
            <a:lin ang="5400000" scaled="1"/>
          </a:gradFill>
          <a:ln w="9525">
            <a:noFill/>
            <a:miter lim="800000"/>
            <a:headEnd/>
            <a:tailEnd/>
          </a:ln>
        </p:spPr>
        <p:txBody>
          <a:bodyPr lIns="68580" tIns="0" rIns="68580" bIns="0"/>
          <a:lstStyle/>
          <a:p>
            <a:pPr algn="ctr">
              <a:lnSpc>
                <a:spcPct val="115000"/>
              </a:lnSpc>
            </a:pPr>
            <a:r>
              <a:rPr lang="ru-RU" sz="1000" b="1">
                <a:ea typeface="Times New Roman" pitchFamily="18" charset="0"/>
                <a:cs typeface="Arial" charset="0"/>
              </a:rPr>
              <a:t>В актуальной редакции</a:t>
            </a:r>
            <a:endParaRPr lang="ru-RU" sz="1000">
              <a:ea typeface="Calibri" pitchFamily="34" charset="0"/>
              <a:cs typeface="Arial" charset="0"/>
            </a:endParaRPr>
          </a:p>
        </p:txBody>
      </p:sp>
      <p:sp>
        <p:nvSpPr>
          <p:cNvPr id="44036" name="Rectangle 5"/>
          <p:cNvSpPr>
            <a:spLocks noChangeArrowheads="1"/>
          </p:cNvSpPr>
          <p:nvPr/>
        </p:nvSpPr>
        <p:spPr bwMode="auto">
          <a:xfrm>
            <a:off x="611188" y="1731963"/>
            <a:ext cx="3886200" cy="3281362"/>
          </a:xfrm>
          <a:prstGeom prst="rect">
            <a:avLst/>
          </a:prstGeom>
          <a:noFill/>
          <a:ln w="9525">
            <a:noFill/>
            <a:miter lim="800000"/>
            <a:headEnd/>
            <a:tailEnd/>
          </a:ln>
        </p:spPr>
        <p:txBody>
          <a:bodyPr lIns="68580" tIns="0" rIns="68580" bIns="0"/>
          <a:lstStyle/>
          <a:p>
            <a:pPr algn="just">
              <a:lnSpc>
                <a:spcPct val="115000"/>
              </a:lnSpc>
            </a:pPr>
            <a:r>
              <a:rPr lang="ru-RU" sz="1400" b="1">
                <a:solidFill>
                  <a:srgbClr val="1704A0"/>
                </a:solidFill>
                <a:latin typeface="Times New Roman" pitchFamily="18" charset="0"/>
                <a:cs typeface="Times New Roman" pitchFamily="18" charset="0"/>
              </a:rPr>
              <a:t>Статья 200. Начало течения срока исковой давности</a:t>
            </a:r>
            <a:endParaRPr lang="ru-RU" sz="1400" b="1">
              <a:solidFill>
                <a:srgbClr val="1704A0"/>
              </a:solidFill>
              <a:latin typeface="Times New Roman" pitchFamily="18" charset="0"/>
              <a:ea typeface="Calibri" pitchFamily="34" charset="0"/>
              <a:cs typeface="Times New Roman" pitchFamily="18" charset="0"/>
            </a:endParaRPr>
          </a:p>
          <a:p>
            <a:pPr>
              <a:lnSpc>
                <a:spcPct val="115000"/>
              </a:lnSpc>
            </a:pPr>
            <a:r>
              <a:rPr lang="ru-RU" sz="1200">
                <a:cs typeface="Times New Roman" pitchFamily="18" charset="0"/>
              </a:rPr>
              <a:t> 2. По обязательствам с определенным сроком исполнения течение исковой давности начинается по окончании срока исполнения.</a:t>
            </a:r>
            <a:endParaRPr lang="ru-RU" sz="1200">
              <a:latin typeface="Calibri" pitchFamily="34" charset="0"/>
            </a:endParaRPr>
          </a:p>
          <a:p>
            <a:pPr algn="just">
              <a:lnSpc>
                <a:spcPct val="115000"/>
              </a:lnSpc>
            </a:pPr>
            <a:r>
              <a:rPr lang="ru-RU" sz="1200">
                <a:cs typeface="Times New Roman" pitchFamily="18" charset="0"/>
              </a:rPr>
              <a:t>По обязательствам, срок исполнения которых не определен либо определен моментом востребования, течение исковой давности начинается </a:t>
            </a:r>
            <a:r>
              <a:rPr lang="ru-RU" sz="1200" b="1">
                <a:cs typeface="Times New Roman" pitchFamily="18" charset="0"/>
              </a:rPr>
              <a:t>с момента, когда у кредитора возникает право предъявить требование об исполнении обязательства</a:t>
            </a:r>
            <a:r>
              <a:rPr lang="ru-RU" sz="1200">
                <a:cs typeface="Times New Roman" pitchFamily="18" charset="0"/>
              </a:rPr>
              <a:t>, а если должнику предоставляется </a:t>
            </a:r>
            <a:r>
              <a:rPr lang="ru-RU" sz="1200" b="1">
                <a:cs typeface="Times New Roman" pitchFamily="18" charset="0"/>
              </a:rPr>
              <a:t>льготный</a:t>
            </a:r>
            <a:r>
              <a:rPr lang="ru-RU" sz="1200">
                <a:cs typeface="Times New Roman" pitchFamily="18" charset="0"/>
              </a:rPr>
              <a:t> срок для исполнения такого требования, исчисление исковой давности начинается по окончании указанного срока.</a:t>
            </a:r>
            <a:endParaRPr lang="ru-RU" sz="1200">
              <a:latin typeface="Calibri" pitchFamily="34" charset="0"/>
            </a:endParaRPr>
          </a:p>
          <a:p>
            <a:pPr algn="just">
              <a:lnSpc>
                <a:spcPct val="115000"/>
              </a:lnSpc>
            </a:pPr>
            <a:r>
              <a:rPr lang="ru-RU" sz="1200">
                <a:cs typeface="Times New Roman" pitchFamily="18" charset="0"/>
              </a:rPr>
              <a:t> </a:t>
            </a:r>
            <a:endParaRPr lang="ru-RU" sz="1200">
              <a:latin typeface="Calibri" pitchFamily="34" charset="0"/>
            </a:endParaRPr>
          </a:p>
        </p:txBody>
      </p:sp>
      <p:sp>
        <p:nvSpPr>
          <p:cNvPr id="44037" name="Rectangle 6"/>
          <p:cNvSpPr>
            <a:spLocks noChangeArrowheads="1"/>
          </p:cNvSpPr>
          <p:nvPr/>
        </p:nvSpPr>
        <p:spPr bwMode="auto">
          <a:xfrm>
            <a:off x="4497388" y="1731963"/>
            <a:ext cx="4251325" cy="3281362"/>
          </a:xfrm>
          <a:prstGeom prst="rect">
            <a:avLst/>
          </a:prstGeom>
          <a:gradFill rotWithShape="0">
            <a:gsLst>
              <a:gs pos="0">
                <a:srgbClr val="FFFFCC"/>
              </a:gs>
              <a:gs pos="100000">
                <a:schemeClr val="bg1"/>
              </a:gs>
            </a:gsLst>
            <a:lin ang="5400000" scaled="1"/>
          </a:gradFill>
          <a:ln w="9525">
            <a:noFill/>
            <a:miter lim="800000"/>
            <a:headEnd/>
            <a:tailEnd/>
          </a:ln>
        </p:spPr>
        <p:txBody>
          <a:bodyPr lIns="68580" tIns="0" rIns="68580" bIns="0"/>
          <a:lstStyle/>
          <a:p>
            <a:pPr algn="just">
              <a:lnSpc>
                <a:spcPct val="115000"/>
              </a:lnSpc>
            </a:pPr>
            <a:r>
              <a:rPr lang="ru-RU" sz="1400" b="1">
                <a:solidFill>
                  <a:srgbClr val="1704A0"/>
                </a:solidFill>
                <a:latin typeface="Times New Roman" pitchFamily="18" charset="0"/>
                <a:cs typeface="Times New Roman" pitchFamily="18" charset="0"/>
              </a:rPr>
              <a:t>Статья 200. Начало течения срока исковой давности</a:t>
            </a:r>
            <a:endParaRPr lang="en-US" sz="1400" b="1">
              <a:solidFill>
                <a:srgbClr val="1704A0"/>
              </a:solidFill>
              <a:latin typeface="Times New Roman" pitchFamily="18" charset="0"/>
              <a:cs typeface="Times New Roman" pitchFamily="18" charset="0"/>
            </a:endParaRPr>
          </a:p>
          <a:p>
            <a:pPr algn="just">
              <a:lnSpc>
                <a:spcPct val="115000"/>
              </a:lnSpc>
            </a:pPr>
            <a:r>
              <a:rPr lang="ru-RU" sz="1200">
                <a:cs typeface="Times New Roman" pitchFamily="18" charset="0"/>
              </a:rPr>
              <a:t>2. По обязательствам с определенным сроком исполнения течение срока исковой давности начинается по окончании срока исполнения.</a:t>
            </a:r>
            <a:endParaRPr lang="ru-RU" sz="1200">
              <a:latin typeface="Calibri" pitchFamily="34" charset="0"/>
              <a:ea typeface="Calibri" pitchFamily="34" charset="0"/>
              <a:cs typeface="Times New Roman" pitchFamily="18" charset="0"/>
            </a:endParaRPr>
          </a:p>
          <a:p>
            <a:pPr algn="just">
              <a:lnSpc>
                <a:spcPct val="115000"/>
              </a:lnSpc>
            </a:pPr>
            <a:r>
              <a:rPr lang="ru-RU" sz="1200">
                <a:cs typeface="Times New Roman" pitchFamily="18" charset="0"/>
              </a:rPr>
              <a:t>По обязательствам, срок исполнения которых не определен или определен моментом востребования, срок исковой давности начинает течь </a:t>
            </a:r>
            <a:r>
              <a:rPr lang="ru-RU" sz="1200" b="1">
                <a:cs typeface="Times New Roman" pitchFamily="18" charset="0"/>
              </a:rPr>
              <a:t>со дня предъявления кредитором требования об исполнении обязательства,</a:t>
            </a:r>
            <a:r>
              <a:rPr lang="ru-RU" sz="1200">
                <a:cs typeface="Times New Roman" pitchFamily="18" charset="0"/>
              </a:rPr>
              <a:t> а если должнику предоставляется срок для исполнения такого требования, исчисление срока исковой давности начинается по окончании срока, предоставляемого для исполнения такого требования.</a:t>
            </a:r>
            <a:r>
              <a:rPr lang="ru-RU" sz="1200" b="1">
                <a:cs typeface="Times New Roman" pitchFamily="18" charset="0"/>
              </a:rPr>
              <a:t> При этом срок исковой давности во всяком случае не может превышать десять лет со дня возникновения обязательства.</a:t>
            </a:r>
            <a:endParaRPr lang="ru-RU" sz="1200">
              <a:latin typeface="Calibri" pitchFamily="34" charset="0"/>
            </a:endParaRPr>
          </a:p>
        </p:txBody>
      </p:sp>
      <p:sp>
        <p:nvSpPr>
          <p:cNvPr id="44038" name="Line 7"/>
          <p:cNvSpPr>
            <a:spLocks noChangeShapeType="1"/>
          </p:cNvSpPr>
          <p:nvPr/>
        </p:nvSpPr>
        <p:spPr bwMode="auto">
          <a:xfrm>
            <a:off x="4497388" y="1557338"/>
            <a:ext cx="0" cy="3455987"/>
          </a:xfrm>
          <a:prstGeom prst="line">
            <a:avLst/>
          </a:prstGeom>
          <a:noFill/>
          <a:ln w="12700" algn="ctr">
            <a:solidFill>
              <a:srgbClr val="000000"/>
            </a:solidFill>
            <a:round/>
            <a:headEnd/>
            <a:tailEnd/>
          </a:ln>
        </p:spPr>
        <p:txBody>
          <a:bodyPr/>
          <a:lstStyle/>
          <a:p>
            <a:endParaRPr lang="ru-RU"/>
          </a:p>
        </p:txBody>
      </p:sp>
      <p:sp>
        <p:nvSpPr>
          <p:cNvPr id="44039" name="Line 8"/>
          <p:cNvSpPr>
            <a:spLocks noChangeShapeType="1"/>
          </p:cNvSpPr>
          <p:nvPr/>
        </p:nvSpPr>
        <p:spPr bwMode="auto">
          <a:xfrm>
            <a:off x="611188" y="1731963"/>
            <a:ext cx="8137525" cy="0"/>
          </a:xfrm>
          <a:prstGeom prst="line">
            <a:avLst/>
          </a:prstGeom>
          <a:noFill/>
          <a:ln w="12700" algn="ctr">
            <a:solidFill>
              <a:srgbClr val="000000"/>
            </a:solidFill>
            <a:round/>
            <a:headEnd/>
            <a:tailEnd/>
          </a:ln>
        </p:spPr>
        <p:txBody>
          <a:bodyPr/>
          <a:lstStyle/>
          <a:p>
            <a:endParaRPr lang="ru-RU"/>
          </a:p>
        </p:txBody>
      </p:sp>
      <p:sp>
        <p:nvSpPr>
          <p:cNvPr id="44040" name="Line 9"/>
          <p:cNvSpPr>
            <a:spLocks noChangeShapeType="1"/>
          </p:cNvSpPr>
          <p:nvPr/>
        </p:nvSpPr>
        <p:spPr bwMode="auto">
          <a:xfrm>
            <a:off x="611188" y="1557338"/>
            <a:ext cx="0" cy="3455987"/>
          </a:xfrm>
          <a:prstGeom prst="line">
            <a:avLst/>
          </a:prstGeom>
          <a:noFill/>
          <a:ln w="12700" algn="ctr">
            <a:solidFill>
              <a:srgbClr val="000000"/>
            </a:solidFill>
            <a:round/>
            <a:headEnd/>
            <a:tailEnd/>
          </a:ln>
        </p:spPr>
        <p:txBody>
          <a:bodyPr/>
          <a:lstStyle/>
          <a:p>
            <a:endParaRPr lang="ru-RU"/>
          </a:p>
        </p:txBody>
      </p:sp>
      <p:sp>
        <p:nvSpPr>
          <p:cNvPr id="44041" name="Line 10"/>
          <p:cNvSpPr>
            <a:spLocks noChangeShapeType="1"/>
          </p:cNvSpPr>
          <p:nvPr/>
        </p:nvSpPr>
        <p:spPr bwMode="auto">
          <a:xfrm>
            <a:off x="8748713" y="1557338"/>
            <a:ext cx="0" cy="3455987"/>
          </a:xfrm>
          <a:prstGeom prst="line">
            <a:avLst/>
          </a:prstGeom>
          <a:noFill/>
          <a:ln w="12700" algn="ctr">
            <a:solidFill>
              <a:srgbClr val="000000"/>
            </a:solidFill>
            <a:round/>
            <a:headEnd/>
            <a:tailEnd/>
          </a:ln>
        </p:spPr>
        <p:txBody>
          <a:bodyPr/>
          <a:lstStyle/>
          <a:p>
            <a:endParaRPr lang="ru-RU"/>
          </a:p>
        </p:txBody>
      </p:sp>
      <p:sp>
        <p:nvSpPr>
          <p:cNvPr id="44042" name="Line 11"/>
          <p:cNvSpPr>
            <a:spLocks noChangeShapeType="1"/>
          </p:cNvSpPr>
          <p:nvPr/>
        </p:nvSpPr>
        <p:spPr bwMode="auto">
          <a:xfrm>
            <a:off x="611188" y="1557338"/>
            <a:ext cx="8137525" cy="0"/>
          </a:xfrm>
          <a:prstGeom prst="line">
            <a:avLst/>
          </a:prstGeom>
          <a:noFill/>
          <a:ln w="12700" algn="ctr">
            <a:solidFill>
              <a:srgbClr val="000000"/>
            </a:solidFill>
            <a:round/>
            <a:headEnd/>
            <a:tailEnd/>
          </a:ln>
        </p:spPr>
        <p:txBody>
          <a:bodyPr/>
          <a:lstStyle/>
          <a:p>
            <a:endParaRPr lang="ru-RU"/>
          </a:p>
        </p:txBody>
      </p:sp>
      <p:sp>
        <p:nvSpPr>
          <p:cNvPr id="44043" name="Line 12"/>
          <p:cNvSpPr>
            <a:spLocks noChangeShapeType="1"/>
          </p:cNvSpPr>
          <p:nvPr/>
        </p:nvSpPr>
        <p:spPr bwMode="auto">
          <a:xfrm>
            <a:off x="611188" y="5013325"/>
            <a:ext cx="8137525" cy="0"/>
          </a:xfrm>
          <a:prstGeom prst="line">
            <a:avLst/>
          </a:prstGeom>
          <a:noFill/>
          <a:ln w="12700" algn="ctr">
            <a:solidFill>
              <a:srgbClr val="000000"/>
            </a:solidFill>
            <a:round/>
            <a:headEnd/>
            <a:tailEnd/>
          </a:ln>
        </p:spPr>
        <p:txBody>
          <a:bodyPr/>
          <a:lstStyle/>
          <a:p>
            <a:endParaRPr lang="ru-RU"/>
          </a:p>
        </p:txBody>
      </p:sp>
      <p:sp>
        <p:nvSpPr>
          <p:cNvPr id="9" name="Скругленный прямоугольник 8"/>
          <p:cNvSpPr/>
          <p:nvPr/>
        </p:nvSpPr>
        <p:spPr>
          <a:xfrm>
            <a:off x="900113" y="908050"/>
            <a:ext cx="7343775" cy="5048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600" dirty="0"/>
              <a:t> </a:t>
            </a:r>
            <a:r>
              <a:rPr lang="ru-RU" sz="1600" b="1" dirty="0"/>
              <a:t>(б) относительно обязательств до востребования/</a:t>
            </a:r>
            <a:endParaRPr lang="en-US" sz="1600" b="1" dirty="0"/>
          </a:p>
          <a:p>
            <a:pPr algn="ctr" fontAlgn="auto">
              <a:spcBef>
                <a:spcPts val="0"/>
              </a:spcBef>
              <a:spcAft>
                <a:spcPts val="0"/>
              </a:spcAft>
              <a:defRPr/>
            </a:pPr>
            <a:r>
              <a:rPr lang="ru-RU" sz="1600" b="1" dirty="0"/>
              <a:t>обязательств с неопределенным сроком</a:t>
            </a:r>
            <a:endParaRPr lang="ru-RU" sz="1600" dirty="0"/>
          </a:p>
        </p:txBody>
      </p:sp>
      <p:graphicFrame>
        <p:nvGraphicFramePr>
          <p:cNvPr id="13" name="Таблица 12"/>
          <p:cNvGraphicFramePr>
            <a:graphicFrameLocks noGrp="1"/>
          </p:cNvGraphicFramePr>
          <p:nvPr/>
        </p:nvGraphicFramePr>
        <p:xfrm>
          <a:off x="539750" y="5013325"/>
          <a:ext cx="8208963" cy="1368425"/>
        </p:xfrm>
        <a:graphic>
          <a:graphicData uri="http://schemas.openxmlformats.org/drawingml/2006/table">
            <a:tbl>
              <a:tblPr/>
              <a:tblGrid>
                <a:gridCol w="8208912"/>
              </a:tblGrid>
              <a:tr h="1368152">
                <a:tc>
                  <a:txBody>
                    <a:bodyPr/>
                    <a:lstStyle/>
                    <a:p>
                      <a:pPr indent="342265" algn="just">
                        <a:lnSpc>
                          <a:spcPct val="100000"/>
                        </a:lnSpc>
                        <a:spcAft>
                          <a:spcPts val="0"/>
                        </a:spcAft>
                      </a:pPr>
                      <a:r>
                        <a:rPr lang="ru-RU" sz="1400" b="1" i="1" dirty="0" smtClean="0">
                          <a:solidFill>
                            <a:schemeClr val="tx2">
                              <a:lumMod val="50000"/>
                            </a:schemeClr>
                          </a:solidFill>
                          <a:effectLst/>
                          <a:latin typeface="Calibri"/>
                          <a:ea typeface="Calibri"/>
                          <a:cs typeface="Times New Roman"/>
                        </a:rPr>
                        <a:t>Концепция </a:t>
                      </a:r>
                      <a:r>
                        <a:rPr lang="ru-RU" sz="1400" b="1" i="1" dirty="0">
                          <a:solidFill>
                            <a:schemeClr val="tx2">
                              <a:lumMod val="50000"/>
                            </a:schemeClr>
                          </a:solidFill>
                          <a:effectLst/>
                          <a:latin typeface="Calibri"/>
                          <a:ea typeface="Calibri"/>
                          <a:cs typeface="Times New Roman"/>
                        </a:rPr>
                        <a:t>развития гражданского законодательства Российской </a:t>
                      </a:r>
                      <a:r>
                        <a:rPr lang="ru-RU" sz="1400" b="1" i="1" dirty="0" smtClean="0">
                          <a:solidFill>
                            <a:schemeClr val="tx2">
                              <a:lumMod val="50000"/>
                            </a:schemeClr>
                          </a:solidFill>
                          <a:effectLst/>
                          <a:latin typeface="Calibri"/>
                          <a:ea typeface="Calibri"/>
                          <a:cs typeface="Times New Roman"/>
                        </a:rPr>
                        <a:t>Федерации (</a:t>
                      </a:r>
                      <a:r>
                        <a:rPr lang="ru-RU" sz="1400" i="1" dirty="0" smtClean="0">
                          <a:solidFill>
                            <a:schemeClr val="tx2">
                              <a:lumMod val="50000"/>
                            </a:schemeClr>
                          </a:solidFill>
                          <a:effectLst/>
                          <a:latin typeface="Calibri"/>
                          <a:ea typeface="Calibri"/>
                          <a:cs typeface="Times New Roman"/>
                        </a:rPr>
                        <a:t>п. 7.3): Законодательно </a:t>
                      </a:r>
                      <a:r>
                        <a:rPr lang="ru-RU" sz="1400" i="1" dirty="0">
                          <a:solidFill>
                            <a:schemeClr val="tx2">
                              <a:lumMod val="50000"/>
                            </a:schemeClr>
                          </a:solidFill>
                          <a:effectLst/>
                          <a:latin typeface="Calibri"/>
                          <a:ea typeface="Calibri"/>
                          <a:cs typeface="Times New Roman"/>
                        </a:rPr>
                        <a:t>возможно выработать компромиссную модель регулирования, которая, с одной стороны, исключала бы судебную защиту требований, возникших значительно ранее их осуществления (десять и более лет тому назад), но, с другой стороны, не вводила бы неприемлемо краткий для оборота срок судебной защиты обязательств до востребования (три года с момента возникновения обязательства).</a:t>
                      </a:r>
                      <a:endParaRPr lang="ru-RU" sz="1400" dirty="0">
                        <a:solidFill>
                          <a:schemeClr val="tx2">
                            <a:lumMod val="50000"/>
                          </a:schemeClr>
                        </a:solidFill>
                        <a:effectLst/>
                        <a:latin typeface="Calibri"/>
                        <a:ea typeface="Calibri"/>
                        <a:cs typeface="Times New Roman"/>
                      </a:endParaRPr>
                    </a:p>
                  </a:txBody>
                  <a:tcPr marL="114300" marR="114300" marT="0" marB="0">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 Box 4"/>
          <p:cNvSpPr txBox="1">
            <a:spLocks noChangeArrowheads="1"/>
          </p:cNvSpPr>
          <p:nvPr/>
        </p:nvSpPr>
        <p:spPr bwMode="auto">
          <a:xfrm>
            <a:off x="250825" y="549275"/>
            <a:ext cx="8497888" cy="366713"/>
          </a:xfrm>
          <a:prstGeom prst="rect">
            <a:avLst/>
          </a:prstGeom>
          <a:noFill/>
          <a:ln w="9525">
            <a:noFill/>
            <a:miter lim="800000"/>
            <a:headEnd/>
            <a:tailEnd/>
          </a:ln>
        </p:spPr>
        <p:txBody>
          <a:bodyPr>
            <a:spAutoFit/>
          </a:bodyPr>
          <a:lstStyle/>
          <a:p>
            <a:pPr>
              <a:spcBef>
                <a:spcPct val="50000"/>
              </a:spcBef>
            </a:pPr>
            <a:endParaRPr lang="ru-RU"/>
          </a:p>
        </p:txBody>
      </p:sp>
      <p:sp>
        <p:nvSpPr>
          <p:cNvPr id="17410" name="Text Box 7"/>
          <p:cNvSpPr txBox="1">
            <a:spLocks noChangeArrowheads="1"/>
          </p:cNvSpPr>
          <p:nvPr/>
        </p:nvSpPr>
        <p:spPr bwMode="auto">
          <a:xfrm>
            <a:off x="322263" y="771525"/>
            <a:ext cx="8497887" cy="641350"/>
          </a:xfrm>
          <a:prstGeom prst="rect">
            <a:avLst/>
          </a:prstGeom>
          <a:noFill/>
          <a:ln w="9525">
            <a:noFill/>
            <a:miter lim="800000"/>
            <a:headEnd/>
            <a:tailEnd/>
          </a:ln>
        </p:spPr>
        <p:txBody>
          <a:bodyPr>
            <a:spAutoFit/>
          </a:bodyPr>
          <a:lstStyle/>
          <a:p>
            <a:pPr>
              <a:spcBef>
                <a:spcPct val="50000"/>
              </a:spcBef>
            </a:pPr>
            <a:r>
              <a:rPr lang="ru-RU" b="1">
                <a:solidFill>
                  <a:srgbClr val="1D0486"/>
                </a:solidFill>
                <a:latin typeface="Times New Roman" pitchFamily="18" charset="0"/>
              </a:rPr>
              <a:t>Введена специальная статья, касающаяся согласия на совершение сделки (статья 157.1 ГК РФ)</a:t>
            </a:r>
          </a:p>
        </p:txBody>
      </p:sp>
      <p:graphicFrame>
        <p:nvGraphicFramePr>
          <p:cNvPr id="55396" name="Group 100"/>
          <p:cNvGraphicFramePr>
            <a:graphicFrameLocks noGrp="1"/>
          </p:cNvGraphicFramePr>
          <p:nvPr/>
        </p:nvGraphicFramePr>
        <p:xfrm>
          <a:off x="395288" y="1455738"/>
          <a:ext cx="8424862" cy="2835275"/>
        </p:xfrm>
        <a:graphic>
          <a:graphicData uri="http://schemas.openxmlformats.org/drawingml/2006/table">
            <a:tbl>
              <a:tblPr/>
              <a:tblGrid>
                <a:gridCol w="8424862"/>
              </a:tblGrid>
              <a:tr h="193675">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800" b="1" i="0" u="none" strike="noStrike" cap="none" normalizeH="0" baseline="0" smtClean="0">
                          <a:ln>
                            <a:noFill/>
                          </a:ln>
                          <a:solidFill>
                            <a:srgbClr val="1704A0"/>
                          </a:solidFill>
                          <a:effectLst/>
                          <a:latin typeface="Times New Roman" pitchFamily="18" charset="0"/>
                          <a:ea typeface="Times New Roman" pitchFamily="18" charset="0"/>
                          <a:cs typeface="Arial" charset="0"/>
                        </a:rPr>
                        <a:t>Статья 157.1. Согласие на совершение сделки</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gradFill rotWithShape="0">
                      <a:gsLst>
                        <a:gs pos="0">
                          <a:srgbClr val="FFFFCC"/>
                        </a:gs>
                        <a:gs pos="100000">
                          <a:schemeClr val="bg1"/>
                        </a:gs>
                      </a:gsLst>
                      <a:lin ang="5400000" scaled="1"/>
                    </a:gradFill>
                  </a:tcPr>
                </a:tc>
              </a:tr>
              <a:tr h="403225">
                <a:tc>
                  <a:txBody>
                    <a:bodyPr/>
                    <a:lstStyle/>
                    <a:p>
                      <a:pPr marL="381000" marR="0" lvl="0" indent="-381000" algn="just" defTabSz="914400" rtl="0" eaLnBrk="1" fontAlgn="base" latinLnBrk="0" hangingPunct="1">
                        <a:lnSpc>
                          <a:spcPct val="100000"/>
                        </a:lnSpc>
                        <a:spcBef>
                          <a:spcPct val="20000"/>
                        </a:spcBef>
                        <a:spcAft>
                          <a:spcPct val="0"/>
                        </a:spcAft>
                        <a:buClrTx/>
                        <a:buSzTx/>
                        <a:buFont typeface="Arial" charset="0"/>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1. Правила настоящей статьи применяются, если другое не предусмотрено законом или иным правовым актом.</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gradFill rotWithShape="0">
                      <a:gsLst>
                        <a:gs pos="0">
                          <a:srgbClr val="FFFFCC"/>
                        </a:gs>
                        <a:gs pos="100000">
                          <a:schemeClr val="bg1"/>
                        </a:gs>
                      </a:gsLst>
                      <a:lin ang="5400000" scaled="1"/>
                    </a:gradFill>
                  </a:tcPr>
                </a:tc>
              </a:tr>
              <a:tr h="776288">
                <a:tc>
                  <a:txBody>
                    <a:bodyPr/>
                    <a:lstStyle/>
                    <a:p>
                      <a:pPr marL="381000" marR="0" lvl="0" indent="-381000" algn="just" defTabSz="914400" rtl="0" eaLnBrk="1" fontAlgn="base" latinLnBrk="0" hangingPunct="1">
                        <a:lnSpc>
                          <a:spcPct val="100000"/>
                        </a:lnSpc>
                        <a:spcBef>
                          <a:spcPct val="20000"/>
                        </a:spcBef>
                        <a:spcAft>
                          <a:spcPct val="0"/>
                        </a:spcAft>
                        <a:buClrTx/>
                        <a:buSzTx/>
                        <a:buFont typeface="Arial" charset="0"/>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2. Если на совершение сделки в силу закона требуется согласие третьего лица, органа юридического лица или государственного органа либо органа местного самоуправления, о своем согласии или об отказе в нем третье лицо или соответствующий орган сообщает лицу, запросившему согласие, либо иному заинтересованному лицу в разумный срок после получения обращения лица, запросившего согласие.</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gradFill rotWithShape="0">
                      <a:gsLst>
                        <a:gs pos="0">
                          <a:srgbClr val="FFFFCC"/>
                        </a:gs>
                        <a:gs pos="100000">
                          <a:schemeClr val="bg1"/>
                        </a:gs>
                      </a:gsLst>
                      <a:lin ang="5400000" scaled="1"/>
                    </a:gradFill>
                  </a:tcPr>
                </a:tc>
              </a:tr>
              <a:tr h="388938">
                <a:tc>
                  <a:txBody>
                    <a:bodyPr/>
                    <a:lstStyle/>
                    <a:p>
                      <a:pPr marL="381000" marR="0" lvl="0" indent="-381000" algn="just" defTabSz="914400" rtl="0" eaLnBrk="1" fontAlgn="base" latinLnBrk="0" hangingPunct="1">
                        <a:lnSpc>
                          <a:spcPct val="100000"/>
                        </a:lnSpc>
                        <a:spcBef>
                          <a:spcPct val="20000"/>
                        </a:spcBef>
                        <a:spcAft>
                          <a:spcPct val="0"/>
                        </a:spcAft>
                        <a:buClrTx/>
                        <a:buSzTx/>
                        <a:buFont typeface="Arial" charset="0"/>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3. В предварительном согласии на совершение сделки должен быть определен предмет сделки, на совершение которой дается согласие.</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gradFill rotWithShape="0">
                      <a:gsLst>
                        <a:gs pos="0">
                          <a:srgbClr val="FFFFCC"/>
                        </a:gs>
                        <a:gs pos="100000">
                          <a:schemeClr val="bg1"/>
                        </a:gs>
                      </a:gsLst>
                      <a:lin ang="5400000" scaled="1"/>
                    </a:gradFill>
                  </a:tcPr>
                </a:tc>
              </a:tr>
              <a:tr h="195263">
                <a:tc>
                  <a:txBody>
                    <a:bodyPr/>
                    <a:lstStyle/>
                    <a:p>
                      <a:pPr marL="381000" marR="0" lvl="0" indent="-381000" algn="just" defTabSz="914400" rtl="0" eaLnBrk="1" fontAlgn="base" latinLnBrk="0" hangingPunct="1">
                        <a:lnSpc>
                          <a:spcPct val="100000"/>
                        </a:lnSpc>
                        <a:spcBef>
                          <a:spcPct val="20000"/>
                        </a:spcBef>
                        <a:spcAft>
                          <a:spcPct val="0"/>
                        </a:spcAft>
                        <a:buClrTx/>
                        <a:buSzTx/>
                        <a:buFont typeface="Arial" charset="0"/>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При последующем согласии (одобрении) должна быть указана сделка, на совершение которой дано согласие.</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gradFill rotWithShape="0">
                      <a:gsLst>
                        <a:gs pos="0">
                          <a:srgbClr val="FFFFCC"/>
                        </a:gs>
                        <a:gs pos="100000">
                          <a:schemeClr val="bg1"/>
                        </a:gs>
                      </a:gsLst>
                      <a:lin ang="5400000" scaled="1"/>
                    </a:gradFill>
                  </a:tcPr>
                </a:tc>
              </a:tr>
              <a:tr h="193675">
                <a:tc>
                  <a:txBody>
                    <a:bodyPr/>
                    <a:lstStyle/>
                    <a:p>
                      <a:pPr marL="381000" marR="0" lvl="0" indent="-381000" algn="just" defTabSz="914400" rtl="0" eaLnBrk="1" fontAlgn="base" latinLnBrk="0" hangingPunct="1">
                        <a:lnSpc>
                          <a:spcPct val="100000"/>
                        </a:lnSpc>
                        <a:spcBef>
                          <a:spcPct val="20000"/>
                        </a:spcBef>
                        <a:spcAft>
                          <a:spcPct val="0"/>
                        </a:spcAft>
                        <a:buClrTx/>
                        <a:buSzTx/>
                        <a:buFont typeface="Arial" charset="0"/>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4. Молчание не считается согласием на совершение сделки, за исключением случаев, установленных законом.</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
        <p:nvSpPr>
          <p:cNvPr id="17424" name="Text Box 94"/>
          <p:cNvSpPr txBox="1">
            <a:spLocks noChangeArrowheads="1"/>
          </p:cNvSpPr>
          <p:nvPr/>
        </p:nvSpPr>
        <p:spPr bwMode="auto">
          <a:xfrm>
            <a:off x="395288" y="4275138"/>
            <a:ext cx="8497887" cy="2322512"/>
          </a:xfrm>
          <a:prstGeom prst="rect">
            <a:avLst/>
          </a:prstGeom>
          <a:noFill/>
          <a:ln w="9525">
            <a:noFill/>
            <a:miter lim="800000"/>
            <a:headEnd/>
            <a:tailEnd/>
          </a:ln>
        </p:spPr>
        <p:txBody>
          <a:bodyPr>
            <a:spAutoFit/>
          </a:bodyPr>
          <a:lstStyle/>
          <a:p>
            <a:r>
              <a:rPr lang="ru-RU" b="1" i="1">
                <a:latin typeface="Times New Roman" pitchFamily="18" charset="0"/>
              </a:rPr>
              <a:t>Специальные правила:</a:t>
            </a:r>
          </a:p>
          <a:p>
            <a:pPr>
              <a:buFont typeface="Wingdings" pitchFamily="2" charset="2"/>
              <a:buChar char="Ø"/>
            </a:pPr>
            <a:r>
              <a:rPr lang="ru-RU" sz="1600" i="1">
                <a:latin typeface="Times New Roman" pitchFamily="18" charset="0"/>
              </a:rPr>
              <a:t>в п. 6 ст. 83 Федерального закона от 26.12.1995 N 208-ФЗ "Об акционерных обществах" предусмотрено, что в решении об одобрении сделки, в совершении которой имеется заинтересованность, должны быть указаны лицо (лица), являющееся(-иеся) ее стороной(-ами), выгодоприобретателем(-ями), цена, предмет сделки и иные ее существенные условия;</a:t>
            </a:r>
          </a:p>
          <a:p>
            <a:pPr>
              <a:buFont typeface="Wingdings" pitchFamily="2" charset="2"/>
              <a:buChar char="Ø"/>
            </a:pPr>
            <a:r>
              <a:rPr lang="ru-RU" sz="1600" i="1">
                <a:latin typeface="Times New Roman" pitchFamily="18" charset="0"/>
              </a:rPr>
              <a:t>п.3 ст.35 СК РФ: для совершения одним из супругов сделки по распоряжению недвижимостью и сделки, требующей нотариального удостоверения и (или) регистрации в установленном законом порядке, необходимо получить нотариально удостоверенное согласие другого супруга.</a:t>
            </a:r>
          </a:p>
        </p:txBody>
      </p:sp>
      <p:sp>
        <p:nvSpPr>
          <p:cNvPr id="17425" name="AutoShape 96"/>
          <p:cNvSpPr>
            <a:spLocks noChangeArrowheads="1"/>
          </p:cNvSpPr>
          <p:nvPr/>
        </p:nvSpPr>
        <p:spPr bwMode="auto">
          <a:xfrm rot="10800000">
            <a:off x="395288" y="260350"/>
            <a:ext cx="8353425" cy="504825"/>
          </a:xfrm>
          <a:prstGeom prst="homePlate">
            <a:avLst>
              <a:gd name="adj" fmla="val 27655"/>
            </a:avLst>
          </a:prstGeom>
          <a:gradFill rotWithShape="1">
            <a:gsLst>
              <a:gs pos="0">
                <a:srgbClr val="CCFFCC"/>
              </a:gs>
              <a:gs pos="100000">
                <a:schemeClr val="bg1"/>
              </a:gs>
            </a:gsLst>
            <a:lin ang="5400000" scaled="1"/>
          </a:gradFill>
          <a:ln w="9525">
            <a:solidFill>
              <a:schemeClr val="tx1"/>
            </a:solidFill>
            <a:miter lim="800000"/>
            <a:headEnd/>
            <a:tailEnd/>
          </a:ln>
        </p:spPr>
        <p:txBody>
          <a:bodyPr rot="10800000" wrap="none" anchor="ctr"/>
          <a:lstStyle/>
          <a:p>
            <a:pPr algn="ctr"/>
            <a:r>
              <a:rPr lang="ru-RU" sz="2200" b="1">
                <a:latin typeface="Times New Roman" pitchFamily="18" charset="0"/>
              </a:rPr>
              <a:t>Согласие на совершение сделок</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1975"/>
          </a:xfrm>
        </p:spPr>
        <p:txBody>
          <a:bodyPr wrap="square" numCol="1" anchorCtr="0" compatLnSpc="1">
            <a:prstTxWarp prst="textNoShape">
              <a:avLst/>
            </a:prstTxWarp>
            <a:normAutofit/>
          </a:bodyPr>
          <a:lstStyle/>
          <a:p>
            <a:pPr eaLnBrk="1" hangingPunct="1">
              <a:lnSpc>
                <a:spcPct val="100000"/>
              </a:lnSpc>
              <a:defRPr/>
            </a:pPr>
            <a:r>
              <a:rPr lang="ru-RU" sz="2400" b="1" smtClean="0">
                <a:solidFill>
                  <a:srgbClr val="42568D"/>
                </a:solidFill>
                <a:effectLst>
                  <a:outerShdw blurRad="38100" dist="38100" dir="2700000" algn="tl">
                    <a:srgbClr val="C0C0C0"/>
                  </a:outerShdw>
                </a:effectLst>
                <a:latin typeface="Century Gothic" pitchFamily="34" charset="0"/>
                <a:ea typeface="Batang"/>
                <a:cs typeface="Aharoni"/>
              </a:rPr>
              <a:t>3-1</a:t>
            </a:r>
            <a:r>
              <a:rPr lang="ru-RU" sz="2000" b="1" smtClean="0">
                <a:solidFill>
                  <a:srgbClr val="42568D"/>
                </a:solidFill>
                <a:effectLst>
                  <a:outerShdw blurRad="38100" dist="38100" dir="2700000" algn="tl">
                    <a:srgbClr val="C0C0C0"/>
                  </a:outerShdw>
                </a:effectLst>
                <a:latin typeface="Century Gothic" pitchFamily="34" charset="0"/>
                <a:ea typeface="Batang"/>
                <a:cs typeface="Aharoni"/>
              </a:rPr>
              <a:t>   </a:t>
            </a:r>
            <a:r>
              <a:rPr lang="ru-RU" sz="2000" smtClean="0">
                <a:solidFill>
                  <a:srgbClr val="42568D"/>
                </a:solidFill>
                <a:effectLst>
                  <a:outerShdw blurRad="38100" dist="38100" dir="2700000" algn="tl">
                    <a:srgbClr val="C0C0C0"/>
                  </a:outerShdw>
                </a:effectLst>
                <a:latin typeface="Century Gothic" pitchFamily="34" charset="0"/>
                <a:ea typeface="Batang"/>
                <a:cs typeface="Aharoni"/>
              </a:rPr>
              <a:t>     </a:t>
            </a:r>
            <a:r>
              <a:rPr lang="ru-RU" sz="1600" b="1" smtClean="0">
                <a:effectLst/>
                <a:latin typeface="Century Gothic" pitchFamily="34" charset="0"/>
                <a:ea typeface="Batang"/>
                <a:cs typeface="Aharoni"/>
              </a:rPr>
              <a:t>усовершенствованы правила об ИД в отношении </a:t>
            </a:r>
            <a:br>
              <a:rPr lang="ru-RU" sz="1600" b="1" smtClean="0">
                <a:effectLst/>
                <a:latin typeface="Century Gothic" pitchFamily="34" charset="0"/>
                <a:ea typeface="Batang"/>
                <a:cs typeface="Aharoni"/>
              </a:rPr>
            </a:br>
            <a:r>
              <a:rPr lang="ru-RU" sz="1600" b="1" smtClean="0">
                <a:effectLst/>
                <a:latin typeface="Century Gothic" pitchFamily="34" charset="0"/>
                <a:ea typeface="Batang"/>
                <a:cs typeface="Aharoni"/>
              </a:rPr>
              <a:t>дополнительных требований </a:t>
            </a:r>
            <a:endParaRPr lang="ru-RU" sz="1600" smtClean="0">
              <a:effectLst/>
              <a:latin typeface="Century Gothic" pitchFamily="34" charset="0"/>
              <a:ea typeface="Batang"/>
              <a:cs typeface="Aharoni"/>
            </a:endParaRPr>
          </a:p>
        </p:txBody>
      </p:sp>
      <p:sp>
        <p:nvSpPr>
          <p:cNvPr id="2" name="Rectangle 3"/>
          <p:cNvSpPr>
            <a:spLocks noChangeArrowheads="1"/>
          </p:cNvSpPr>
          <p:nvPr/>
        </p:nvSpPr>
        <p:spPr bwMode="auto">
          <a:xfrm>
            <a:off x="287338" y="836613"/>
            <a:ext cx="4108450" cy="174625"/>
          </a:xfrm>
          <a:prstGeom prst="rect">
            <a:avLst/>
          </a:prstGeom>
          <a:noFill/>
          <a:ln w="9525">
            <a:noFill/>
            <a:miter lim="800000"/>
            <a:headEnd/>
            <a:tailEnd/>
          </a:ln>
        </p:spPr>
        <p:txBody>
          <a:bodyPr lIns="68580" tIns="0" rIns="68580" bIns="0"/>
          <a:lstStyle/>
          <a:p>
            <a:pPr algn="ctr">
              <a:lnSpc>
                <a:spcPct val="115000"/>
              </a:lnSpc>
            </a:pPr>
            <a:r>
              <a:rPr lang="ru-RU" sz="1000" b="1">
                <a:ea typeface="Times New Roman" pitchFamily="18" charset="0"/>
                <a:cs typeface="Arial" charset="0"/>
              </a:rPr>
              <a:t>В прежней редакции</a:t>
            </a:r>
            <a:endParaRPr lang="ru-RU" sz="1000">
              <a:ea typeface="Calibri" pitchFamily="34" charset="0"/>
              <a:cs typeface="Arial" charset="0"/>
            </a:endParaRPr>
          </a:p>
        </p:txBody>
      </p:sp>
      <p:sp>
        <p:nvSpPr>
          <p:cNvPr id="5" name="Rectangle 4"/>
          <p:cNvSpPr>
            <a:spLocks noChangeArrowheads="1"/>
          </p:cNvSpPr>
          <p:nvPr/>
        </p:nvSpPr>
        <p:spPr bwMode="auto">
          <a:xfrm>
            <a:off x="4395788" y="836613"/>
            <a:ext cx="4495800" cy="174625"/>
          </a:xfrm>
          <a:prstGeom prst="rect">
            <a:avLst/>
          </a:prstGeom>
          <a:gradFill rotWithShape="0">
            <a:gsLst>
              <a:gs pos="0">
                <a:srgbClr val="FFFFCC"/>
              </a:gs>
              <a:gs pos="100000">
                <a:schemeClr val="bg1"/>
              </a:gs>
            </a:gsLst>
            <a:lin ang="5400000" scaled="1"/>
          </a:gradFill>
          <a:ln w="9525">
            <a:noFill/>
            <a:miter lim="800000"/>
            <a:headEnd/>
            <a:tailEnd/>
          </a:ln>
        </p:spPr>
        <p:txBody>
          <a:bodyPr lIns="68580" tIns="0" rIns="68580" bIns="0"/>
          <a:lstStyle/>
          <a:p>
            <a:pPr algn="ctr">
              <a:lnSpc>
                <a:spcPct val="115000"/>
              </a:lnSpc>
            </a:pPr>
            <a:r>
              <a:rPr lang="ru-RU" sz="1000" b="1">
                <a:ea typeface="Times New Roman" pitchFamily="18" charset="0"/>
                <a:cs typeface="Arial" charset="0"/>
              </a:rPr>
              <a:t>В актуальной редакции</a:t>
            </a:r>
            <a:endParaRPr lang="ru-RU" sz="1000">
              <a:ea typeface="Calibri" pitchFamily="34" charset="0"/>
              <a:cs typeface="Arial" charset="0"/>
            </a:endParaRPr>
          </a:p>
        </p:txBody>
      </p:sp>
      <p:sp>
        <p:nvSpPr>
          <p:cNvPr id="8" name="Rectangle 5"/>
          <p:cNvSpPr>
            <a:spLocks noChangeArrowheads="1"/>
          </p:cNvSpPr>
          <p:nvPr/>
        </p:nvSpPr>
        <p:spPr bwMode="auto">
          <a:xfrm>
            <a:off x="287338" y="1011238"/>
            <a:ext cx="4108450" cy="2489200"/>
          </a:xfrm>
          <a:prstGeom prst="rect">
            <a:avLst/>
          </a:prstGeom>
          <a:noFill/>
          <a:ln w="9525">
            <a:noFill/>
            <a:miter lim="800000"/>
            <a:headEnd/>
            <a:tailEnd/>
          </a:ln>
        </p:spPr>
        <p:txBody>
          <a:bodyPr lIns="68580" tIns="0" rIns="68580" bIns="0"/>
          <a:lstStyle/>
          <a:p>
            <a:pPr algn="just">
              <a:lnSpc>
                <a:spcPct val="115000"/>
              </a:lnSpc>
            </a:pPr>
            <a:r>
              <a:rPr lang="ru-RU" sz="1400" b="1">
                <a:solidFill>
                  <a:srgbClr val="1704A0"/>
                </a:solidFill>
                <a:latin typeface="Times New Roman" pitchFamily="18" charset="0"/>
                <a:ea typeface="Times New Roman" pitchFamily="18" charset="0"/>
                <a:cs typeface="Arial" charset="0"/>
              </a:rPr>
              <a:t>Статья 207. Применение исковой давности к дополнительным требованиям</a:t>
            </a:r>
            <a:endParaRPr lang="ru-RU" sz="1400" b="1">
              <a:solidFill>
                <a:srgbClr val="1704A0"/>
              </a:solidFill>
              <a:latin typeface="Times New Roman" pitchFamily="18" charset="0"/>
              <a:ea typeface="Calibri" pitchFamily="34" charset="0"/>
              <a:cs typeface="Arial" charset="0"/>
            </a:endParaRPr>
          </a:p>
          <a:p>
            <a:pPr algn="just">
              <a:lnSpc>
                <a:spcPct val="115000"/>
              </a:lnSpc>
            </a:pPr>
            <a:r>
              <a:rPr lang="ru-RU" sz="1200">
                <a:ea typeface="Times New Roman" pitchFamily="18" charset="0"/>
                <a:cs typeface="Arial" charset="0"/>
              </a:rPr>
              <a:t> С истечением срока исковой давности по главному требованию </a:t>
            </a:r>
            <a:r>
              <a:rPr lang="ru-RU" sz="1200" b="1">
                <a:ea typeface="Times New Roman" pitchFamily="18" charset="0"/>
                <a:cs typeface="Arial" charset="0"/>
              </a:rPr>
              <a:t>истекает</a:t>
            </a:r>
            <a:r>
              <a:rPr lang="ru-RU" sz="1200">
                <a:ea typeface="Times New Roman" pitchFamily="18" charset="0"/>
                <a:cs typeface="Arial" charset="0"/>
              </a:rPr>
              <a:t> срок исковой давности и по дополнительным требованиям (неустойка, залог, поручительство и т.п.). </a:t>
            </a:r>
            <a:endParaRPr lang="ru-RU" sz="1200">
              <a:ea typeface="Calibri" pitchFamily="34" charset="0"/>
              <a:cs typeface="Arial" charset="0"/>
            </a:endParaRPr>
          </a:p>
          <a:p>
            <a:pPr algn="just">
              <a:lnSpc>
                <a:spcPct val="115000"/>
              </a:lnSpc>
            </a:pPr>
            <a:r>
              <a:rPr lang="ru-RU" sz="1200">
                <a:ea typeface="Calibri" pitchFamily="34" charset="0"/>
                <a:cs typeface="Arial" charset="0"/>
              </a:rPr>
              <a:t> </a:t>
            </a:r>
          </a:p>
        </p:txBody>
      </p:sp>
      <p:sp>
        <p:nvSpPr>
          <p:cNvPr id="9" name="Rectangle 6"/>
          <p:cNvSpPr>
            <a:spLocks noChangeArrowheads="1"/>
          </p:cNvSpPr>
          <p:nvPr/>
        </p:nvSpPr>
        <p:spPr bwMode="auto">
          <a:xfrm>
            <a:off x="4395788" y="1011238"/>
            <a:ext cx="4495800" cy="2489200"/>
          </a:xfrm>
          <a:prstGeom prst="rect">
            <a:avLst/>
          </a:prstGeom>
          <a:gradFill rotWithShape="0">
            <a:gsLst>
              <a:gs pos="0">
                <a:srgbClr val="FFFFCC"/>
              </a:gs>
              <a:gs pos="100000">
                <a:schemeClr val="bg1"/>
              </a:gs>
            </a:gsLst>
            <a:lin ang="5400000" scaled="1"/>
          </a:gradFill>
          <a:ln w="9525">
            <a:noFill/>
            <a:miter lim="800000"/>
            <a:headEnd/>
            <a:tailEnd/>
          </a:ln>
        </p:spPr>
        <p:txBody>
          <a:bodyPr lIns="68580" tIns="0" rIns="68580" bIns="0"/>
          <a:lstStyle/>
          <a:p>
            <a:pPr algn="just">
              <a:lnSpc>
                <a:spcPct val="115000"/>
              </a:lnSpc>
            </a:pPr>
            <a:r>
              <a:rPr lang="ru-RU" sz="1400" b="1">
                <a:solidFill>
                  <a:srgbClr val="1704A0"/>
                </a:solidFill>
                <a:latin typeface="Times New Roman" pitchFamily="18" charset="0"/>
                <a:ea typeface="Times New Roman" pitchFamily="18" charset="0"/>
                <a:cs typeface="Arial" charset="0"/>
              </a:rPr>
              <a:t>Статья 207. Применение исковой давности к дополнительным требованиям </a:t>
            </a:r>
          </a:p>
          <a:p>
            <a:pPr algn="just">
              <a:lnSpc>
                <a:spcPct val="115000"/>
              </a:lnSpc>
            </a:pPr>
            <a:r>
              <a:rPr lang="ru-RU" sz="1200">
                <a:ea typeface="Times New Roman" pitchFamily="18" charset="0"/>
                <a:cs typeface="Arial" charset="0"/>
              </a:rPr>
              <a:t>1. С истечением срока исковой давности по главному требованию </a:t>
            </a:r>
            <a:r>
              <a:rPr lang="ru-RU" sz="1200" b="1">
                <a:ea typeface="Times New Roman" pitchFamily="18" charset="0"/>
                <a:cs typeface="Arial" charset="0"/>
              </a:rPr>
              <a:t>считается </a:t>
            </a:r>
            <a:r>
              <a:rPr lang="ru-RU" sz="1200">
                <a:ea typeface="Times New Roman" pitchFamily="18" charset="0"/>
                <a:cs typeface="Arial" charset="0"/>
              </a:rPr>
              <a:t>истекшим срок исковой давности и по дополнительным требованиям (</a:t>
            </a:r>
            <a:r>
              <a:rPr lang="ru-RU" sz="1200" b="1">
                <a:ea typeface="Times New Roman" pitchFamily="18" charset="0"/>
                <a:cs typeface="Arial" charset="0"/>
              </a:rPr>
              <a:t>проценты,</a:t>
            </a:r>
            <a:r>
              <a:rPr lang="ru-RU" sz="1200">
                <a:ea typeface="Times New Roman" pitchFamily="18" charset="0"/>
                <a:cs typeface="Arial" charset="0"/>
              </a:rPr>
              <a:t> неустойка, залог, поручительство и т.п.), </a:t>
            </a:r>
            <a:r>
              <a:rPr lang="ru-RU" sz="1200" b="1">
                <a:ea typeface="Times New Roman" pitchFamily="18" charset="0"/>
                <a:cs typeface="Arial" charset="0"/>
              </a:rPr>
              <a:t>в том числе возникшим после истечения срока исковой давности по главному требованию.</a:t>
            </a:r>
            <a:endParaRPr lang="ru-RU" sz="1200">
              <a:ea typeface="Calibri" pitchFamily="34" charset="0"/>
              <a:cs typeface="Arial" charset="0"/>
            </a:endParaRPr>
          </a:p>
          <a:p>
            <a:pPr algn="just">
              <a:lnSpc>
                <a:spcPct val="115000"/>
              </a:lnSpc>
            </a:pPr>
            <a:r>
              <a:rPr lang="ru-RU" sz="1200" b="1">
                <a:ea typeface="Times New Roman" pitchFamily="18" charset="0"/>
                <a:cs typeface="Arial" charset="0"/>
              </a:rPr>
              <a:t>2. В случае пропуска срока предъявления к исполнению исполнительного документа по главному требованию срок исковой давности по дополнительным требованиям считается истекшим.</a:t>
            </a:r>
            <a:endParaRPr lang="ru-RU" sz="1200">
              <a:ea typeface="Calibri" pitchFamily="34" charset="0"/>
              <a:cs typeface="Arial" charset="0"/>
            </a:endParaRPr>
          </a:p>
        </p:txBody>
      </p:sp>
      <p:sp>
        <p:nvSpPr>
          <p:cNvPr id="10" name="Line 7"/>
          <p:cNvSpPr>
            <a:spLocks noChangeShapeType="1"/>
          </p:cNvSpPr>
          <p:nvPr/>
        </p:nvSpPr>
        <p:spPr bwMode="auto">
          <a:xfrm>
            <a:off x="4395788" y="836613"/>
            <a:ext cx="0" cy="2663825"/>
          </a:xfrm>
          <a:prstGeom prst="line">
            <a:avLst/>
          </a:prstGeom>
          <a:noFill/>
          <a:ln w="12700" algn="ctr">
            <a:solidFill>
              <a:srgbClr val="000000"/>
            </a:solidFill>
            <a:round/>
            <a:headEnd/>
            <a:tailEnd/>
          </a:ln>
        </p:spPr>
        <p:txBody>
          <a:bodyPr/>
          <a:lstStyle/>
          <a:p>
            <a:endParaRPr lang="ru-RU"/>
          </a:p>
        </p:txBody>
      </p:sp>
      <p:sp>
        <p:nvSpPr>
          <p:cNvPr id="11" name="Line 8"/>
          <p:cNvSpPr>
            <a:spLocks noChangeShapeType="1"/>
          </p:cNvSpPr>
          <p:nvPr/>
        </p:nvSpPr>
        <p:spPr bwMode="auto">
          <a:xfrm>
            <a:off x="287338" y="1011238"/>
            <a:ext cx="8604250" cy="0"/>
          </a:xfrm>
          <a:prstGeom prst="line">
            <a:avLst/>
          </a:prstGeom>
          <a:noFill/>
          <a:ln w="12700" algn="ctr">
            <a:solidFill>
              <a:srgbClr val="000000"/>
            </a:solidFill>
            <a:round/>
            <a:headEnd/>
            <a:tailEnd/>
          </a:ln>
        </p:spPr>
        <p:txBody>
          <a:bodyPr/>
          <a:lstStyle/>
          <a:p>
            <a:endParaRPr lang="ru-RU"/>
          </a:p>
        </p:txBody>
      </p:sp>
      <p:sp>
        <p:nvSpPr>
          <p:cNvPr id="12" name="Line 9"/>
          <p:cNvSpPr>
            <a:spLocks noChangeShapeType="1"/>
          </p:cNvSpPr>
          <p:nvPr/>
        </p:nvSpPr>
        <p:spPr bwMode="auto">
          <a:xfrm>
            <a:off x="287338" y="836613"/>
            <a:ext cx="0" cy="2663825"/>
          </a:xfrm>
          <a:prstGeom prst="line">
            <a:avLst/>
          </a:prstGeom>
          <a:noFill/>
          <a:ln w="12700" algn="ctr">
            <a:solidFill>
              <a:srgbClr val="000000"/>
            </a:solidFill>
            <a:round/>
            <a:headEnd/>
            <a:tailEnd/>
          </a:ln>
        </p:spPr>
        <p:txBody>
          <a:bodyPr/>
          <a:lstStyle/>
          <a:p>
            <a:endParaRPr lang="ru-RU"/>
          </a:p>
        </p:txBody>
      </p:sp>
      <p:sp>
        <p:nvSpPr>
          <p:cNvPr id="13" name="Line 10"/>
          <p:cNvSpPr>
            <a:spLocks noChangeShapeType="1"/>
          </p:cNvSpPr>
          <p:nvPr/>
        </p:nvSpPr>
        <p:spPr bwMode="auto">
          <a:xfrm>
            <a:off x="8891588" y="836613"/>
            <a:ext cx="0" cy="2663825"/>
          </a:xfrm>
          <a:prstGeom prst="line">
            <a:avLst/>
          </a:prstGeom>
          <a:noFill/>
          <a:ln w="12700" algn="ctr">
            <a:solidFill>
              <a:srgbClr val="000000"/>
            </a:solidFill>
            <a:round/>
            <a:headEnd/>
            <a:tailEnd/>
          </a:ln>
        </p:spPr>
        <p:txBody>
          <a:bodyPr/>
          <a:lstStyle/>
          <a:p>
            <a:endParaRPr lang="ru-RU"/>
          </a:p>
        </p:txBody>
      </p:sp>
      <p:sp>
        <p:nvSpPr>
          <p:cNvPr id="14" name="Line 11"/>
          <p:cNvSpPr>
            <a:spLocks noChangeShapeType="1"/>
          </p:cNvSpPr>
          <p:nvPr/>
        </p:nvSpPr>
        <p:spPr bwMode="auto">
          <a:xfrm>
            <a:off x="287338" y="836613"/>
            <a:ext cx="8604250" cy="0"/>
          </a:xfrm>
          <a:prstGeom prst="line">
            <a:avLst/>
          </a:prstGeom>
          <a:noFill/>
          <a:ln w="12700" algn="ctr">
            <a:solidFill>
              <a:srgbClr val="000000"/>
            </a:solidFill>
            <a:round/>
            <a:headEnd/>
            <a:tailEnd/>
          </a:ln>
        </p:spPr>
        <p:txBody>
          <a:bodyPr/>
          <a:lstStyle/>
          <a:p>
            <a:endParaRPr lang="ru-RU"/>
          </a:p>
        </p:txBody>
      </p:sp>
      <p:sp>
        <p:nvSpPr>
          <p:cNvPr id="15" name="Line 12"/>
          <p:cNvSpPr>
            <a:spLocks noChangeShapeType="1"/>
          </p:cNvSpPr>
          <p:nvPr/>
        </p:nvSpPr>
        <p:spPr bwMode="auto">
          <a:xfrm>
            <a:off x="287338" y="3500438"/>
            <a:ext cx="8604250" cy="0"/>
          </a:xfrm>
          <a:prstGeom prst="line">
            <a:avLst/>
          </a:prstGeom>
          <a:noFill/>
          <a:ln w="12700" algn="ctr">
            <a:solidFill>
              <a:srgbClr val="000000"/>
            </a:solidFill>
            <a:round/>
            <a:headEnd/>
            <a:tailEnd/>
          </a:ln>
        </p:spPr>
        <p:txBody>
          <a:bodyPr/>
          <a:lstStyle/>
          <a:p>
            <a:endParaRPr lang="ru-RU"/>
          </a:p>
        </p:txBody>
      </p:sp>
      <p:sp>
        <p:nvSpPr>
          <p:cNvPr id="7" name="Скругленный прямоугольник 6"/>
          <p:cNvSpPr/>
          <p:nvPr/>
        </p:nvSpPr>
        <p:spPr>
          <a:xfrm>
            <a:off x="465138" y="4941888"/>
            <a:ext cx="8355012" cy="719137"/>
          </a:xfrm>
          <a:prstGeom prst="roundRect">
            <a:avLst/>
          </a:prstGeom>
          <a:solidFill>
            <a:schemeClr val="bg2">
              <a:lumMod val="1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1400" dirty="0"/>
              <a:t>См.: ст. 27 Конвенции ООН (Нью-Йоркской конвенции) об исковой давности в международной купле-продаже товаров 1974 г.; ст. 14:502 Принципов европейского договорного права, ст. III.–7:502 </a:t>
            </a:r>
            <a:r>
              <a:rPr lang="en-US" sz="1400" dirty="0"/>
              <a:t>DCFR</a:t>
            </a:r>
            <a:r>
              <a:rPr lang="ru-RU" sz="1400" dirty="0"/>
              <a:t>; § 216-217 ГГУ, ст. 133 ШОЗ</a:t>
            </a:r>
          </a:p>
        </p:txBody>
      </p:sp>
      <p:graphicFrame>
        <p:nvGraphicFramePr>
          <p:cNvPr id="3" name="Таблица 2"/>
          <p:cNvGraphicFramePr>
            <a:graphicFrameLocks noGrp="1"/>
          </p:cNvGraphicFramePr>
          <p:nvPr/>
        </p:nvGraphicFramePr>
        <p:xfrm>
          <a:off x="323850" y="3573463"/>
          <a:ext cx="8496300" cy="1368425"/>
        </p:xfrm>
        <a:graphic>
          <a:graphicData uri="http://schemas.openxmlformats.org/drawingml/2006/table">
            <a:tbl>
              <a:tblPr/>
              <a:tblGrid>
                <a:gridCol w="8496300"/>
              </a:tblGrid>
              <a:tr h="136842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100" b="1" i="1" u="none" strike="noStrike" cap="none" normalizeH="0" baseline="0" smtClean="0">
                          <a:ln>
                            <a:noFill/>
                          </a:ln>
                          <a:solidFill>
                            <a:srgbClr val="182C4B"/>
                          </a:solidFill>
                          <a:effectLst/>
                          <a:latin typeface="Palatino Linotype" pitchFamily="18" charset="0"/>
                          <a:cs typeface="Times New Roman" pitchFamily="18" charset="0"/>
                        </a:rPr>
                        <a:t>Концепция развития гражданского законодательства Российской Федерации</a:t>
                      </a:r>
                      <a:endParaRPr kumimoji="0" lang="ru-RU" sz="1100" b="0" i="1" u="none" strike="noStrike" cap="none" normalizeH="0" baseline="0" smtClean="0">
                        <a:ln>
                          <a:noFill/>
                        </a:ln>
                        <a:solidFill>
                          <a:srgbClr val="182C4B"/>
                        </a:solidFill>
                        <a:effectLst/>
                        <a:latin typeface="Palatino Linotype"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100" b="0" i="1" u="none" strike="noStrike" cap="none" normalizeH="0" baseline="0" smtClean="0">
                          <a:ln>
                            <a:noFill/>
                          </a:ln>
                          <a:solidFill>
                            <a:srgbClr val="182C4B"/>
                          </a:solidFill>
                          <a:effectLst/>
                          <a:latin typeface="Palatino Linotype" pitchFamily="18" charset="0"/>
                          <a:cs typeface="Times New Roman" pitchFamily="18" charset="0"/>
                        </a:rPr>
                        <a:t>       7.7. Требует совершенствования регулирование исковой давности по дополнительным требованиям (статья 207 ГК). Подобная норма известна иностранным правопорядкам и имеет целью недопущение ситуации, при которой основное требование утрачивает принудительную защиту в судебном порядке, а дополнительное требование могло бы ее сохранить, поскольку чаще всего дополнительное требование отличается по срокам возникновения от возникновения основного требования.</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100" b="0" i="1" u="none" strike="noStrike" cap="none" normalizeH="0" baseline="0" smtClean="0">
                          <a:ln>
                            <a:noFill/>
                          </a:ln>
                          <a:solidFill>
                            <a:srgbClr val="182C4B"/>
                          </a:solidFill>
                          <a:effectLst/>
                          <a:latin typeface="Palatino Linotype" pitchFamily="18" charset="0"/>
                          <a:cs typeface="Times New Roman" pitchFamily="18" charset="0"/>
                        </a:rPr>
                        <a:t>Исходя из упомянутой выше цели, необходимо дополнить статью 207 ГК указанием на то, что пропуск срока на предъявление к принудительному исполнению исполнительного листа о взыскании основного долга (основного требования) должен влечь истечение срока исковой давности по дополнительным требованиям.</a:t>
                      </a:r>
                    </a:p>
                  </a:txBody>
                  <a:tcPr marL="114300" marR="114300" marT="0" marB="0" horzOverflow="overflow">
                    <a:lnL>
                      <a:noFill/>
                    </a:lnL>
                    <a:lnR>
                      <a:noFill/>
                    </a:lnR>
                    <a:lnT>
                      <a:noFill/>
                    </a:lnT>
                    <a:lnB>
                      <a:noFill/>
                    </a:lnB>
                    <a:lnTlToBr>
                      <a:noFill/>
                    </a:lnTlToBr>
                    <a:lnBlToTr>
                      <a:noFill/>
                    </a:lnBlToTr>
                    <a:noFill/>
                  </a:tcPr>
                </a:tc>
              </a:tr>
            </a:tbl>
          </a:graphicData>
        </a:graphic>
      </p:graphicFrame>
      <p:sp>
        <p:nvSpPr>
          <p:cNvPr id="6" name="Скругленный прямоугольник 5"/>
          <p:cNvSpPr/>
          <p:nvPr/>
        </p:nvSpPr>
        <p:spPr>
          <a:xfrm>
            <a:off x="455613" y="5732463"/>
            <a:ext cx="8353425" cy="720725"/>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1400" dirty="0">
                <a:solidFill>
                  <a:schemeClr val="tx2">
                    <a:lumMod val="50000"/>
                  </a:schemeClr>
                </a:solidFill>
                <a:latin typeface="Arial Narrow" panose="020B0606020202030204" pitchFamily="34" charset="0"/>
              </a:rPr>
              <a:t>©? Какова судьба залога (ипотеки) при истечении давности по основному требованию? Может ли быть «погашена» запись об ипотеке, обеспечивающей </a:t>
            </a:r>
            <a:r>
              <a:rPr lang="ru-RU" sz="1400" dirty="0" err="1">
                <a:solidFill>
                  <a:schemeClr val="tx2">
                    <a:lumMod val="50000"/>
                  </a:schemeClr>
                </a:solidFill>
                <a:latin typeface="Arial Narrow" panose="020B0606020202030204" pitchFamily="34" charset="0"/>
              </a:rPr>
              <a:t>задавненное</a:t>
            </a:r>
            <a:r>
              <a:rPr lang="ru-RU" sz="1400" dirty="0">
                <a:solidFill>
                  <a:schemeClr val="tx2">
                    <a:lumMod val="50000"/>
                  </a:schemeClr>
                </a:solidFill>
                <a:latin typeface="Arial Narrow" panose="020B0606020202030204" pitchFamily="34" charset="0"/>
              </a:rPr>
              <a:t> требование, на основании одностороннего заявления залогодателя? Необходимо ли для этого решение суда  о признании истечения давностного срока?</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1975"/>
          </a:xfrm>
        </p:spPr>
        <p:txBody>
          <a:bodyPr wrap="square" numCol="1" anchorCtr="0" compatLnSpc="1">
            <a:prstTxWarp prst="textNoShape">
              <a:avLst/>
            </a:prstTxWarp>
            <a:normAutofit/>
          </a:bodyPr>
          <a:lstStyle/>
          <a:p>
            <a:pPr eaLnBrk="1" hangingPunct="1">
              <a:lnSpc>
                <a:spcPct val="100000"/>
              </a:lnSpc>
              <a:defRPr/>
            </a:pPr>
            <a:r>
              <a:rPr lang="ru-RU" sz="2200" b="1" smtClean="0">
                <a:solidFill>
                  <a:srgbClr val="42568D"/>
                </a:solidFill>
                <a:effectLst>
                  <a:outerShdw blurRad="38100" dist="38100" dir="2700000" algn="tl">
                    <a:srgbClr val="C0C0C0"/>
                  </a:outerShdw>
                </a:effectLst>
                <a:latin typeface="Century Gothic" pitchFamily="34" charset="0"/>
                <a:ea typeface="Batang"/>
                <a:cs typeface="Aharoni"/>
              </a:rPr>
              <a:t>3-2         </a:t>
            </a:r>
            <a:r>
              <a:rPr lang="ru-RU" sz="1800" b="1" smtClean="0">
                <a:effectLst/>
                <a:latin typeface="Century Gothic" pitchFamily="34" charset="0"/>
                <a:ea typeface="Batang"/>
                <a:cs typeface="Aharoni"/>
              </a:rPr>
              <a:t>ИД в отношении дополнительных требований </a:t>
            </a:r>
            <a:endParaRPr lang="ru-RU" sz="1800" smtClean="0">
              <a:effectLst/>
              <a:latin typeface="Century Gothic" pitchFamily="34" charset="0"/>
              <a:ea typeface="Batang"/>
              <a:cs typeface="Aharoni"/>
            </a:endParaRPr>
          </a:p>
        </p:txBody>
      </p:sp>
      <p:sp>
        <p:nvSpPr>
          <p:cNvPr id="5" name="Скругленный прямоугольник 4"/>
          <p:cNvSpPr/>
          <p:nvPr/>
        </p:nvSpPr>
        <p:spPr>
          <a:xfrm>
            <a:off x="539750" y="2852738"/>
            <a:ext cx="8072438" cy="1584325"/>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200" b="1" dirty="0">
                <a:solidFill>
                  <a:srgbClr val="FF0000"/>
                </a:solidFill>
              </a:rPr>
              <a:t>Постановление Президиума ВАС РФ от 05.03.2013 № 13374/12 </a:t>
            </a:r>
          </a:p>
          <a:p>
            <a:pPr algn="ctr" fontAlgn="auto">
              <a:spcBef>
                <a:spcPts val="0"/>
              </a:spcBef>
              <a:spcAft>
                <a:spcPts val="0"/>
              </a:spcAft>
              <a:defRPr/>
            </a:pPr>
            <a:r>
              <a:rPr lang="ru-RU" sz="1050" dirty="0">
                <a:solidFill>
                  <a:srgbClr val="002060"/>
                </a:solidFill>
              </a:rPr>
              <a:t>(нет оговорки о возможности пересмотра по новым обстоятельствам)</a:t>
            </a:r>
          </a:p>
          <a:p>
            <a:pPr algn="just" fontAlgn="auto">
              <a:spcBef>
                <a:spcPts val="0"/>
              </a:spcBef>
              <a:spcAft>
                <a:spcPts val="0"/>
              </a:spcAft>
              <a:defRPr/>
            </a:pPr>
            <a:r>
              <a:rPr lang="ru-RU" sz="1200" dirty="0">
                <a:solidFill>
                  <a:srgbClr val="002060"/>
                </a:solidFill>
              </a:rPr>
              <a:t>      Срок исковой давности по требованию о взыскании повременных платежей (в данном деле – процентов за пользование чужими денежными средствами) исчисляется отдельно по каждому просроченному платежу, определяемому применительно к каждому дню просрочки.</a:t>
            </a:r>
          </a:p>
          <a:p>
            <a:pPr algn="just" fontAlgn="auto">
              <a:spcBef>
                <a:spcPts val="0"/>
              </a:spcBef>
              <a:spcAft>
                <a:spcPts val="0"/>
              </a:spcAft>
              <a:defRPr/>
            </a:pPr>
            <a:r>
              <a:rPr lang="ru-RU" sz="1200" dirty="0">
                <a:solidFill>
                  <a:srgbClr val="002060"/>
                </a:solidFill>
              </a:rPr>
              <a:t>      В настоящем деле трехлетний срок исковой давности по требованию о взыскании процентов за пользование чужими денежными средствами не истек в части процентов за трехлетний период, предшествующий дате предъявления иска.</a:t>
            </a:r>
          </a:p>
        </p:txBody>
      </p:sp>
      <p:sp>
        <p:nvSpPr>
          <p:cNvPr id="6" name="Скругленный прямоугольник 5"/>
          <p:cNvSpPr/>
          <p:nvPr/>
        </p:nvSpPr>
        <p:spPr>
          <a:xfrm>
            <a:off x="611188" y="4508500"/>
            <a:ext cx="7993062" cy="187325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200" b="1" dirty="0">
                <a:solidFill>
                  <a:srgbClr val="FF0000"/>
                </a:solidFill>
              </a:rPr>
              <a:t>Постановление Президиума ВАС РФ от 15.01.2013 № 10690/12 </a:t>
            </a:r>
          </a:p>
          <a:p>
            <a:pPr algn="ctr" fontAlgn="auto">
              <a:spcBef>
                <a:spcPts val="0"/>
              </a:spcBef>
              <a:spcAft>
                <a:spcPts val="0"/>
              </a:spcAft>
              <a:defRPr/>
            </a:pPr>
            <a:r>
              <a:rPr lang="ru-RU" sz="1050" dirty="0">
                <a:solidFill>
                  <a:srgbClr val="002060"/>
                </a:solidFill>
              </a:rPr>
              <a:t>(есть оговорка о возможности пересмотра по новым обстоятельствам)</a:t>
            </a:r>
            <a:r>
              <a:rPr lang="ru-RU" sz="1200" dirty="0">
                <a:solidFill>
                  <a:srgbClr val="002060"/>
                </a:solidFill>
              </a:rPr>
              <a:t>	</a:t>
            </a:r>
          </a:p>
          <a:p>
            <a:pPr algn="just" fontAlgn="auto">
              <a:spcBef>
                <a:spcPts val="0"/>
              </a:spcBef>
              <a:spcAft>
                <a:spcPts val="0"/>
              </a:spcAft>
              <a:defRPr/>
            </a:pPr>
            <a:r>
              <a:rPr lang="ru-RU" sz="1200" dirty="0">
                <a:solidFill>
                  <a:srgbClr val="002060"/>
                </a:solidFill>
              </a:rPr>
              <a:t>      Поскольку основное обязательство по передаче объекта долевого строительства было исполнено застройщиком с просрочкой, но до истечения срока исковой давности по указанному требованию, к заявленному требованию о взыскании неустойки не может быть применено правило ст. 207 ГК РФ, устанавливающее, что с истечением срока исковой давности по главному требованию истекает срок исковой давности и по дополнительным требованиям (неустойка, залог, поручительство и т.п.).</a:t>
            </a:r>
          </a:p>
          <a:p>
            <a:pPr algn="just" fontAlgn="auto">
              <a:spcBef>
                <a:spcPts val="0"/>
              </a:spcBef>
              <a:spcAft>
                <a:spcPts val="0"/>
              </a:spcAft>
              <a:defRPr/>
            </a:pPr>
            <a:r>
              <a:rPr lang="ru-RU" sz="1200" dirty="0">
                <a:solidFill>
                  <a:srgbClr val="002060"/>
                </a:solidFill>
              </a:rPr>
              <a:t>      Исходя из сформулированного в Постановлении Президиума ВАС РФ от 10.02.2009 № 11778/08 подхода срок исковой давности по требованиям об уплате периодического платежа должен исчисляться отдельно по каждому просроченному платежу за соответствующий период.</a:t>
            </a:r>
          </a:p>
        </p:txBody>
      </p:sp>
      <p:sp>
        <p:nvSpPr>
          <p:cNvPr id="2" name="Скругленный прямоугольник 1"/>
          <p:cNvSpPr/>
          <p:nvPr/>
        </p:nvSpPr>
        <p:spPr>
          <a:xfrm>
            <a:off x="611188" y="908050"/>
            <a:ext cx="7993062" cy="1800225"/>
          </a:xfrm>
          <a:prstGeom prst="roundRect">
            <a:avLst/>
          </a:prstGeom>
          <a:solidFill>
            <a:schemeClr val="accent2">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1200" b="1" dirty="0">
                <a:solidFill>
                  <a:srgbClr val="FF0000"/>
                </a:solidFill>
              </a:rPr>
              <a:t>Постановление Пленумов ВС РФ и ВАС РФ № 15/18 от 12, 15 ноября 2001 «О некоторых вопросах, связанных с применением норм ГК РФ об исковой давности»</a:t>
            </a:r>
          </a:p>
          <a:p>
            <a:pPr algn="just" fontAlgn="auto">
              <a:spcBef>
                <a:spcPts val="0"/>
              </a:spcBef>
              <a:spcAft>
                <a:spcPts val="0"/>
              </a:spcAft>
              <a:defRPr/>
            </a:pPr>
            <a:r>
              <a:rPr lang="ru-RU" sz="1200" dirty="0">
                <a:solidFill>
                  <a:schemeClr val="accent5">
                    <a:lumMod val="50000"/>
                  </a:schemeClr>
                </a:solidFill>
              </a:rPr>
              <a:t>24. Поскольку с истечением срока исковой давности по главному требованию истекает срок исковой давности и по дополнительным требованиям (статья 207 ГК РФ), судам следует иметь в виду, что, в частности, при истечении срока исковой давности по требованию о возврате или уплате денежных средств истекает срок исковой давности по требованию об уплате процентов, начисляемых в соответствии со статьей 395 ГК РФ; при истечении срока исковой давности по требованию о возвращении неосновательного обогащения (статьи 1104, 1105 ГК РФ) истекает срок исковой давности по требованию о возмещении неполученных доходов (пункт 1 статьи 1107 ГК РФ).</a:t>
            </a:r>
            <a:endParaRPr lang="ru-RU" dirty="0">
              <a:solidFill>
                <a:schemeClr val="accent5">
                  <a:lumMod val="50000"/>
                </a:schemeClr>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539750" y="260350"/>
            <a:ext cx="8229600" cy="561975"/>
          </a:xfrm>
        </p:spPr>
        <p:txBody>
          <a:bodyPr wrap="square" numCol="1" anchorCtr="0" compatLnSpc="1">
            <a:prstTxWarp prst="textNoShape">
              <a:avLst/>
            </a:prstTxWarp>
            <a:normAutofit/>
          </a:bodyPr>
          <a:lstStyle/>
          <a:p>
            <a:pPr eaLnBrk="1" hangingPunct="1">
              <a:lnSpc>
                <a:spcPct val="100000"/>
              </a:lnSpc>
              <a:defRPr/>
            </a:pPr>
            <a:r>
              <a:rPr lang="ru-RU" sz="2000" b="1" smtClean="0">
                <a:solidFill>
                  <a:srgbClr val="42568D"/>
                </a:solidFill>
                <a:effectLst>
                  <a:outerShdw blurRad="38100" dist="38100" dir="2700000" algn="tl">
                    <a:srgbClr val="C0C0C0"/>
                  </a:outerShdw>
                </a:effectLst>
                <a:latin typeface="Century Gothic" pitchFamily="34" charset="0"/>
                <a:ea typeface="Batang"/>
                <a:cs typeface="Aharoni"/>
              </a:rPr>
              <a:t>4-1</a:t>
            </a:r>
            <a:r>
              <a:rPr lang="ru-RU" sz="2000" smtClean="0">
                <a:solidFill>
                  <a:srgbClr val="42568D"/>
                </a:solidFill>
                <a:effectLst>
                  <a:outerShdw blurRad="38100" dist="38100" dir="2700000" algn="tl">
                    <a:srgbClr val="C0C0C0"/>
                  </a:outerShdw>
                </a:effectLst>
                <a:latin typeface="Century Gothic" pitchFamily="34" charset="0"/>
                <a:ea typeface="Batang"/>
                <a:cs typeface="Aharoni"/>
              </a:rPr>
              <a:t>       </a:t>
            </a:r>
            <a:r>
              <a:rPr lang="ru-RU" sz="1400" b="1" smtClean="0">
                <a:solidFill>
                  <a:srgbClr val="42568D"/>
                </a:solidFill>
                <a:effectLst/>
                <a:latin typeface="Century Gothic" pitchFamily="34" charset="0"/>
                <a:ea typeface="Batang"/>
                <a:cs typeface="Aharoni"/>
              </a:rPr>
              <a:t> </a:t>
            </a:r>
            <a:r>
              <a:rPr lang="ru-RU" sz="1400" b="1" smtClean="0">
                <a:effectLst/>
                <a:latin typeface="Century Gothic" pitchFamily="34" charset="0"/>
                <a:ea typeface="Batang"/>
                <a:cs typeface="Aharoni"/>
              </a:rPr>
              <a:t>более системно решен вопрос влияния на течение ИД внесудебных процедур урегулирования спора</a:t>
            </a:r>
          </a:p>
        </p:txBody>
      </p:sp>
      <p:graphicFrame>
        <p:nvGraphicFramePr>
          <p:cNvPr id="48145" name="Group 17"/>
          <p:cNvGraphicFramePr>
            <a:graphicFrameLocks noGrp="1"/>
          </p:cNvGraphicFramePr>
          <p:nvPr/>
        </p:nvGraphicFramePr>
        <p:xfrm>
          <a:off x="684213" y="981075"/>
          <a:ext cx="8208962" cy="5278438"/>
        </p:xfrm>
        <a:graphic>
          <a:graphicData uri="http://schemas.openxmlformats.org/drawingml/2006/table">
            <a:tbl>
              <a:tblPr/>
              <a:tblGrid>
                <a:gridCol w="3919537"/>
                <a:gridCol w="4289425"/>
              </a:tblGrid>
              <a:tr h="2301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harset="0"/>
                          <a:ea typeface="Times New Roman" pitchFamily="18" charset="0"/>
                          <a:cs typeface="Arial" charset="0"/>
                        </a:rPr>
                        <a:t>В прежней редакции</a:t>
                      </a:r>
                      <a:endParaRPr kumimoji="0" lang="ru-RU" sz="10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harset="0"/>
                          <a:ea typeface="Times New Roman" pitchFamily="18" charset="0"/>
                          <a:cs typeface="Arial" charset="0"/>
                        </a:rPr>
                        <a:t>В актуальной редакции</a:t>
                      </a:r>
                      <a:endParaRPr kumimoji="0" lang="ru-RU" sz="10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5027613">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704A0"/>
                          </a:solidFill>
                          <a:effectLst/>
                          <a:latin typeface="Arial" charset="0"/>
                          <a:ea typeface="Times New Roman" pitchFamily="18" charset="0"/>
                          <a:cs typeface="Arial" charset="0"/>
                        </a:rPr>
                        <a:t>Статья 202. Приостановление течения срока исковой давности</a:t>
                      </a:r>
                      <a:endParaRPr kumimoji="0" lang="ru-RU" sz="1200" b="1" i="0" u="none" strike="noStrike" cap="none" normalizeH="0" baseline="0" smtClean="0">
                        <a:ln>
                          <a:noFill/>
                        </a:ln>
                        <a:solidFill>
                          <a:srgbClr val="1704A0"/>
                        </a:solidFill>
                        <a:effectLst/>
                        <a:latin typeface="Arial" charset="0"/>
                        <a:ea typeface="Calibri" pitchFamily="34"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Arial" charset="0"/>
                          <a:ea typeface="Times New Roman" pitchFamily="18" charset="0"/>
                          <a:cs typeface="Arial" charset="0"/>
                        </a:rPr>
                        <a:t> 1. Течение срока исковой давности приостанавливается:</a:t>
                      </a:r>
                      <a:endParaRPr kumimoji="0" lang="ru-RU"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Arial" charset="0"/>
                          <a:ea typeface="Times New Roman" pitchFamily="18" charset="0"/>
                          <a:cs typeface="Arial" charset="0"/>
                        </a:rPr>
                        <a:t>1) если предъявлению иска препятствовало чрезвычайное и непредотвратимое при данных условиях обстоятельство (непреодолимая сила);</a:t>
                      </a:r>
                      <a:endParaRPr kumimoji="0" lang="ru-RU"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Arial" charset="0"/>
                          <a:ea typeface="Times New Roman" pitchFamily="18" charset="0"/>
                          <a:cs typeface="Arial" charset="0"/>
                        </a:rPr>
                        <a:t>2) если истец или ответчик находится в составе Вооруженных Сил, переведенных на военное положение;</a:t>
                      </a:r>
                      <a:endParaRPr kumimoji="0" lang="ru-RU"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Arial" charset="0"/>
                          <a:ea typeface="Times New Roman" pitchFamily="18" charset="0"/>
                          <a:cs typeface="Arial" charset="0"/>
                        </a:rPr>
                        <a:t>3) в силу установленной на основании закона Правительством Российской Федерации отсрочки исполнения обязательств (мораторий);</a:t>
                      </a:r>
                      <a:endParaRPr kumimoji="0" lang="ru-RU"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Arial" charset="0"/>
                          <a:ea typeface="Times New Roman" pitchFamily="18" charset="0"/>
                          <a:cs typeface="Arial" charset="0"/>
                        </a:rPr>
                        <a:t>4) в силу приостановления действия закона или иного правового акта, регулирующего соответствующее отношение;</a:t>
                      </a:r>
                      <a:endParaRPr kumimoji="0" lang="ru-RU"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100" b="1" i="0" u="none" strike="noStrike" cap="none" normalizeH="0" baseline="0" smtClean="0">
                          <a:ln>
                            <a:noFill/>
                          </a:ln>
                          <a:solidFill>
                            <a:schemeClr val="tx1"/>
                          </a:solidFill>
                          <a:effectLst/>
                          <a:latin typeface="Arial" charset="0"/>
                          <a:ea typeface="Times New Roman" pitchFamily="18" charset="0"/>
                          <a:cs typeface="Arial" charset="0"/>
                        </a:rPr>
                        <a:t>5) если стороны отношений заключили соглашение о проведении </a:t>
                      </a:r>
                      <a:r>
                        <a:rPr kumimoji="0" lang="ru-RU" sz="1100" b="1" i="0" u="sng" strike="noStrike" cap="none" normalizeH="0" baseline="0" smtClean="0">
                          <a:ln>
                            <a:noFill/>
                          </a:ln>
                          <a:solidFill>
                            <a:schemeClr val="tx1"/>
                          </a:solidFill>
                          <a:effectLst/>
                          <a:latin typeface="Arial" charset="0"/>
                          <a:ea typeface="Times New Roman" pitchFamily="18" charset="0"/>
                          <a:cs typeface="Arial" charset="0"/>
                        </a:rPr>
                        <a:t>процедуры медиации</a:t>
                      </a:r>
                      <a:r>
                        <a:rPr kumimoji="0" lang="ru-RU" sz="1100" b="1" i="0" u="none" strike="noStrike" cap="none" normalizeH="0" baseline="0" smtClean="0">
                          <a:ln>
                            <a:noFill/>
                          </a:ln>
                          <a:solidFill>
                            <a:schemeClr val="tx1"/>
                          </a:solidFill>
                          <a:effectLst/>
                          <a:latin typeface="Arial" charset="0"/>
                          <a:ea typeface="Times New Roman" pitchFamily="18" charset="0"/>
                          <a:cs typeface="Arial" charset="0"/>
                        </a:rPr>
                        <a:t> в соответствии с Федеральным законом "Об альтернативной процедуре урегулирования споров с участием посредника (процедуре медиации)". </a:t>
                      </a:r>
                      <a:r>
                        <a:rPr kumimoji="0" lang="ru-RU" sz="1100" b="0" i="0" u="none" strike="noStrike" cap="none" normalizeH="0" baseline="0" smtClean="0">
                          <a:ln>
                            <a:noFill/>
                          </a:ln>
                          <a:solidFill>
                            <a:schemeClr val="tx1"/>
                          </a:solidFill>
                          <a:effectLst/>
                          <a:latin typeface="Arial" charset="0"/>
                          <a:ea typeface="Times New Roman" pitchFamily="18" charset="0"/>
                          <a:cs typeface="Arial" charset="0"/>
                        </a:rPr>
                        <a:t>(пп. 5 введен Федеральным законом от </a:t>
                      </a:r>
                      <a:r>
                        <a:rPr kumimoji="0" lang="ru-RU" sz="1100" b="0" i="0" u="none" strike="noStrike" cap="none" normalizeH="0" baseline="0" smtClean="0">
                          <a:ln>
                            <a:noFill/>
                          </a:ln>
                          <a:solidFill>
                            <a:schemeClr val="tx1"/>
                          </a:solidFill>
                          <a:effectLst/>
                          <a:latin typeface="Times New Roman" pitchFamily="18" charset="0"/>
                          <a:ea typeface="Times New Roman" pitchFamily="18" charset="0"/>
                          <a:cs typeface="Arial" charset="0"/>
                        </a:rPr>
                        <a:t>27.07.2010 N 194-ФЗ)</a:t>
                      </a:r>
                      <a:endParaRPr kumimoji="0" lang="ru-RU" sz="1100" b="0" i="0" u="none" strike="noStrike" cap="none" normalizeH="0" baseline="0" smtClean="0">
                        <a:ln>
                          <a:noFill/>
                        </a:ln>
                        <a:solidFill>
                          <a:schemeClr val="tx1"/>
                        </a:solidFill>
                        <a:effectLst/>
                        <a:latin typeface="Times New Roman" pitchFamily="18"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Arial" charset="0"/>
                        </a:rPr>
                        <a:t>2. Течение </a:t>
                      </a:r>
                      <a:r>
                        <a:rPr kumimoji="0" lang="ru-RU" sz="1100" b="0" i="0" u="none" strike="noStrike" cap="none" normalizeH="0" baseline="0" smtClean="0">
                          <a:ln>
                            <a:noFill/>
                          </a:ln>
                          <a:solidFill>
                            <a:schemeClr val="tx1"/>
                          </a:solidFill>
                          <a:effectLst/>
                          <a:latin typeface="Times New Roman" pitchFamily="18" charset="0"/>
                        </a:rPr>
                        <a:t>срока исковой давности приостанавливается при условии, если указанные</a:t>
                      </a:r>
                      <a:r>
                        <a:rPr kumimoji="0" lang="ru-RU" sz="1100" b="0" i="0" u="none" strike="noStrike" cap="none" normalizeH="0" baseline="0" smtClean="0">
                          <a:ln>
                            <a:noFill/>
                          </a:ln>
                          <a:solidFill>
                            <a:schemeClr val="tx1"/>
                          </a:solidFill>
                          <a:effectLst/>
                          <a:latin typeface="Arial" charset="0"/>
                        </a:rPr>
                        <a:t> в настоящей статье обстоятельства возникли или продолжали существовать в последние шесть месяцев срока давности, а если этот срок равен шести месяцам или менее шести месяцев - в течение срока давности.</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704A0"/>
                          </a:solidFill>
                          <a:effectLst/>
                          <a:latin typeface="Arial" charset="0"/>
                          <a:ea typeface="Times New Roman" pitchFamily="18" charset="0"/>
                          <a:cs typeface="Arial" charset="0"/>
                        </a:rPr>
                        <a:t>Статья 202. Приостановление течения срока исковой давности</a:t>
                      </a:r>
                      <a:r>
                        <a:rPr kumimoji="0" lang="ru-RU" sz="1100" b="0" i="0" u="none" strike="noStrike" cap="none" normalizeH="0" baseline="0" smtClean="0">
                          <a:ln>
                            <a:noFill/>
                          </a:ln>
                          <a:solidFill>
                            <a:schemeClr val="tx1"/>
                          </a:solidFill>
                          <a:effectLst/>
                          <a:latin typeface="Arial" charset="0"/>
                          <a:ea typeface="Times New Roman" pitchFamily="18" charset="0"/>
                          <a:cs typeface="Arial" charset="0"/>
                        </a:rPr>
                        <a:t> </a:t>
                      </a: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Arial" charset="0"/>
                          <a:ea typeface="Times New Roman" pitchFamily="18" charset="0"/>
                          <a:cs typeface="Arial" charset="0"/>
                        </a:rPr>
                        <a:t>1. Течение срока исковой давности приостанавливается:</a:t>
                      </a:r>
                      <a:endParaRPr kumimoji="0" lang="ru-RU"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Arial" charset="0"/>
                          <a:ea typeface="Times New Roman" pitchFamily="18" charset="0"/>
                          <a:cs typeface="Arial" charset="0"/>
                        </a:rPr>
                        <a:t>1) если предъявлению иска препятствовало чрезвычайное и непредотвратимое при данных условиях обстоятельство (непреодолимая сила);</a:t>
                      </a:r>
                      <a:endParaRPr kumimoji="0" lang="ru-RU"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Arial" charset="0"/>
                          <a:ea typeface="Times New Roman" pitchFamily="18" charset="0"/>
                          <a:cs typeface="Arial" charset="0"/>
                        </a:rPr>
                        <a:t>2) если истец или ответчик находится в составе Вооруженных Сил Российской Федерации, переведенных на военное положение;</a:t>
                      </a:r>
                      <a:endParaRPr kumimoji="0" lang="ru-RU"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Arial" charset="0"/>
                          <a:ea typeface="Times New Roman" pitchFamily="18" charset="0"/>
                          <a:cs typeface="Arial" charset="0"/>
                        </a:rPr>
                        <a:t>3) в силу установленной на основании закона Правительством Российской Федерации отсрочки исполнения обязательств (мораторий);</a:t>
                      </a:r>
                      <a:endParaRPr kumimoji="0" lang="ru-RU"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Arial" charset="0"/>
                          <a:ea typeface="Times New Roman" pitchFamily="18" charset="0"/>
                          <a:cs typeface="Arial" charset="0"/>
                        </a:rPr>
                        <a:t>4) в силу приостановления действия закона или иного правового акта, регулирующ</a:t>
                      </a:r>
                      <a:r>
                        <a:rPr kumimoji="0" lang="ru-RU" sz="1100" b="1" i="0" u="none" strike="noStrike" cap="none" normalizeH="0" baseline="0" smtClean="0">
                          <a:ln>
                            <a:noFill/>
                          </a:ln>
                          <a:solidFill>
                            <a:schemeClr val="tx1"/>
                          </a:solidFill>
                          <a:effectLst/>
                          <a:latin typeface="Arial" charset="0"/>
                          <a:ea typeface="Times New Roman" pitchFamily="18" charset="0"/>
                          <a:cs typeface="Arial" charset="0"/>
                        </a:rPr>
                        <a:t>их </a:t>
                      </a:r>
                      <a:r>
                        <a:rPr kumimoji="0" lang="ru-RU" sz="1100" b="0" i="0" u="none" strike="noStrike" cap="none" normalizeH="0" baseline="0" smtClean="0">
                          <a:ln>
                            <a:noFill/>
                          </a:ln>
                          <a:solidFill>
                            <a:schemeClr val="tx1"/>
                          </a:solidFill>
                          <a:effectLst/>
                          <a:latin typeface="Arial" charset="0"/>
                          <a:ea typeface="Times New Roman" pitchFamily="18" charset="0"/>
                          <a:cs typeface="Arial" charset="0"/>
                        </a:rPr>
                        <a:t>соответствующее отношение.</a:t>
                      </a:r>
                    </a:p>
                    <a:p>
                      <a:pPr marL="0" marR="0" lvl="0" indent="0" algn="just" defTabSz="914400" rtl="0" eaLnBrk="1" fontAlgn="base" latinLnBrk="0" hangingPunct="1">
                        <a:lnSpc>
                          <a:spcPct val="115000"/>
                        </a:lnSpc>
                        <a:spcBef>
                          <a:spcPct val="0"/>
                        </a:spcBef>
                        <a:spcAft>
                          <a:spcPct val="0"/>
                        </a:spcAft>
                        <a:buClrTx/>
                        <a:buSzTx/>
                        <a:buFontTx/>
                        <a:buNone/>
                        <a:tabLst/>
                      </a:pPr>
                      <a:endParaRPr kumimoji="0" lang="ru-RU" sz="1100" b="0" i="0" u="none" strike="noStrike" cap="none" normalizeH="0" baseline="0" smtClean="0">
                        <a:ln>
                          <a:noFill/>
                        </a:ln>
                        <a:solidFill>
                          <a:schemeClr val="tx1"/>
                        </a:solidFill>
                        <a:effectLst/>
                        <a:latin typeface="Arial"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endParaRPr kumimoji="0" lang="ru-RU" sz="1100" b="0" i="0" u="none" strike="noStrike" cap="none" normalizeH="0" baseline="0" smtClean="0">
                        <a:ln>
                          <a:noFill/>
                        </a:ln>
                        <a:solidFill>
                          <a:schemeClr val="tx1"/>
                        </a:solidFill>
                        <a:effectLst/>
                        <a:latin typeface="Arial"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endParaRPr kumimoji="0" lang="ru-RU" sz="1100" b="0" i="0" u="none" strike="noStrike" cap="none" normalizeH="0" baseline="0" smtClean="0">
                        <a:ln>
                          <a:noFill/>
                        </a:ln>
                        <a:solidFill>
                          <a:schemeClr val="tx1"/>
                        </a:solidFill>
                        <a:effectLst/>
                        <a:latin typeface="Arial"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endParaRPr kumimoji="0" lang="ru-RU" sz="1100" b="0" i="0" u="none" strike="noStrike" cap="none" normalizeH="0" baseline="0" smtClean="0">
                        <a:ln>
                          <a:noFill/>
                        </a:ln>
                        <a:solidFill>
                          <a:schemeClr val="tx1"/>
                        </a:solidFill>
                        <a:effectLst/>
                        <a:latin typeface="Arial"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endParaRPr kumimoji="0" lang="ru-RU" sz="1100" b="0" i="0" u="none" strike="noStrike" cap="none" normalizeH="0" baseline="0" smtClean="0">
                        <a:ln>
                          <a:noFill/>
                        </a:ln>
                        <a:solidFill>
                          <a:schemeClr val="tx1"/>
                        </a:solidFill>
                        <a:effectLst/>
                        <a:latin typeface="Arial"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endParaRPr kumimoji="0" lang="ru-RU" sz="1100" b="0" i="0" u="none" strike="noStrike" cap="none" normalizeH="0" baseline="0" smtClean="0">
                        <a:ln>
                          <a:noFill/>
                        </a:ln>
                        <a:solidFill>
                          <a:schemeClr val="tx1"/>
                        </a:solidFill>
                        <a:effectLst/>
                        <a:latin typeface="Arial"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Arial" charset="0"/>
                          <a:cs typeface="Arial" charset="0"/>
                        </a:rPr>
                        <a:t>2. Течение срока исковой давности приостанавливается при условии, что указанные </a:t>
                      </a:r>
                      <a:r>
                        <a:rPr kumimoji="0" lang="ru-RU" sz="1100" b="1" i="0" u="none" strike="noStrike" cap="none" normalizeH="0" baseline="0" smtClean="0">
                          <a:ln>
                            <a:noFill/>
                          </a:ln>
                          <a:solidFill>
                            <a:schemeClr val="tx1"/>
                          </a:solidFill>
                          <a:effectLst/>
                          <a:latin typeface="Arial" charset="0"/>
                          <a:cs typeface="Arial" charset="0"/>
                        </a:rPr>
                        <a:t>в пункте 1 настоящей статьи</a:t>
                      </a:r>
                      <a:r>
                        <a:rPr kumimoji="0" lang="ru-RU" sz="1100" b="0" i="0" u="none" strike="noStrike" cap="none" normalizeH="0" baseline="0" smtClean="0">
                          <a:ln>
                            <a:noFill/>
                          </a:ln>
                          <a:solidFill>
                            <a:schemeClr val="tx1"/>
                          </a:solidFill>
                          <a:effectLst/>
                          <a:latin typeface="Arial" charset="0"/>
                          <a:cs typeface="Arial" charset="0"/>
                        </a:rPr>
                        <a:t> обстоятельства возникли или продолжали существовать в последние шесть месяцев срока исковой давности, а если этот срок равен шести месяцам или менее шести месяцев, в течение срока исковой давности.</a:t>
                      </a:r>
                      <a:endParaRPr kumimoji="0" lang="ru-RU" sz="1100" b="0" i="0" u="none" strike="noStrike" cap="none" normalizeH="0" baseline="0" smtClean="0">
                        <a:ln>
                          <a:noFill/>
                        </a:ln>
                        <a:solidFill>
                          <a:schemeClr val="tx1"/>
                        </a:solidFill>
                        <a:effectLst/>
                        <a:latin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346075"/>
          </a:xfrm>
        </p:spPr>
        <p:txBody>
          <a:bodyPr wrap="square" numCol="1" anchorCtr="0" compatLnSpc="1">
            <a:prstTxWarp prst="textNoShape">
              <a:avLst/>
            </a:prstTxWarp>
            <a:normAutofit/>
          </a:bodyPr>
          <a:lstStyle/>
          <a:p>
            <a:pPr eaLnBrk="1" hangingPunct="1">
              <a:lnSpc>
                <a:spcPct val="100000"/>
              </a:lnSpc>
              <a:defRPr/>
            </a:pPr>
            <a:r>
              <a:rPr lang="ru-RU" sz="2000" b="1" smtClean="0">
                <a:solidFill>
                  <a:srgbClr val="42568D"/>
                </a:solidFill>
                <a:effectLst>
                  <a:outerShdw blurRad="38100" dist="38100" dir="2700000" algn="tl">
                    <a:srgbClr val="C0C0C0"/>
                  </a:outerShdw>
                </a:effectLst>
                <a:latin typeface="Century Gothic" pitchFamily="34" charset="0"/>
                <a:ea typeface="Batang"/>
                <a:cs typeface="Aharoni"/>
              </a:rPr>
              <a:t>4-2 </a:t>
            </a:r>
            <a:r>
              <a:rPr lang="ru-RU" sz="2000" smtClean="0">
                <a:solidFill>
                  <a:srgbClr val="42568D"/>
                </a:solidFill>
                <a:effectLst>
                  <a:outerShdw blurRad="38100" dist="38100" dir="2700000" algn="tl">
                    <a:srgbClr val="C0C0C0"/>
                  </a:outerShdw>
                </a:effectLst>
                <a:latin typeface="Century Gothic" pitchFamily="34" charset="0"/>
                <a:ea typeface="Batang"/>
                <a:cs typeface="Aharoni"/>
              </a:rPr>
              <a:t>      </a:t>
            </a:r>
            <a:r>
              <a:rPr lang="ru-RU" sz="1400" b="1" smtClean="0">
                <a:solidFill>
                  <a:srgbClr val="42568D"/>
                </a:solidFill>
                <a:effectLst/>
                <a:latin typeface="Century Gothic" pitchFamily="34" charset="0"/>
                <a:ea typeface="Batang"/>
                <a:cs typeface="Aharoni"/>
              </a:rPr>
              <a:t> </a:t>
            </a:r>
            <a:r>
              <a:rPr lang="ru-RU" sz="1400" b="1" smtClean="0">
                <a:effectLst/>
                <a:latin typeface="Century Gothic" pitchFamily="34" charset="0"/>
                <a:ea typeface="Batang"/>
                <a:cs typeface="Aharoni"/>
              </a:rPr>
              <a:t>влияние на течение ИД внесудебных процедур урегулирования спора</a:t>
            </a:r>
          </a:p>
        </p:txBody>
      </p:sp>
      <p:graphicFrame>
        <p:nvGraphicFramePr>
          <p:cNvPr id="49163" name="Group 11"/>
          <p:cNvGraphicFramePr>
            <a:graphicFrameLocks noGrp="1"/>
          </p:cNvGraphicFramePr>
          <p:nvPr/>
        </p:nvGraphicFramePr>
        <p:xfrm>
          <a:off x="684213" y="663575"/>
          <a:ext cx="8208962" cy="5670550"/>
        </p:xfrm>
        <a:graphic>
          <a:graphicData uri="http://schemas.openxmlformats.org/drawingml/2006/table">
            <a:tbl>
              <a:tblPr/>
              <a:tblGrid>
                <a:gridCol w="3919537"/>
                <a:gridCol w="4289425"/>
              </a:tblGrid>
              <a:tr h="5670550">
                <a:tc>
                  <a:txBody>
                    <a:bodyPr/>
                    <a:lstStyle/>
                    <a:p>
                      <a:pPr marL="0" marR="0" lvl="0" indent="341313" algn="just" defTabSz="914400" rtl="0" eaLnBrk="1" fontAlgn="base" latinLnBrk="0" hangingPunct="1">
                        <a:lnSpc>
                          <a:spcPct val="115000"/>
                        </a:lnSpc>
                        <a:spcBef>
                          <a:spcPct val="0"/>
                        </a:spcBef>
                        <a:spcAft>
                          <a:spcPct val="0"/>
                        </a:spcAft>
                        <a:buClrTx/>
                        <a:buSzTx/>
                        <a:buFontTx/>
                        <a:buNone/>
                        <a:tabLst/>
                      </a:pPr>
                      <a:endParaRPr kumimoji="0" lang="ru-RU"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341313" algn="just" defTabSz="914400" rtl="0" eaLnBrk="1" fontAlgn="base" latinLnBrk="0" hangingPunct="1">
                        <a:lnSpc>
                          <a:spcPct val="115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ru-RU"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341313" algn="just" defTabSz="914400" rtl="0" eaLnBrk="1" fontAlgn="base" latinLnBrk="0" hangingPunct="1">
                        <a:lnSpc>
                          <a:spcPct val="115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ru-RU"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341313" algn="just" defTabSz="914400" rtl="0" eaLnBrk="1" fontAlgn="base" latinLnBrk="0" hangingPunct="1">
                        <a:lnSpc>
                          <a:spcPct val="115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ru-RU"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341313" algn="just" defTabSz="914400" rtl="0" eaLnBrk="1" fontAlgn="base" latinLnBrk="0" hangingPunct="1">
                        <a:lnSpc>
                          <a:spcPct val="115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ru-RU"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341313" algn="just" defTabSz="914400" rtl="0" eaLnBrk="1" fontAlgn="base" latinLnBrk="0" hangingPunct="1">
                        <a:lnSpc>
                          <a:spcPct val="115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ru-RU"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341313" algn="just" defTabSz="914400" rtl="0" eaLnBrk="1" fontAlgn="base" latinLnBrk="0" hangingPunct="1">
                        <a:lnSpc>
                          <a:spcPct val="115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ru-RU"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341313" algn="just" defTabSz="914400" rtl="0" eaLnBrk="1" fontAlgn="base" latinLnBrk="0" hangingPunct="1">
                        <a:lnSpc>
                          <a:spcPct val="115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ru-RU"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341313" algn="just" defTabSz="914400" rtl="0" eaLnBrk="1" fontAlgn="base" latinLnBrk="0" hangingPunct="1">
                        <a:lnSpc>
                          <a:spcPct val="115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ru-RU" sz="11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341313" algn="just"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Arial" charset="0"/>
                          <a:ea typeface="Times New Roman" pitchFamily="18" charset="0"/>
                          <a:cs typeface="Arial" charset="0"/>
                        </a:rPr>
                        <a:t>3. Со дня прекращения обстоятельства, послужившего основанием приостановления давности, течение ее срока продолжается. Остающаяся часть срока удлиняется до шести месяцев, а если срок исковой давности равен шести месяцам или менее шести месяцев - до срока давности.</a:t>
                      </a:r>
                      <a:endParaRPr kumimoji="0" lang="ru-RU" sz="12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341313" algn="just"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charset="0"/>
                          <a:ea typeface="Times New Roman" pitchFamily="18" charset="0"/>
                          <a:cs typeface="Arial" charset="0"/>
                        </a:rPr>
                        <a:t>4. В случае, предусмотренном подпунктом 5 пункта 1 настоящей статьи, течение срока исковой давности приостанавливается с момента заключения сторонами отношения соглашения о проведении процедуры медиации до момента прекращения процедуры медиации, определяемого в соответствии с Федеральным законом "Об альтернативной процедуре урегулирования споров с участием посредника (процедуре медиации)". </a:t>
                      </a:r>
                      <a:r>
                        <a:rPr kumimoji="0" lang="ru-RU" sz="1200" b="0" i="0" u="none" strike="noStrike" cap="none" normalizeH="0" baseline="0" smtClean="0">
                          <a:ln>
                            <a:noFill/>
                          </a:ln>
                          <a:solidFill>
                            <a:schemeClr val="tx1"/>
                          </a:solidFill>
                          <a:effectLst/>
                          <a:latin typeface="Arial" charset="0"/>
                          <a:ea typeface="Times New Roman" pitchFamily="18" charset="0"/>
                          <a:cs typeface="Arial" charset="0"/>
                        </a:rPr>
                        <a:t>(п. 4 введен Федеральным законом от 27.07.2010 N 194-ФЗ)</a:t>
                      </a:r>
                      <a:endParaRPr kumimoji="0" lang="ru-RU" sz="12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61925" algn="just"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charset="0"/>
                          <a:ea typeface="Times New Roman" pitchFamily="18" charset="0"/>
                          <a:cs typeface="Arial" charset="0"/>
                        </a:rPr>
                        <a:t>3. Если стороны прибегли к предусмотренной законом </a:t>
                      </a:r>
                      <a:r>
                        <a:rPr kumimoji="0" lang="ru-RU" sz="1200" b="1" i="0" u="sng" strike="noStrike" cap="none" normalizeH="0" baseline="0" smtClean="0">
                          <a:ln>
                            <a:noFill/>
                          </a:ln>
                          <a:solidFill>
                            <a:schemeClr val="tx1"/>
                          </a:solidFill>
                          <a:effectLst/>
                          <a:latin typeface="Arial" charset="0"/>
                          <a:ea typeface="Times New Roman" pitchFamily="18" charset="0"/>
                          <a:cs typeface="Arial" charset="0"/>
                        </a:rPr>
                        <a:t>процедуре разрешения спора во внесудебном порядке (процедура медиации, посредничество, административная процедура и т.п.)</a:t>
                      </a:r>
                      <a:r>
                        <a:rPr kumimoji="0" lang="ru-RU" sz="1200" b="1" i="0" u="none" strike="noStrike" cap="none" normalizeH="0" baseline="0" smtClean="0">
                          <a:ln>
                            <a:noFill/>
                          </a:ln>
                          <a:solidFill>
                            <a:schemeClr val="tx1"/>
                          </a:solidFill>
                          <a:effectLst/>
                          <a:latin typeface="Arial" charset="0"/>
                          <a:ea typeface="Times New Roman" pitchFamily="18" charset="0"/>
                          <a:cs typeface="Arial" charset="0"/>
                        </a:rPr>
                        <a:t>, течение срока исковой давности приостанавливается на срок, установленный законом для проведения такой процедуры, а при отсутствии такого срока - на шесть месяцев со дня начала соответствующей процедуры.</a:t>
                      </a:r>
                      <a:endParaRPr kumimoji="0" lang="ru-RU" sz="12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161925" algn="just"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Arial" charset="0"/>
                          <a:ea typeface="Times New Roman" pitchFamily="18" charset="0"/>
                          <a:cs typeface="Arial" charset="0"/>
                        </a:rPr>
                        <a:t>4. Со дня прекращения обстоятельства, послужившего основанием приостановления течения срока исковой давности, течение ее срока продолжается. Остающаяся часть срока исковой давности, если она составляет менее шести месяцев, удлиняется до шести месяцев, а если срок исковой давности равен шести месяцам или менее шести месяцев, до срока исковой давности.</a:t>
                      </a:r>
                      <a:endParaRPr kumimoji="0" lang="ru-RU" sz="12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161925" algn="just" defTabSz="914400" rtl="0" eaLnBrk="1" fontAlgn="base" latinLnBrk="0" hangingPunct="1">
                        <a:lnSpc>
                          <a:spcPct val="115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ru-RU" sz="11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346075"/>
          </a:xfrm>
        </p:spPr>
        <p:txBody>
          <a:bodyPr wrap="square" numCol="1" anchorCtr="0" compatLnSpc="1">
            <a:prstTxWarp prst="textNoShape">
              <a:avLst/>
            </a:prstTxWarp>
            <a:normAutofit/>
          </a:bodyPr>
          <a:lstStyle/>
          <a:p>
            <a:pPr eaLnBrk="1" hangingPunct="1">
              <a:lnSpc>
                <a:spcPct val="100000"/>
              </a:lnSpc>
              <a:defRPr/>
            </a:pPr>
            <a:r>
              <a:rPr lang="ru-RU" sz="2000" b="1" smtClean="0">
                <a:solidFill>
                  <a:srgbClr val="42568D"/>
                </a:solidFill>
                <a:effectLst>
                  <a:outerShdw blurRad="38100" dist="38100" dir="2700000" algn="tl">
                    <a:srgbClr val="C0C0C0"/>
                  </a:outerShdw>
                </a:effectLst>
                <a:latin typeface="Century Gothic" pitchFamily="34" charset="0"/>
                <a:ea typeface="Batang"/>
                <a:cs typeface="Aharoni"/>
              </a:rPr>
              <a:t>4-3</a:t>
            </a:r>
            <a:r>
              <a:rPr lang="ru-RU" sz="2000" smtClean="0">
                <a:solidFill>
                  <a:srgbClr val="42568D"/>
                </a:solidFill>
                <a:effectLst>
                  <a:outerShdw blurRad="38100" dist="38100" dir="2700000" algn="tl">
                    <a:srgbClr val="C0C0C0"/>
                  </a:outerShdw>
                </a:effectLst>
                <a:latin typeface="Century Gothic" pitchFamily="34" charset="0"/>
                <a:ea typeface="Batang"/>
                <a:cs typeface="Aharoni"/>
              </a:rPr>
              <a:t>       </a:t>
            </a:r>
            <a:r>
              <a:rPr lang="ru-RU" sz="1400" b="1" smtClean="0">
                <a:solidFill>
                  <a:srgbClr val="42568D"/>
                </a:solidFill>
                <a:effectLst/>
                <a:latin typeface="Century Gothic" pitchFamily="34" charset="0"/>
                <a:ea typeface="Batang"/>
                <a:cs typeface="Aharoni"/>
              </a:rPr>
              <a:t> </a:t>
            </a:r>
            <a:r>
              <a:rPr lang="ru-RU" sz="1400" b="1" smtClean="0">
                <a:effectLst/>
                <a:latin typeface="Century Gothic" pitchFamily="34" charset="0"/>
                <a:ea typeface="Batang"/>
                <a:cs typeface="Aharoni"/>
              </a:rPr>
              <a:t>влияние на течение ИД внесудебных процедур урегулирования спора</a:t>
            </a:r>
          </a:p>
        </p:txBody>
      </p:sp>
      <p:sp>
        <p:nvSpPr>
          <p:cNvPr id="3" name="Скругленный прямоугольник 2"/>
          <p:cNvSpPr/>
          <p:nvPr/>
        </p:nvSpPr>
        <p:spPr>
          <a:xfrm>
            <a:off x="684213" y="692150"/>
            <a:ext cx="7920037" cy="863600"/>
          </a:xfrm>
          <a:prstGeom prst="roundRect">
            <a:avLst/>
          </a:prstGeom>
          <a:solidFill>
            <a:schemeClr val="bg2">
              <a:lumMod val="1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ru-RU" sz="1400" dirty="0">
                <a:solidFill>
                  <a:schemeClr val="bg1"/>
                </a:solidFill>
                <a:latin typeface="Times New Roman" pitchFamily="18" charset="0"/>
                <a:ea typeface="Calibri" pitchFamily="34" charset="0"/>
                <a:cs typeface="Times New Roman" pitchFamily="18" charset="0"/>
              </a:rPr>
              <a:t>См.: ст. 10.6 </a:t>
            </a:r>
            <a:r>
              <a:rPr lang="ru-RU" sz="1400" dirty="0">
                <a:solidFill>
                  <a:schemeClr val="bg1"/>
                </a:solidFill>
                <a:latin typeface="Calibri"/>
                <a:ea typeface="Calibri" pitchFamily="34" charset="0"/>
                <a:cs typeface="Times New Roman" pitchFamily="18" charset="0"/>
              </a:rPr>
              <a:t>–</a:t>
            </a:r>
            <a:r>
              <a:rPr lang="ru-RU" sz="1400" dirty="0">
                <a:solidFill>
                  <a:schemeClr val="bg1"/>
                </a:solidFill>
                <a:latin typeface="Times New Roman" pitchFamily="18" charset="0"/>
                <a:ea typeface="Calibri" pitchFamily="34" charset="0"/>
                <a:cs typeface="Times New Roman" pitchFamily="18" charset="0"/>
              </a:rPr>
              <a:t> 10.7 Принципов УНИДРУА, ст. 14:302 (3) Принципов европейского договорного права, ст. III.</a:t>
            </a:r>
            <a:r>
              <a:rPr lang="ru-RU" sz="1400" dirty="0">
                <a:solidFill>
                  <a:schemeClr val="bg1"/>
                </a:solidFill>
                <a:latin typeface="Calibri"/>
                <a:ea typeface="Calibri" pitchFamily="34" charset="0"/>
                <a:cs typeface="Times New Roman" pitchFamily="18" charset="0"/>
              </a:rPr>
              <a:t>–</a:t>
            </a:r>
            <a:r>
              <a:rPr lang="ru-RU" sz="1400" dirty="0">
                <a:solidFill>
                  <a:schemeClr val="bg1"/>
                </a:solidFill>
                <a:latin typeface="Times New Roman" pitchFamily="18" charset="0"/>
                <a:ea typeface="Calibri" pitchFamily="34" charset="0"/>
                <a:cs typeface="Times New Roman" pitchFamily="18" charset="0"/>
              </a:rPr>
              <a:t>7:307 (3), (4) </a:t>
            </a:r>
            <a:r>
              <a:rPr lang="en-US" sz="1400" dirty="0">
                <a:solidFill>
                  <a:schemeClr val="bg1"/>
                </a:solidFill>
                <a:latin typeface="Times New Roman" pitchFamily="18" charset="0"/>
                <a:ea typeface="Calibri" pitchFamily="34" charset="0"/>
                <a:cs typeface="Times New Roman" pitchFamily="18" charset="0"/>
              </a:rPr>
              <a:t>DCFR</a:t>
            </a:r>
            <a:r>
              <a:rPr lang="ru-RU" sz="1400" dirty="0">
                <a:solidFill>
                  <a:schemeClr val="bg1"/>
                </a:solidFill>
                <a:latin typeface="Times New Roman" pitchFamily="18" charset="0"/>
                <a:ea typeface="Calibri" pitchFamily="34" charset="0"/>
                <a:cs typeface="Times New Roman" pitchFamily="18" charset="0"/>
              </a:rPr>
              <a:t>;</a:t>
            </a:r>
          </a:p>
          <a:p>
            <a:pPr algn="just" eaLnBrk="0" hangingPunct="0">
              <a:defRPr/>
            </a:pPr>
            <a:r>
              <a:rPr lang="ru-RU" altLang="zh-CN" sz="1400" dirty="0">
                <a:solidFill>
                  <a:schemeClr val="bg1"/>
                </a:solidFill>
                <a:latin typeface="Times New Roman" pitchFamily="18" charset="0"/>
                <a:cs typeface="Times New Roman" pitchFamily="18" charset="0"/>
              </a:rPr>
              <a:t>Типовой закон ЮНСИТРАЛ о международной коммерческой согласительной процедуре 2002 г.</a:t>
            </a:r>
            <a:endParaRPr lang="ru-RU" dirty="0"/>
          </a:p>
        </p:txBody>
      </p:sp>
      <p:graphicFrame>
        <p:nvGraphicFramePr>
          <p:cNvPr id="7" name="Таблица 6"/>
          <p:cNvGraphicFramePr>
            <a:graphicFrameLocks noGrp="1"/>
          </p:cNvGraphicFramePr>
          <p:nvPr/>
        </p:nvGraphicFramePr>
        <p:xfrm>
          <a:off x="684213" y="1628775"/>
          <a:ext cx="7993062" cy="2663825"/>
        </p:xfrm>
        <a:graphic>
          <a:graphicData uri="http://schemas.openxmlformats.org/drawingml/2006/table">
            <a:tbl>
              <a:tblPr/>
              <a:tblGrid>
                <a:gridCol w="7992888"/>
              </a:tblGrid>
              <a:tr h="2664295">
                <a:tc>
                  <a:txBody>
                    <a:bodyPr/>
                    <a:lstStyle/>
                    <a:p>
                      <a:pPr indent="342265" algn="just">
                        <a:lnSpc>
                          <a:spcPct val="115000"/>
                        </a:lnSpc>
                        <a:spcAft>
                          <a:spcPts val="0"/>
                        </a:spcAft>
                      </a:pPr>
                      <a:r>
                        <a:rPr lang="ru-RU" sz="1100" b="1" i="1" dirty="0">
                          <a:solidFill>
                            <a:srgbClr val="002060"/>
                          </a:solidFill>
                          <a:effectLst/>
                          <a:latin typeface="Calibri"/>
                          <a:ea typeface="Calibri"/>
                          <a:cs typeface="Times New Roman"/>
                        </a:rPr>
                        <a:t>Концепция развития гражданского законодательства Российской Федерации</a:t>
                      </a:r>
                      <a:endParaRPr lang="ru-RU" sz="1100" dirty="0">
                        <a:solidFill>
                          <a:srgbClr val="002060"/>
                        </a:solidFill>
                        <a:effectLst/>
                        <a:latin typeface="Calibri"/>
                        <a:ea typeface="Calibri"/>
                        <a:cs typeface="Times New Roman"/>
                      </a:endParaRPr>
                    </a:p>
                    <a:p>
                      <a:pPr algn="just">
                        <a:lnSpc>
                          <a:spcPct val="115000"/>
                        </a:lnSpc>
                        <a:spcAft>
                          <a:spcPts val="0"/>
                        </a:spcAft>
                      </a:pPr>
                      <a:r>
                        <a:rPr lang="ru-RU" sz="1100" i="1" dirty="0">
                          <a:solidFill>
                            <a:srgbClr val="002060"/>
                          </a:solidFill>
                          <a:effectLst/>
                          <a:latin typeface="Calibri"/>
                          <a:ea typeface="Calibri"/>
                          <a:cs typeface="Times New Roman"/>
                        </a:rPr>
                        <a:t>7.6. Развивающееся российское законодательство предусматривает широкое внедрение </a:t>
                      </a:r>
                      <a:r>
                        <a:rPr lang="ru-RU" sz="1100" b="1" i="1" dirty="0">
                          <a:solidFill>
                            <a:srgbClr val="002060"/>
                          </a:solidFill>
                          <a:effectLst/>
                          <a:latin typeface="Calibri"/>
                          <a:ea typeface="Calibri"/>
                          <a:cs typeface="Times New Roman"/>
                        </a:rPr>
                        <a:t>альтернативных методов разрешения спора</a:t>
                      </a:r>
                      <a:r>
                        <a:rPr lang="ru-RU" sz="1100" i="1" dirty="0">
                          <a:solidFill>
                            <a:srgbClr val="002060"/>
                          </a:solidFill>
                          <a:effectLst/>
                          <a:latin typeface="Calibri"/>
                          <a:ea typeface="Calibri"/>
                          <a:cs typeface="Times New Roman"/>
                        </a:rPr>
                        <a:t> </a:t>
                      </a:r>
                      <a:r>
                        <a:rPr lang="ru-RU" sz="1100" i="1" u="sng" dirty="0">
                          <a:solidFill>
                            <a:srgbClr val="002060"/>
                          </a:solidFill>
                          <a:effectLst/>
                          <a:latin typeface="Calibri"/>
                          <a:ea typeface="Calibri"/>
                          <a:cs typeface="Times New Roman"/>
                        </a:rPr>
                        <a:t>(переговоры, посредничество, примирение и т.п.</a:t>
                      </a:r>
                      <a:r>
                        <a:rPr lang="ru-RU" sz="1100" i="1" dirty="0">
                          <a:solidFill>
                            <a:srgbClr val="002060"/>
                          </a:solidFill>
                          <a:effectLst/>
                          <a:latin typeface="Calibri"/>
                          <a:ea typeface="Calibri"/>
                          <a:cs typeface="Times New Roman"/>
                        </a:rPr>
                        <a:t>), которые в значительной степени восприняты из других правопорядков. Между тем в процессе указанных процедур течение исковой давности не приостанавливается. Такое положение дел увеличивает риски использования указанных процедур и не способствует их развитию. </a:t>
                      </a:r>
                      <a:endParaRPr lang="ru-RU" sz="1100" dirty="0">
                        <a:solidFill>
                          <a:srgbClr val="002060"/>
                        </a:solidFill>
                        <a:effectLst/>
                        <a:latin typeface="Calibri"/>
                        <a:ea typeface="Calibri"/>
                        <a:cs typeface="Times New Roman"/>
                      </a:endParaRPr>
                    </a:p>
                    <a:p>
                      <a:pPr algn="just">
                        <a:lnSpc>
                          <a:spcPct val="115000"/>
                        </a:lnSpc>
                        <a:spcAft>
                          <a:spcPts val="0"/>
                        </a:spcAft>
                      </a:pPr>
                      <a:r>
                        <a:rPr lang="ru-RU" sz="1100" i="1" dirty="0">
                          <a:solidFill>
                            <a:srgbClr val="002060"/>
                          </a:solidFill>
                          <a:effectLst/>
                          <a:latin typeface="Calibri"/>
                          <a:ea typeface="Calibri"/>
                          <a:cs typeface="Times New Roman"/>
                        </a:rPr>
                        <a:t>Для целей развития альтернативных методов разрешения споров и защиты интересов их участников, законодательство должно предусматривать приостановление течения сроков исковой давности на срок альтернативного разрешения спора. При этом следует установить момент приостановления исковой давности с учетом определения начала процесса альтернативного разрешения спора и момент окончания приостановления течения срока исковой давности с учетом определения окончания указанного процесса с тем, чтобы исключить злоупотребления с использованием альтернативных методов разрешения спора для искусственного продления или сокращения срока исковой давности.</a:t>
                      </a:r>
                      <a:endParaRPr lang="ru-RU" sz="1100" dirty="0">
                        <a:solidFill>
                          <a:srgbClr val="002060"/>
                        </a:solidFill>
                        <a:effectLst/>
                        <a:latin typeface="Calibri"/>
                        <a:ea typeface="Calibri"/>
                        <a:cs typeface="Times New Roman"/>
                      </a:endParaRPr>
                    </a:p>
                    <a:p>
                      <a:pPr algn="just">
                        <a:lnSpc>
                          <a:spcPct val="115000"/>
                        </a:lnSpc>
                        <a:spcAft>
                          <a:spcPts val="0"/>
                        </a:spcAft>
                      </a:pPr>
                      <a:r>
                        <a:rPr lang="ru-RU" sz="1100" i="1" dirty="0">
                          <a:solidFill>
                            <a:srgbClr val="002060"/>
                          </a:solidFill>
                          <a:effectLst/>
                          <a:latin typeface="Calibri"/>
                          <a:ea typeface="Calibri"/>
                          <a:cs typeface="Times New Roman"/>
                        </a:rPr>
                        <a:t>Приостановление течения исковой давности должно быть также предусмотрено для случаев </a:t>
                      </a:r>
                      <a:r>
                        <a:rPr lang="ru-RU" sz="1100" b="1" i="1" dirty="0">
                          <a:solidFill>
                            <a:srgbClr val="002060"/>
                          </a:solidFill>
                          <a:effectLst/>
                          <a:latin typeface="Calibri"/>
                          <a:ea typeface="Calibri"/>
                          <a:cs typeface="Times New Roman"/>
                        </a:rPr>
                        <a:t>обязательной досудебной административной процедуры</a:t>
                      </a:r>
                      <a:r>
                        <a:rPr lang="ru-RU" sz="1100" i="1" dirty="0">
                          <a:solidFill>
                            <a:srgbClr val="002060"/>
                          </a:solidFill>
                          <a:effectLst/>
                          <a:latin typeface="Calibri"/>
                          <a:ea typeface="Calibri"/>
                          <a:cs typeface="Times New Roman"/>
                        </a:rPr>
                        <a:t>.</a:t>
                      </a:r>
                      <a:endParaRPr lang="ru-RU" sz="1100" dirty="0">
                        <a:solidFill>
                          <a:srgbClr val="002060"/>
                        </a:solidFill>
                        <a:effectLst/>
                        <a:latin typeface="Calibri"/>
                        <a:ea typeface="Calibri"/>
                        <a:cs typeface="Times New Roman"/>
                      </a:endParaRPr>
                    </a:p>
                  </a:txBody>
                  <a:tcPr marL="114300" marR="114300" marT="0" marB="0">
                    <a:lnL>
                      <a:noFill/>
                    </a:lnL>
                    <a:lnR>
                      <a:noFill/>
                    </a:lnR>
                    <a:lnT>
                      <a:noFill/>
                    </a:lnT>
                    <a:lnB>
                      <a:noFill/>
                    </a:lnB>
                  </a:tcPr>
                </a:tc>
              </a:tr>
            </a:tbl>
          </a:graphicData>
        </a:graphic>
      </p:graphicFrame>
      <p:sp>
        <p:nvSpPr>
          <p:cNvPr id="9" name="Скругленный прямоугольник 8"/>
          <p:cNvSpPr/>
          <p:nvPr/>
        </p:nvSpPr>
        <p:spPr>
          <a:xfrm>
            <a:off x="539750" y="4365625"/>
            <a:ext cx="8208963" cy="503238"/>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300" b="1" dirty="0">
                <a:solidFill>
                  <a:schemeClr val="tx2">
                    <a:lumMod val="50000"/>
                  </a:schemeClr>
                </a:solidFill>
                <a:latin typeface="Arial" pitchFamily="34" charset="0"/>
                <a:cs typeface="Arial" pitchFamily="34" charset="0"/>
              </a:rPr>
              <a:t>©? </a:t>
            </a:r>
            <a:r>
              <a:rPr lang="ru-RU" sz="1400" b="1" dirty="0">
                <a:solidFill>
                  <a:schemeClr val="tx2">
                    <a:lumMod val="50000"/>
                  </a:schemeClr>
                </a:solidFill>
                <a:latin typeface="Arial" pitchFamily="34" charset="0"/>
                <a:cs typeface="Arial" pitchFamily="34" charset="0"/>
              </a:rPr>
              <a:t>Применимость соответствующих правил о приостановлении течения ИД в случае переговоров?</a:t>
            </a:r>
            <a:endParaRPr lang="ru-RU" sz="1400" dirty="0">
              <a:solidFill>
                <a:schemeClr val="tx2">
                  <a:lumMod val="50000"/>
                </a:schemeClr>
              </a:solidFill>
              <a:latin typeface="Arial" pitchFamily="34" charset="0"/>
              <a:cs typeface="Arial" pitchFamily="34" charset="0"/>
            </a:endParaRPr>
          </a:p>
        </p:txBody>
      </p:sp>
      <p:sp>
        <p:nvSpPr>
          <p:cNvPr id="10" name="Скругленный прямоугольник 9"/>
          <p:cNvSpPr/>
          <p:nvPr/>
        </p:nvSpPr>
        <p:spPr>
          <a:xfrm>
            <a:off x="668338" y="4941888"/>
            <a:ext cx="7921625" cy="1223962"/>
          </a:xfrm>
          <a:prstGeom prst="roundRect">
            <a:avLst/>
          </a:prstGeom>
          <a:solidFill>
            <a:schemeClr val="bg2">
              <a:lumMod val="1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ru-RU" sz="1400" dirty="0"/>
              <a:t>См. </a:t>
            </a:r>
            <a:r>
              <a:rPr lang="ru-RU" sz="1400" b="1" dirty="0"/>
              <a:t>ст. III.–7:304 </a:t>
            </a:r>
            <a:r>
              <a:rPr lang="en-US" sz="1400" b="1" dirty="0"/>
              <a:t>DCFR</a:t>
            </a:r>
            <a:r>
              <a:rPr lang="ru-RU" sz="1400" b="1" dirty="0"/>
              <a:t>: Отсрочка истечения срока  в случае переговоров</a:t>
            </a:r>
            <a:endParaRPr lang="ru-RU" sz="1400" dirty="0"/>
          </a:p>
          <a:p>
            <a:pPr algn="just" fontAlgn="auto">
              <a:spcBef>
                <a:spcPts val="0"/>
              </a:spcBef>
              <a:spcAft>
                <a:spcPts val="0"/>
              </a:spcAft>
              <a:defRPr/>
            </a:pPr>
            <a:r>
              <a:rPr lang="ru-RU" sz="1400" dirty="0"/>
              <a:t>Если стороны ведут переговоры о требовании или об обстоятельствах, с которыми связано его возникновение, срок исковой давности истекает не ранее одного года с момента последнего контакта, имевшегося в ходе переговоров.</a:t>
            </a:r>
          </a:p>
          <a:p>
            <a:pPr fontAlgn="auto">
              <a:spcBef>
                <a:spcPts val="0"/>
              </a:spcBef>
              <a:spcAft>
                <a:spcPts val="0"/>
              </a:spcAft>
              <a:defRPr/>
            </a:pPr>
            <a:r>
              <a:rPr lang="ru-RU" sz="1400" dirty="0"/>
              <a:t>См. также </a:t>
            </a:r>
            <a:r>
              <a:rPr lang="ru-RU" sz="1400" b="1" dirty="0"/>
              <a:t>§ 203 ГГУ</a:t>
            </a:r>
            <a:endParaRPr lang="ru-RU" b="1"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1975"/>
          </a:xfrm>
        </p:spPr>
        <p:txBody>
          <a:bodyPr wrap="square" numCol="1" anchorCtr="0" compatLnSpc="1">
            <a:prstTxWarp prst="textNoShape">
              <a:avLst/>
            </a:prstTxWarp>
            <a:normAutofit/>
          </a:bodyPr>
          <a:lstStyle/>
          <a:p>
            <a:pPr eaLnBrk="1" hangingPunct="1">
              <a:lnSpc>
                <a:spcPct val="100000"/>
              </a:lnSpc>
              <a:defRPr/>
            </a:pPr>
            <a:r>
              <a:rPr lang="ru-RU" sz="2000" b="1" smtClean="0">
                <a:solidFill>
                  <a:srgbClr val="42568D"/>
                </a:solidFill>
                <a:effectLst>
                  <a:outerShdw blurRad="38100" dist="38100" dir="2700000" algn="tl">
                    <a:srgbClr val="C0C0C0"/>
                  </a:outerShdw>
                </a:effectLst>
                <a:latin typeface="Century Gothic" pitchFamily="34" charset="0"/>
                <a:ea typeface="Batang"/>
                <a:cs typeface="Aharoni"/>
              </a:rPr>
              <a:t>5-1  </a:t>
            </a:r>
            <a:r>
              <a:rPr lang="ru-RU" sz="2000" smtClean="0">
                <a:solidFill>
                  <a:srgbClr val="42568D"/>
                </a:solidFill>
                <a:effectLst>
                  <a:outerShdw blurRad="38100" dist="38100" dir="2700000" algn="tl">
                    <a:srgbClr val="C0C0C0"/>
                  </a:outerShdw>
                </a:effectLst>
                <a:latin typeface="Century Gothic" pitchFamily="34" charset="0"/>
                <a:ea typeface="Batang"/>
                <a:cs typeface="Aharoni"/>
              </a:rPr>
              <a:t>      </a:t>
            </a:r>
            <a:r>
              <a:rPr lang="ru-RU" sz="1600" b="1" smtClean="0">
                <a:effectLst/>
                <a:latin typeface="Century Gothic" pitchFamily="34" charset="0"/>
                <a:ea typeface="Batang"/>
                <a:cs typeface="Aharoni"/>
              </a:rPr>
              <a:t>изменено регулирование вопроса о </a:t>
            </a:r>
            <a:r>
              <a:rPr lang="ru-RU" sz="1600" b="1" u="sng" smtClean="0">
                <a:effectLst/>
                <a:latin typeface="Century Gothic" pitchFamily="34" charset="0"/>
                <a:ea typeface="Batang"/>
                <a:cs typeface="Aharoni"/>
              </a:rPr>
              <a:t>последствиях предъявления иска</a:t>
            </a:r>
            <a:r>
              <a:rPr lang="ru-RU" sz="1600" b="1" smtClean="0">
                <a:effectLst/>
                <a:latin typeface="Century Gothic" pitchFamily="34" charset="0"/>
                <a:ea typeface="Batang"/>
                <a:cs typeface="Aharoni"/>
              </a:rPr>
              <a:t> для течения и истечения срока ИД</a:t>
            </a:r>
            <a:endParaRPr lang="ru-RU" sz="1600" smtClean="0">
              <a:effectLst/>
              <a:latin typeface="Century Gothic" pitchFamily="34" charset="0"/>
              <a:ea typeface="Batang"/>
              <a:cs typeface="Aharoni"/>
            </a:endParaRPr>
          </a:p>
        </p:txBody>
      </p:sp>
      <p:graphicFrame>
        <p:nvGraphicFramePr>
          <p:cNvPr id="14" name="Объект 13"/>
          <p:cNvGraphicFramePr>
            <a:graphicFrameLocks noGrp="1"/>
          </p:cNvGraphicFramePr>
          <p:nvPr>
            <p:ph idx="1"/>
          </p:nvPr>
        </p:nvGraphicFramePr>
        <p:xfrm>
          <a:off x="439738" y="3213100"/>
          <a:ext cx="8229600" cy="647700"/>
        </p:xfrm>
        <a:graphic>
          <a:graphicData uri="http://schemas.openxmlformats.org/drawingml/2006/table">
            <a:tbl>
              <a:tblPr>
                <a:tableStyleId>{5C22544A-7EE6-4342-B048-85BDC9FD1C3A}</a:tableStyleId>
              </a:tblPr>
              <a:tblGrid>
                <a:gridCol w="8228995"/>
              </a:tblGrid>
              <a:tr h="648072">
                <a:tc>
                  <a:txBody>
                    <a:bodyPr/>
                    <a:lstStyle/>
                    <a:p>
                      <a:pPr algn="just">
                        <a:lnSpc>
                          <a:spcPct val="100000"/>
                        </a:lnSpc>
                        <a:spcBef>
                          <a:spcPts val="1000"/>
                        </a:spcBef>
                        <a:spcAft>
                          <a:spcPts val="0"/>
                        </a:spcAft>
                      </a:pPr>
                      <a:r>
                        <a:rPr lang="ru-RU" sz="1200" b="1" i="1" dirty="0">
                          <a:solidFill>
                            <a:schemeClr val="tx2">
                              <a:lumMod val="50000"/>
                            </a:schemeClr>
                          </a:solidFill>
                          <a:effectLst/>
                        </a:rPr>
                        <a:t>Концепция развития гражданского законодательства Российской Федерации</a:t>
                      </a:r>
                    </a:p>
                    <a:p>
                      <a:pPr algn="just">
                        <a:lnSpc>
                          <a:spcPct val="100000"/>
                        </a:lnSpc>
                        <a:spcBef>
                          <a:spcPts val="0"/>
                        </a:spcBef>
                        <a:spcAft>
                          <a:spcPts val="0"/>
                        </a:spcAft>
                      </a:pPr>
                      <a:r>
                        <a:rPr lang="ru-RU" sz="1200" dirty="0">
                          <a:solidFill>
                            <a:schemeClr val="tx2">
                              <a:lumMod val="50000"/>
                            </a:schemeClr>
                          </a:solidFill>
                          <a:effectLst/>
                        </a:rPr>
                        <a:t>           7.5. Институты приостановления течения срока исковой давности и его перерыва не во всех случаях позволяют в полной мере обеспечить необходимую защиту кредитора, чьи права нарушены должником. </a:t>
                      </a:r>
                      <a:endParaRPr lang="ru-RU" sz="1200" dirty="0">
                        <a:solidFill>
                          <a:schemeClr val="tx2">
                            <a:lumMod val="50000"/>
                          </a:schemeClr>
                        </a:solidFill>
                        <a:effectLst/>
                        <a:latin typeface="Cambria"/>
                        <a:ea typeface="Times New Roman"/>
                        <a:cs typeface="Times New Roman"/>
                      </a:endParaRPr>
                    </a:p>
                  </a:txBody>
                  <a:tcPr marL="114146" marR="114146" marT="0" marB="0">
                    <a:solidFill>
                      <a:schemeClr val="bg1"/>
                    </a:solidFill>
                  </a:tcPr>
                </a:tc>
              </a:tr>
            </a:tbl>
          </a:graphicData>
        </a:graphic>
      </p:graphicFrame>
      <p:graphicFrame>
        <p:nvGraphicFramePr>
          <p:cNvPr id="51221" name="Group 21"/>
          <p:cNvGraphicFramePr>
            <a:graphicFrameLocks noGrp="1"/>
          </p:cNvGraphicFramePr>
          <p:nvPr/>
        </p:nvGraphicFramePr>
        <p:xfrm>
          <a:off x="611188" y="1268413"/>
          <a:ext cx="7921625" cy="1609725"/>
        </p:xfrm>
        <a:graphic>
          <a:graphicData uri="http://schemas.openxmlformats.org/drawingml/2006/table">
            <a:tbl>
              <a:tblPr/>
              <a:tblGrid>
                <a:gridCol w="3783012"/>
                <a:gridCol w="4138613"/>
              </a:tblGrid>
              <a:tr h="1317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charset="0"/>
                          <a:ea typeface="Times New Roman" pitchFamily="18" charset="0"/>
                          <a:cs typeface="Arial" charset="0"/>
                        </a:rPr>
                        <a:t>В прежней редакции</a:t>
                      </a:r>
                      <a:endParaRPr kumimoji="0" lang="ru-RU" sz="12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charset="0"/>
                          <a:ea typeface="Times New Roman" pitchFamily="18" charset="0"/>
                          <a:cs typeface="Arial" charset="0"/>
                        </a:rPr>
                        <a:t>В актуальной редакции</a:t>
                      </a:r>
                      <a:endParaRPr kumimoji="0" lang="ru-RU" sz="12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1400175">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ru-RU" sz="1300" b="1" i="0" u="none" strike="noStrike" cap="none" normalizeH="0" baseline="0" smtClean="0">
                          <a:ln>
                            <a:noFill/>
                          </a:ln>
                          <a:solidFill>
                            <a:srgbClr val="1704A0"/>
                          </a:solidFill>
                          <a:effectLst/>
                          <a:latin typeface="Times New Roman" pitchFamily="18" charset="0"/>
                          <a:cs typeface="Times New Roman" pitchFamily="18" charset="0"/>
                        </a:rPr>
                        <a:t>Статья 203. Перерыв течения срока исковой давности</a:t>
                      </a:r>
                      <a:r>
                        <a:rPr kumimoji="0" lang="ru-RU" sz="1200" b="0" i="0" u="none" strike="noStrike" cap="none" normalizeH="0" baseline="0" smtClean="0">
                          <a:ln>
                            <a:noFill/>
                          </a:ln>
                          <a:solidFill>
                            <a:schemeClr val="tx1"/>
                          </a:solidFill>
                          <a:effectLst/>
                          <a:latin typeface="Arial" charset="0"/>
                          <a:cs typeface="Times New Roman" pitchFamily="18" charset="0"/>
                        </a:rPr>
                        <a:t> </a:t>
                      </a:r>
                      <a:endParaRPr kumimoji="0" lang="ru-RU" sz="1200" b="0" i="0" u="none" strike="noStrike" cap="none" normalizeH="0" baseline="0" smtClean="0">
                        <a:ln>
                          <a:noFill/>
                        </a:ln>
                        <a:solidFill>
                          <a:schemeClr val="tx1"/>
                        </a:solidFill>
                        <a:effectLst/>
                        <a:latin typeface="Calibri" pitchFamily="34"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Arial" charset="0"/>
                          <a:cs typeface="Times New Roman" pitchFamily="18" charset="0"/>
                        </a:rPr>
                        <a:t>Течение срока исковой давности прерывается </a:t>
                      </a:r>
                      <a:r>
                        <a:rPr kumimoji="0" lang="ru-RU" sz="1200" b="1" i="0" u="none" strike="noStrike" cap="none" normalizeH="0" baseline="0" smtClean="0">
                          <a:ln>
                            <a:noFill/>
                          </a:ln>
                          <a:solidFill>
                            <a:schemeClr val="tx1"/>
                          </a:solidFill>
                          <a:effectLst/>
                          <a:latin typeface="Arial" charset="0"/>
                          <a:cs typeface="Times New Roman" pitchFamily="18" charset="0"/>
                        </a:rPr>
                        <a:t>предъявлением иска в установленном порядке, а также</a:t>
                      </a:r>
                      <a:r>
                        <a:rPr kumimoji="0" lang="ru-RU" sz="1200" b="0" i="0" u="none" strike="noStrike" cap="none" normalizeH="0" baseline="0" smtClean="0">
                          <a:ln>
                            <a:noFill/>
                          </a:ln>
                          <a:solidFill>
                            <a:schemeClr val="tx1"/>
                          </a:solidFill>
                          <a:effectLst/>
                          <a:latin typeface="Arial" charset="0"/>
                          <a:cs typeface="Times New Roman" pitchFamily="18" charset="0"/>
                        </a:rPr>
                        <a:t> совершением обязанным лицом действий, свидетельствующих о признании долга.</a:t>
                      </a:r>
                      <a:endParaRPr kumimoji="0" lang="ru-RU" sz="1200" b="0" i="0" u="none" strike="noStrike" cap="none" normalizeH="0" baseline="0" smtClean="0">
                        <a:ln>
                          <a:noFill/>
                        </a:ln>
                        <a:solidFill>
                          <a:schemeClr val="tx1"/>
                        </a:solidFill>
                        <a:effectLst/>
                        <a:latin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ru-RU" sz="1300" b="1" i="0" u="none" strike="noStrike" cap="none" normalizeH="0" baseline="0" smtClean="0">
                          <a:ln>
                            <a:noFill/>
                          </a:ln>
                          <a:solidFill>
                            <a:srgbClr val="1704A0"/>
                          </a:solidFill>
                          <a:effectLst/>
                          <a:latin typeface="Times New Roman" pitchFamily="18" charset="0"/>
                          <a:cs typeface="Times New Roman" pitchFamily="18" charset="0"/>
                        </a:rPr>
                        <a:t>Статья 203. Перерыв течения срока исковой давности</a:t>
                      </a: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Arial" charset="0"/>
                          <a:cs typeface="Times New Roman" pitchFamily="18" charset="0"/>
                        </a:rPr>
                        <a:t> Течение срока исковой давности прерывается совершением обязанным лицом действий, свидетельствующих о признании долга.  </a:t>
                      </a:r>
                      <a:endParaRPr kumimoji="0" lang="ru-RU" sz="1200" b="0" i="0" u="none" strike="noStrike" cap="none" normalizeH="0" baseline="0" smtClean="0">
                        <a:ln>
                          <a:noFill/>
                        </a:ln>
                        <a:solidFill>
                          <a:schemeClr val="tx1"/>
                        </a:solidFill>
                        <a:effectLst/>
                        <a:latin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
        <p:nvSpPr>
          <p:cNvPr id="50195" name="Rectangle 3"/>
          <p:cNvSpPr>
            <a:spLocks noChangeArrowheads="1"/>
          </p:cNvSpPr>
          <p:nvPr/>
        </p:nvSpPr>
        <p:spPr bwMode="auto">
          <a:xfrm>
            <a:off x="439738" y="4113213"/>
            <a:ext cx="8250237" cy="1385887"/>
          </a:xfrm>
          <a:prstGeom prst="rect">
            <a:avLst/>
          </a:prstGeom>
          <a:solidFill>
            <a:schemeClr val="bg1"/>
          </a:solidFill>
          <a:ln w="9525">
            <a:noFill/>
            <a:miter lim="800000"/>
            <a:headEnd/>
            <a:tailEnd/>
          </a:ln>
        </p:spPr>
        <p:txBody>
          <a:bodyPr anchor="ctr">
            <a:spAutoFit/>
          </a:bodyPr>
          <a:lstStyle/>
          <a:p>
            <a:pPr algn="just"/>
            <a:r>
              <a:rPr lang="ru-RU" sz="1000" i="1">
                <a:solidFill>
                  <a:srgbClr val="002060"/>
                </a:solidFill>
                <a:latin typeface="Palatino Linotype" pitchFamily="18" charset="0"/>
                <a:ea typeface="Calibri" pitchFamily="34" charset="0"/>
                <a:cs typeface="Times New Roman" pitchFamily="18" charset="0"/>
              </a:rPr>
              <a:t>          </a:t>
            </a:r>
            <a:r>
              <a:rPr lang="ru-RU" sz="1400">
                <a:solidFill>
                  <a:srgbClr val="002060"/>
                </a:solidFill>
                <a:latin typeface="Palatino Linotype" pitchFamily="18" charset="0"/>
                <a:ea typeface="Calibri" pitchFamily="34" charset="0"/>
                <a:cs typeface="Times New Roman" pitchFamily="18" charset="0"/>
              </a:rPr>
              <a:t>Ввиду того, что исковая давность</a:t>
            </a:r>
            <a:r>
              <a:rPr lang="ru-RU" sz="1400" i="1">
                <a:solidFill>
                  <a:srgbClr val="002060"/>
                </a:solidFill>
                <a:latin typeface="Palatino Linotype" pitchFamily="18" charset="0"/>
                <a:ea typeface="Calibri" pitchFamily="34" charset="0"/>
                <a:cs typeface="Times New Roman" pitchFamily="18" charset="0"/>
              </a:rPr>
              <a:t> </a:t>
            </a:r>
            <a:r>
              <a:rPr lang="ru-RU" sz="1400" i="1" u="sng">
                <a:solidFill>
                  <a:srgbClr val="002060"/>
                </a:solidFill>
                <a:latin typeface="Palatino Linotype" pitchFamily="18" charset="0"/>
                <a:ea typeface="Calibri" pitchFamily="34" charset="0"/>
                <a:cs typeface="Times New Roman" pitchFamily="18" charset="0"/>
              </a:rPr>
              <a:t>не может течь после предъявления иска или осуществления юрисдикционной защиты права в иной предусмотренной законом форме</a:t>
            </a:r>
            <a:r>
              <a:rPr lang="ru-RU" sz="1400" i="1">
                <a:solidFill>
                  <a:srgbClr val="002060"/>
                </a:solidFill>
                <a:latin typeface="Palatino Linotype" pitchFamily="18" charset="0"/>
                <a:ea typeface="Calibri" pitchFamily="34" charset="0"/>
                <a:cs typeface="Times New Roman" pitchFamily="18" charset="0"/>
              </a:rPr>
              <a:t> </a:t>
            </a:r>
            <a:r>
              <a:rPr lang="ru-RU" sz="1400" b="1" i="1">
                <a:solidFill>
                  <a:srgbClr val="002060"/>
                </a:solidFill>
                <a:latin typeface="Palatino Linotype" pitchFamily="18" charset="0"/>
                <a:ea typeface="Calibri" pitchFamily="34" charset="0"/>
                <a:cs typeface="Times New Roman" pitchFamily="18" charset="0"/>
              </a:rPr>
              <a:t>(например, путем выдачи судебного приказа, установления требований в деле о банкротстве)</a:t>
            </a:r>
            <a:r>
              <a:rPr lang="ru-RU" sz="1400" i="1">
                <a:solidFill>
                  <a:srgbClr val="002060"/>
                </a:solidFill>
                <a:latin typeface="Palatino Linotype" pitchFamily="18" charset="0"/>
                <a:ea typeface="Calibri" pitchFamily="34" charset="0"/>
                <a:cs typeface="Times New Roman" pitchFamily="18" charset="0"/>
              </a:rPr>
              <a:t>, </a:t>
            </a:r>
            <a:r>
              <a:rPr lang="ru-RU" sz="1400">
                <a:solidFill>
                  <a:srgbClr val="002060"/>
                </a:solidFill>
                <a:latin typeface="Palatino Linotype" pitchFamily="18" charset="0"/>
                <a:ea typeface="Calibri" pitchFamily="34" charset="0"/>
                <a:cs typeface="Times New Roman" pitchFamily="18" charset="0"/>
              </a:rPr>
              <a:t>следует уточнить статью 203 ГК, предусмотрев, что течение срока исковой давности после перерыва начинается заново лишь при ее перерыве совершением обязанным лицом действий, свидетельствующими о признании долга.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1975"/>
          </a:xfrm>
        </p:spPr>
        <p:txBody>
          <a:bodyPr wrap="square" numCol="1" anchorCtr="0" compatLnSpc="1">
            <a:prstTxWarp prst="textNoShape">
              <a:avLst/>
            </a:prstTxWarp>
            <a:normAutofit/>
          </a:bodyPr>
          <a:lstStyle/>
          <a:p>
            <a:pPr eaLnBrk="1" hangingPunct="1">
              <a:lnSpc>
                <a:spcPct val="100000"/>
              </a:lnSpc>
              <a:defRPr/>
            </a:pPr>
            <a:r>
              <a:rPr lang="ru-RU" sz="2000" b="1" smtClean="0">
                <a:solidFill>
                  <a:srgbClr val="42568D"/>
                </a:solidFill>
                <a:effectLst>
                  <a:outerShdw blurRad="38100" dist="38100" dir="2700000" algn="tl">
                    <a:srgbClr val="C0C0C0"/>
                  </a:outerShdw>
                </a:effectLst>
                <a:latin typeface="Century Gothic" pitchFamily="34" charset="0"/>
                <a:ea typeface="Batang"/>
                <a:cs typeface="Aharoni"/>
              </a:rPr>
              <a:t>5-2   </a:t>
            </a:r>
            <a:r>
              <a:rPr lang="ru-RU" sz="2000" smtClean="0">
                <a:solidFill>
                  <a:srgbClr val="42568D"/>
                </a:solidFill>
                <a:effectLst>
                  <a:outerShdw blurRad="38100" dist="38100" dir="2700000" algn="tl">
                    <a:srgbClr val="C0C0C0"/>
                  </a:outerShdw>
                </a:effectLst>
                <a:latin typeface="Century Gothic" pitchFamily="34" charset="0"/>
                <a:ea typeface="Batang"/>
                <a:cs typeface="Aharoni"/>
              </a:rPr>
              <a:t>     </a:t>
            </a:r>
            <a:r>
              <a:rPr lang="ru-RU" sz="1600" b="1" smtClean="0">
                <a:effectLst/>
                <a:latin typeface="Century Gothic" pitchFamily="34" charset="0"/>
                <a:ea typeface="Batang"/>
                <a:cs typeface="Aharoni"/>
              </a:rPr>
              <a:t>изменено регулирование вопроса о </a:t>
            </a:r>
            <a:r>
              <a:rPr lang="ru-RU" sz="1600" b="1" u="sng" smtClean="0">
                <a:effectLst/>
                <a:latin typeface="Century Gothic" pitchFamily="34" charset="0"/>
                <a:ea typeface="Batang"/>
                <a:cs typeface="Aharoni"/>
              </a:rPr>
              <a:t>последствиях предъявления иска</a:t>
            </a:r>
            <a:r>
              <a:rPr lang="ru-RU" sz="1600" b="1" smtClean="0">
                <a:effectLst/>
                <a:latin typeface="Century Gothic" pitchFamily="34" charset="0"/>
                <a:ea typeface="Batang"/>
                <a:cs typeface="Aharoni"/>
              </a:rPr>
              <a:t> для течения и истечения срока ИД</a:t>
            </a:r>
            <a:endParaRPr lang="ru-RU" sz="1600" smtClean="0">
              <a:effectLst/>
              <a:latin typeface="Century Gothic" pitchFamily="34" charset="0"/>
              <a:ea typeface="Batang"/>
              <a:cs typeface="Aharoni"/>
            </a:endParaRPr>
          </a:p>
        </p:txBody>
      </p:sp>
      <p:sp>
        <p:nvSpPr>
          <p:cNvPr id="51202" name="Rectangle 3"/>
          <p:cNvSpPr>
            <a:spLocks noChangeArrowheads="1"/>
          </p:cNvSpPr>
          <p:nvPr/>
        </p:nvSpPr>
        <p:spPr bwMode="auto">
          <a:xfrm>
            <a:off x="287338" y="908050"/>
            <a:ext cx="4075112" cy="174625"/>
          </a:xfrm>
          <a:prstGeom prst="rect">
            <a:avLst/>
          </a:prstGeom>
          <a:noFill/>
          <a:ln w="9525">
            <a:noFill/>
            <a:miter lim="800000"/>
            <a:headEnd/>
            <a:tailEnd/>
          </a:ln>
        </p:spPr>
        <p:txBody>
          <a:bodyPr lIns="68580" tIns="0" rIns="68580" bIns="0"/>
          <a:lstStyle/>
          <a:p>
            <a:pPr algn="ctr">
              <a:lnSpc>
                <a:spcPct val="115000"/>
              </a:lnSpc>
            </a:pPr>
            <a:r>
              <a:rPr lang="ru-RU" sz="1000" b="1">
                <a:ea typeface="Times New Roman" pitchFamily="18" charset="0"/>
                <a:cs typeface="Arial" charset="0"/>
              </a:rPr>
              <a:t>В прежней редакции</a:t>
            </a:r>
            <a:endParaRPr lang="ru-RU" sz="1000">
              <a:ea typeface="Calibri" pitchFamily="34" charset="0"/>
              <a:cs typeface="Arial" charset="0"/>
            </a:endParaRPr>
          </a:p>
        </p:txBody>
      </p:sp>
      <p:sp>
        <p:nvSpPr>
          <p:cNvPr id="51203" name="Rectangle 4"/>
          <p:cNvSpPr>
            <a:spLocks noChangeArrowheads="1"/>
          </p:cNvSpPr>
          <p:nvPr/>
        </p:nvSpPr>
        <p:spPr bwMode="auto">
          <a:xfrm>
            <a:off x="4362450" y="908050"/>
            <a:ext cx="4457700" cy="174625"/>
          </a:xfrm>
          <a:prstGeom prst="rect">
            <a:avLst/>
          </a:prstGeom>
          <a:gradFill rotWithShape="0">
            <a:gsLst>
              <a:gs pos="0">
                <a:srgbClr val="FFFFCC"/>
              </a:gs>
              <a:gs pos="100000">
                <a:schemeClr val="bg1"/>
              </a:gs>
            </a:gsLst>
            <a:lin ang="5400000" scaled="1"/>
          </a:gradFill>
          <a:ln w="9525">
            <a:noFill/>
            <a:miter lim="800000"/>
            <a:headEnd/>
            <a:tailEnd/>
          </a:ln>
        </p:spPr>
        <p:txBody>
          <a:bodyPr lIns="68580" tIns="0" rIns="68580" bIns="0"/>
          <a:lstStyle/>
          <a:p>
            <a:pPr algn="ctr">
              <a:lnSpc>
                <a:spcPct val="115000"/>
              </a:lnSpc>
            </a:pPr>
            <a:r>
              <a:rPr lang="ru-RU" sz="1000" b="1">
                <a:ea typeface="Times New Roman" pitchFamily="18" charset="0"/>
                <a:cs typeface="Arial" charset="0"/>
              </a:rPr>
              <a:t>В актуальной редакции</a:t>
            </a:r>
            <a:endParaRPr lang="ru-RU" sz="1000">
              <a:ea typeface="Calibri" pitchFamily="34" charset="0"/>
              <a:cs typeface="Arial" charset="0"/>
            </a:endParaRPr>
          </a:p>
        </p:txBody>
      </p:sp>
      <p:sp>
        <p:nvSpPr>
          <p:cNvPr id="51204" name="Rectangle 5"/>
          <p:cNvSpPr>
            <a:spLocks noChangeArrowheads="1"/>
          </p:cNvSpPr>
          <p:nvPr/>
        </p:nvSpPr>
        <p:spPr bwMode="auto">
          <a:xfrm>
            <a:off x="287338" y="1082675"/>
            <a:ext cx="4075112" cy="3868738"/>
          </a:xfrm>
          <a:prstGeom prst="rect">
            <a:avLst/>
          </a:prstGeom>
          <a:noFill/>
          <a:ln w="9525">
            <a:noFill/>
            <a:miter lim="800000"/>
            <a:headEnd/>
            <a:tailEnd/>
          </a:ln>
        </p:spPr>
        <p:txBody>
          <a:bodyPr lIns="68580" tIns="0" rIns="68580" bIns="0"/>
          <a:lstStyle/>
          <a:p>
            <a:pPr algn="just">
              <a:lnSpc>
                <a:spcPct val="115000"/>
              </a:lnSpc>
            </a:pPr>
            <a:r>
              <a:rPr lang="ru-RU" sz="1200" b="1">
                <a:solidFill>
                  <a:srgbClr val="1704A0"/>
                </a:solidFill>
                <a:latin typeface="Times New Roman" pitchFamily="18" charset="0"/>
                <a:cs typeface="Times New Roman" pitchFamily="18" charset="0"/>
              </a:rPr>
              <a:t>Статья 204. Течение срока исковой давности в случае оставления иска без рассмотрения </a:t>
            </a:r>
            <a:endParaRPr lang="ru-RU" sz="1200" b="1">
              <a:solidFill>
                <a:srgbClr val="1704A0"/>
              </a:solidFill>
              <a:latin typeface="Times New Roman" pitchFamily="18" charset="0"/>
              <a:ea typeface="Calibri" pitchFamily="34" charset="0"/>
              <a:cs typeface="Times New Roman" pitchFamily="18" charset="0"/>
            </a:endParaRPr>
          </a:p>
          <a:p>
            <a:pPr algn="just">
              <a:lnSpc>
                <a:spcPct val="115000"/>
              </a:lnSpc>
            </a:pPr>
            <a:r>
              <a:rPr lang="ru-RU" sz="1100">
                <a:cs typeface="Times New Roman" pitchFamily="18" charset="0"/>
              </a:rPr>
              <a:t> </a:t>
            </a:r>
            <a:endParaRPr lang="ru-RU" sz="1100">
              <a:latin typeface="Calibri" pitchFamily="34" charset="0"/>
            </a:endParaRPr>
          </a:p>
          <a:p>
            <a:pPr algn="just">
              <a:lnSpc>
                <a:spcPct val="115000"/>
              </a:lnSpc>
            </a:pPr>
            <a:r>
              <a:rPr lang="ru-RU" sz="1100">
                <a:cs typeface="Times New Roman" pitchFamily="18" charset="0"/>
              </a:rPr>
              <a:t> </a:t>
            </a:r>
            <a:endParaRPr lang="ru-RU" sz="1100">
              <a:latin typeface="Calibri" pitchFamily="34" charset="0"/>
            </a:endParaRPr>
          </a:p>
          <a:p>
            <a:pPr algn="just">
              <a:lnSpc>
                <a:spcPct val="115000"/>
              </a:lnSpc>
            </a:pPr>
            <a:r>
              <a:rPr lang="ru-RU" sz="1100">
                <a:cs typeface="Times New Roman" pitchFamily="18" charset="0"/>
              </a:rPr>
              <a:t> </a:t>
            </a:r>
            <a:endParaRPr lang="ru-RU" sz="1100">
              <a:latin typeface="Calibri" pitchFamily="34" charset="0"/>
            </a:endParaRPr>
          </a:p>
          <a:p>
            <a:pPr algn="just">
              <a:lnSpc>
                <a:spcPct val="115000"/>
              </a:lnSpc>
            </a:pPr>
            <a:r>
              <a:rPr lang="ru-RU" sz="1100">
                <a:cs typeface="Times New Roman" pitchFamily="18" charset="0"/>
              </a:rPr>
              <a:t> </a:t>
            </a:r>
            <a:endParaRPr lang="ru-RU" sz="1100">
              <a:latin typeface="Calibri" pitchFamily="34" charset="0"/>
            </a:endParaRPr>
          </a:p>
          <a:p>
            <a:pPr algn="just">
              <a:lnSpc>
                <a:spcPct val="115000"/>
              </a:lnSpc>
            </a:pPr>
            <a:r>
              <a:rPr lang="ru-RU" sz="1100">
                <a:cs typeface="Times New Roman" pitchFamily="18" charset="0"/>
              </a:rPr>
              <a:t>Если иск оставлен судом без рассмотрения, то начавшееся до предъявления иска течение срока исковой давности продолжается в общем порядке.</a:t>
            </a:r>
            <a:endParaRPr lang="ru-RU" sz="1100">
              <a:latin typeface="Calibri" pitchFamily="34" charset="0"/>
            </a:endParaRPr>
          </a:p>
          <a:p>
            <a:pPr algn="just">
              <a:lnSpc>
                <a:spcPct val="115000"/>
              </a:lnSpc>
            </a:pPr>
            <a:r>
              <a:rPr lang="ru-RU" sz="1100">
                <a:cs typeface="Times New Roman" pitchFamily="18" charset="0"/>
              </a:rPr>
              <a:t>  </a:t>
            </a:r>
            <a:endParaRPr lang="ru-RU" sz="1100">
              <a:latin typeface="Calibri" pitchFamily="34" charset="0"/>
            </a:endParaRPr>
          </a:p>
          <a:p>
            <a:pPr algn="just">
              <a:lnSpc>
                <a:spcPct val="115000"/>
              </a:lnSpc>
            </a:pPr>
            <a:r>
              <a:rPr lang="ru-RU" sz="1100">
                <a:cs typeface="Times New Roman" pitchFamily="18" charset="0"/>
              </a:rPr>
              <a:t>Если судом оставлен без рассмотрения иск, предъявленный в уголовном деле, то начавшееся до предъявления иска течение срока исковой давности приостанавливается до вступления в законную силу приговора, которым иск оставлен без рассмотрения; время, в течение которого давность была приостановлена, не засчитывается в срок исковой давности. При этом если остающаяся часть срока менее шести месяцев, она удлиняется до шести месяцев.</a:t>
            </a:r>
            <a:endParaRPr lang="ru-RU" sz="1100">
              <a:latin typeface="Calibri" pitchFamily="34" charset="0"/>
            </a:endParaRPr>
          </a:p>
          <a:p>
            <a:pPr algn="just">
              <a:lnSpc>
                <a:spcPct val="115000"/>
              </a:lnSpc>
            </a:pPr>
            <a:r>
              <a:rPr lang="ru-RU" sz="1100">
                <a:cs typeface="Times New Roman" pitchFamily="18" charset="0"/>
              </a:rPr>
              <a:t> </a:t>
            </a:r>
            <a:endParaRPr lang="ru-RU" sz="1100">
              <a:latin typeface="Calibri" pitchFamily="34" charset="0"/>
            </a:endParaRPr>
          </a:p>
        </p:txBody>
      </p:sp>
      <p:sp>
        <p:nvSpPr>
          <p:cNvPr id="51205" name="Rectangle 6"/>
          <p:cNvSpPr>
            <a:spLocks noChangeArrowheads="1"/>
          </p:cNvSpPr>
          <p:nvPr/>
        </p:nvSpPr>
        <p:spPr bwMode="auto">
          <a:xfrm>
            <a:off x="4362450" y="1082675"/>
            <a:ext cx="4457700" cy="3868738"/>
          </a:xfrm>
          <a:prstGeom prst="rect">
            <a:avLst/>
          </a:prstGeom>
          <a:gradFill rotWithShape="0">
            <a:gsLst>
              <a:gs pos="0">
                <a:srgbClr val="FFFFCC"/>
              </a:gs>
              <a:gs pos="100000">
                <a:schemeClr val="bg1"/>
              </a:gs>
            </a:gsLst>
            <a:lin ang="5400000" scaled="1"/>
          </a:gradFill>
          <a:ln w="9525">
            <a:noFill/>
            <a:miter lim="800000"/>
            <a:headEnd/>
            <a:tailEnd/>
          </a:ln>
        </p:spPr>
        <p:txBody>
          <a:bodyPr lIns="68580" tIns="0" rIns="68580" bIns="0"/>
          <a:lstStyle/>
          <a:p>
            <a:pPr algn="just">
              <a:lnSpc>
                <a:spcPct val="115000"/>
              </a:lnSpc>
            </a:pPr>
            <a:r>
              <a:rPr lang="ru-RU" sz="1200" b="1">
                <a:solidFill>
                  <a:srgbClr val="1704A0"/>
                </a:solidFill>
                <a:latin typeface="Times New Roman" pitchFamily="18" charset="0"/>
                <a:cs typeface="Times New Roman" pitchFamily="18" charset="0"/>
              </a:rPr>
              <a:t>Статья 204. Течение срока исковой давности при защите нарушенного права в судебном порядке</a:t>
            </a:r>
            <a:endParaRPr lang="ru-RU" sz="1200" b="1">
              <a:solidFill>
                <a:srgbClr val="1704A0"/>
              </a:solidFill>
              <a:latin typeface="Times New Roman" pitchFamily="18" charset="0"/>
              <a:ea typeface="Calibri" pitchFamily="34" charset="0"/>
              <a:cs typeface="Times New Roman" pitchFamily="18" charset="0"/>
            </a:endParaRPr>
          </a:p>
          <a:p>
            <a:pPr algn="just">
              <a:lnSpc>
                <a:spcPct val="115000"/>
              </a:lnSpc>
            </a:pPr>
            <a:r>
              <a:rPr lang="ru-RU" sz="1100" b="1">
                <a:cs typeface="Times New Roman" pitchFamily="18" charset="0"/>
              </a:rPr>
              <a:t>1. Срок исковой давности не течет со дня обращения в суд в установленном порядке за защитой нарушенного права на протяжении всего времени, пока осуществляется судебная защита нарушенного права.</a:t>
            </a:r>
            <a:endParaRPr lang="ru-RU" sz="1100">
              <a:latin typeface="Calibri" pitchFamily="34" charset="0"/>
            </a:endParaRPr>
          </a:p>
          <a:p>
            <a:pPr algn="just">
              <a:lnSpc>
                <a:spcPct val="115000"/>
              </a:lnSpc>
            </a:pPr>
            <a:r>
              <a:rPr lang="ru-RU" sz="1100">
                <a:cs typeface="Times New Roman" pitchFamily="18" charset="0"/>
              </a:rPr>
              <a:t>2. При оставлении судом иска без рассмотрения течение срока исковой давности, начавшееся до предъявления иска, продолжается в общем порядке, </a:t>
            </a:r>
            <a:r>
              <a:rPr lang="ru-RU" sz="1100" b="1">
                <a:cs typeface="Times New Roman" pitchFamily="18" charset="0"/>
              </a:rPr>
              <a:t>если иное не вытекает из оснований, по которым осуществление судебной защиты права прекращено.</a:t>
            </a:r>
            <a:endParaRPr lang="ru-RU" sz="1100">
              <a:latin typeface="Calibri" pitchFamily="34" charset="0"/>
            </a:endParaRPr>
          </a:p>
          <a:p>
            <a:pPr algn="just">
              <a:lnSpc>
                <a:spcPct val="115000"/>
              </a:lnSpc>
            </a:pPr>
            <a:r>
              <a:rPr lang="ru-RU" sz="1100">
                <a:cs typeface="Times New Roman" pitchFamily="18" charset="0"/>
              </a:rPr>
              <a:t>Если судом оставлен без рассмотрения иск, предъявленный в уголовном деле, начавшееся до предъявления иска течение срока исковой давности приостанавливается до вступления в законную силу приговора, которым иск оставлен без рассмотрения.</a:t>
            </a:r>
            <a:endParaRPr lang="ru-RU" sz="1100">
              <a:latin typeface="Calibri" pitchFamily="34" charset="0"/>
            </a:endParaRPr>
          </a:p>
          <a:p>
            <a:pPr algn="just">
              <a:lnSpc>
                <a:spcPct val="115000"/>
              </a:lnSpc>
            </a:pPr>
            <a:r>
              <a:rPr lang="ru-RU" sz="1100">
                <a:cs typeface="Times New Roman" pitchFamily="18" charset="0"/>
              </a:rPr>
              <a:t>3. Если после оставления иска без рассмотрения неистекшая часть срока исковой давности составляет менее шести месяцев, она удлиняется до шести месяцев,</a:t>
            </a:r>
            <a:r>
              <a:rPr lang="ru-RU" sz="1100" b="1">
                <a:cs typeface="Times New Roman" pitchFamily="18" charset="0"/>
              </a:rPr>
              <a:t> за исключением случаев, если основанием оставления иска без рассмотрения послужили действия (бездействие) истца.</a:t>
            </a:r>
            <a:endParaRPr lang="ru-RU" sz="1100">
              <a:latin typeface="Calibri" pitchFamily="34" charset="0"/>
            </a:endParaRPr>
          </a:p>
        </p:txBody>
      </p:sp>
      <p:sp>
        <p:nvSpPr>
          <p:cNvPr id="51206" name="Line 7"/>
          <p:cNvSpPr>
            <a:spLocks noChangeShapeType="1"/>
          </p:cNvSpPr>
          <p:nvPr/>
        </p:nvSpPr>
        <p:spPr bwMode="auto">
          <a:xfrm>
            <a:off x="4362450" y="908050"/>
            <a:ext cx="0" cy="4043363"/>
          </a:xfrm>
          <a:prstGeom prst="line">
            <a:avLst/>
          </a:prstGeom>
          <a:noFill/>
          <a:ln w="12700" algn="ctr">
            <a:solidFill>
              <a:srgbClr val="000000"/>
            </a:solidFill>
            <a:round/>
            <a:headEnd/>
            <a:tailEnd/>
          </a:ln>
        </p:spPr>
        <p:txBody>
          <a:bodyPr/>
          <a:lstStyle/>
          <a:p>
            <a:endParaRPr lang="ru-RU"/>
          </a:p>
        </p:txBody>
      </p:sp>
      <p:sp>
        <p:nvSpPr>
          <p:cNvPr id="51207" name="Line 8"/>
          <p:cNvSpPr>
            <a:spLocks noChangeShapeType="1"/>
          </p:cNvSpPr>
          <p:nvPr/>
        </p:nvSpPr>
        <p:spPr bwMode="auto">
          <a:xfrm>
            <a:off x="287338" y="1082675"/>
            <a:ext cx="8532812" cy="0"/>
          </a:xfrm>
          <a:prstGeom prst="line">
            <a:avLst/>
          </a:prstGeom>
          <a:noFill/>
          <a:ln w="12700" algn="ctr">
            <a:solidFill>
              <a:srgbClr val="000000"/>
            </a:solidFill>
            <a:round/>
            <a:headEnd/>
            <a:tailEnd/>
          </a:ln>
        </p:spPr>
        <p:txBody>
          <a:bodyPr/>
          <a:lstStyle/>
          <a:p>
            <a:endParaRPr lang="ru-RU"/>
          </a:p>
        </p:txBody>
      </p:sp>
      <p:sp>
        <p:nvSpPr>
          <p:cNvPr id="51208" name="Line 9"/>
          <p:cNvSpPr>
            <a:spLocks noChangeShapeType="1"/>
          </p:cNvSpPr>
          <p:nvPr/>
        </p:nvSpPr>
        <p:spPr bwMode="auto">
          <a:xfrm>
            <a:off x="287338" y="908050"/>
            <a:ext cx="0" cy="4043363"/>
          </a:xfrm>
          <a:prstGeom prst="line">
            <a:avLst/>
          </a:prstGeom>
          <a:noFill/>
          <a:ln w="12700" algn="ctr">
            <a:solidFill>
              <a:srgbClr val="000000"/>
            </a:solidFill>
            <a:round/>
            <a:headEnd/>
            <a:tailEnd/>
          </a:ln>
        </p:spPr>
        <p:txBody>
          <a:bodyPr/>
          <a:lstStyle/>
          <a:p>
            <a:endParaRPr lang="ru-RU"/>
          </a:p>
        </p:txBody>
      </p:sp>
      <p:sp>
        <p:nvSpPr>
          <p:cNvPr id="51209" name="Line 10"/>
          <p:cNvSpPr>
            <a:spLocks noChangeShapeType="1"/>
          </p:cNvSpPr>
          <p:nvPr/>
        </p:nvSpPr>
        <p:spPr bwMode="auto">
          <a:xfrm>
            <a:off x="8820150" y="908050"/>
            <a:ext cx="0" cy="4043363"/>
          </a:xfrm>
          <a:prstGeom prst="line">
            <a:avLst/>
          </a:prstGeom>
          <a:noFill/>
          <a:ln w="12700" algn="ctr">
            <a:solidFill>
              <a:srgbClr val="000000"/>
            </a:solidFill>
            <a:round/>
            <a:headEnd/>
            <a:tailEnd/>
          </a:ln>
        </p:spPr>
        <p:txBody>
          <a:bodyPr/>
          <a:lstStyle/>
          <a:p>
            <a:endParaRPr lang="ru-RU"/>
          </a:p>
        </p:txBody>
      </p:sp>
      <p:sp>
        <p:nvSpPr>
          <p:cNvPr id="51210" name="Line 11"/>
          <p:cNvSpPr>
            <a:spLocks noChangeShapeType="1"/>
          </p:cNvSpPr>
          <p:nvPr/>
        </p:nvSpPr>
        <p:spPr bwMode="auto">
          <a:xfrm>
            <a:off x="287338" y="908050"/>
            <a:ext cx="8532812" cy="0"/>
          </a:xfrm>
          <a:prstGeom prst="line">
            <a:avLst/>
          </a:prstGeom>
          <a:noFill/>
          <a:ln w="12700" algn="ctr">
            <a:solidFill>
              <a:srgbClr val="000000"/>
            </a:solidFill>
            <a:round/>
            <a:headEnd/>
            <a:tailEnd/>
          </a:ln>
        </p:spPr>
        <p:txBody>
          <a:bodyPr/>
          <a:lstStyle/>
          <a:p>
            <a:endParaRPr lang="ru-RU"/>
          </a:p>
        </p:txBody>
      </p:sp>
      <p:sp>
        <p:nvSpPr>
          <p:cNvPr id="51211" name="Line 12"/>
          <p:cNvSpPr>
            <a:spLocks noChangeShapeType="1"/>
          </p:cNvSpPr>
          <p:nvPr/>
        </p:nvSpPr>
        <p:spPr bwMode="auto">
          <a:xfrm>
            <a:off x="287338" y="4951413"/>
            <a:ext cx="8532812" cy="0"/>
          </a:xfrm>
          <a:prstGeom prst="line">
            <a:avLst/>
          </a:prstGeom>
          <a:noFill/>
          <a:ln w="12700" algn="ctr">
            <a:solidFill>
              <a:srgbClr val="000000"/>
            </a:solidFill>
            <a:round/>
            <a:headEnd/>
            <a:tailEnd/>
          </a:ln>
        </p:spPr>
        <p:txBody>
          <a:bodyPr/>
          <a:lstStyle/>
          <a:p>
            <a:endParaRPr lang="ru-RU"/>
          </a:p>
        </p:txBody>
      </p:sp>
      <p:sp>
        <p:nvSpPr>
          <p:cNvPr id="7" name="Скругленный прямоугольник 6"/>
          <p:cNvSpPr/>
          <p:nvPr/>
        </p:nvSpPr>
        <p:spPr>
          <a:xfrm>
            <a:off x="460375" y="5084763"/>
            <a:ext cx="8208963" cy="431800"/>
          </a:xfrm>
          <a:prstGeom prst="roundRect">
            <a:avLst/>
          </a:prstGeom>
          <a:solidFill>
            <a:schemeClr val="bg2">
              <a:lumMod val="1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1400" dirty="0"/>
              <a:t>См.: ст. 10.5 Принципов УНИДРУА, ст. 14:302 (1), (2) Принципов европейского договорного права, ст. III.–7:307 (1), (2) </a:t>
            </a:r>
            <a:r>
              <a:rPr lang="en-US" sz="1400" dirty="0"/>
              <a:t>DCFR</a:t>
            </a:r>
            <a:r>
              <a:rPr lang="ru-RU" sz="1400" dirty="0"/>
              <a:t>, ст. 2244 ФГК, § 204 ГГУ, ст. 3:316 ГК Нидерландов</a:t>
            </a:r>
          </a:p>
        </p:txBody>
      </p:sp>
      <p:sp>
        <p:nvSpPr>
          <p:cNvPr id="8" name="Скругленный прямоугольник 7"/>
          <p:cNvSpPr/>
          <p:nvPr/>
        </p:nvSpPr>
        <p:spPr>
          <a:xfrm>
            <a:off x="460375" y="5661025"/>
            <a:ext cx="8213725" cy="720725"/>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300" b="1" dirty="0">
                <a:solidFill>
                  <a:schemeClr val="tx2">
                    <a:lumMod val="50000"/>
                  </a:schemeClr>
                </a:solidFill>
                <a:latin typeface="Arial" pitchFamily="34" charset="0"/>
                <a:cs typeface="Arial" pitchFamily="34" charset="0"/>
              </a:rPr>
              <a:t>©? Применимость соответствующих правил в случае предъявления иска с нарушением правил о подведомственности?</a:t>
            </a:r>
          </a:p>
          <a:p>
            <a:pPr algn="ctr" fontAlgn="auto">
              <a:spcBef>
                <a:spcPts val="0"/>
              </a:spcBef>
              <a:spcAft>
                <a:spcPts val="0"/>
              </a:spcAft>
              <a:defRPr/>
            </a:pPr>
            <a:r>
              <a:rPr lang="ru-RU" sz="1000" i="1" dirty="0">
                <a:solidFill>
                  <a:srgbClr val="C00000"/>
                </a:solidFill>
                <a:latin typeface="Arial Narrow" panose="020B0606020202030204" pitchFamily="34" charset="0"/>
              </a:rPr>
              <a:t>См. п. 15 Постановления Пленумов ВС и ВАС № 15/18 ; постановление ФАС ВВО от 05.07.11 по делу № А11-4401/2010; </a:t>
            </a:r>
          </a:p>
          <a:p>
            <a:pPr algn="ctr" fontAlgn="auto">
              <a:spcBef>
                <a:spcPts val="0"/>
              </a:spcBef>
              <a:spcAft>
                <a:spcPts val="0"/>
              </a:spcAft>
              <a:defRPr/>
            </a:pPr>
            <a:r>
              <a:rPr lang="ru-RU" sz="1000" i="1" dirty="0">
                <a:solidFill>
                  <a:srgbClr val="C00000"/>
                </a:solidFill>
                <a:latin typeface="Arial Narrow" panose="020B0606020202030204" pitchFamily="34" charset="0"/>
                <a:cs typeface="Arial" pitchFamily="34" charset="0"/>
              </a:rPr>
              <a:t>Постановление Президиума ВАС РФ от 22.10.13. № ВАС-5737/13 </a:t>
            </a:r>
            <a:r>
              <a:rPr lang="ru-RU" sz="1000" i="1" dirty="0">
                <a:solidFill>
                  <a:srgbClr val="C00000"/>
                </a:solidFill>
                <a:latin typeface="Arial Narrow" panose="020B0606020202030204" pitchFamily="34" charset="0"/>
              </a:rPr>
              <a:t>(дело «Банк Москвы»)</a:t>
            </a:r>
            <a:endParaRPr lang="ru-RU" sz="1000" i="1" dirty="0">
              <a:solidFill>
                <a:srgbClr val="C00000"/>
              </a:solidFill>
              <a:latin typeface="Arial Narrow" panose="020B0606020202030204" pitchFamily="34" charset="0"/>
              <a:cs typeface="Arial"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1975"/>
          </a:xfrm>
        </p:spPr>
        <p:txBody>
          <a:bodyPr wrap="square" numCol="1" anchorCtr="0" compatLnSpc="1">
            <a:prstTxWarp prst="textNoShape">
              <a:avLst/>
            </a:prstTxWarp>
            <a:normAutofit/>
          </a:bodyPr>
          <a:lstStyle/>
          <a:p>
            <a:pPr eaLnBrk="1" hangingPunct="1">
              <a:lnSpc>
                <a:spcPct val="100000"/>
              </a:lnSpc>
              <a:defRPr/>
            </a:pPr>
            <a:r>
              <a:rPr lang="ru-RU" sz="2200" b="1" smtClean="0">
                <a:solidFill>
                  <a:srgbClr val="42568D"/>
                </a:solidFill>
                <a:effectLst>
                  <a:outerShdw blurRad="38100" dist="38100" dir="2700000" algn="tl">
                    <a:srgbClr val="C0C0C0"/>
                  </a:outerShdw>
                </a:effectLst>
                <a:latin typeface="Century Gothic" pitchFamily="34" charset="0"/>
                <a:ea typeface="Batang"/>
                <a:cs typeface="Aharoni"/>
              </a:rPr>
              <a:t>6   </a:t>
            </a:r>
            <a:r>
              <a:rPr lang="ru-RU" sz="2200" smtClean="0">
                <a:solidFill>
                  <a:srgbClr val="42568D"/>
                </a:solidFill>
                <a:effectLst>
                  <a:outerShdw blurRad="38100" dist="38100" dir="2700000" algn="tl">
                    <a:srgbClr val="C0C0C0"/>
                  </a:outerShdw>
                </a:effectLst>
                <a:latin typeface="Century Gothic" pitchFamily="34" charset="0"/>
                <a:ea typeface="Batang"/>
                <a:cs typeface="Aharoni"/>
              </a:rPr>
              <a:t>     </a:t>
            </a:r>
            <a:r>
              <a:rPr lang="ru-RU" sz="1800" b="1" smtClean="0">
                <a:effectLst/>
                <a:latin typeface="Century Gothic" pitchFamily="34" charset="0"/>
                <a:ea typeface="Batang"/>
                <a:cs typeface="Aharoni"/>
              </a:rPr>
              <a:t>уточнены последствия истечения ИД</a:t>
            </a:r>
            <a:endParaRPr lang="ru-RU" sz="1800" smtClean="0">
              <a:effectLst/>
              <a:latin typeface="Century Gothic" pitchFamily="34" charset="0"/>
              <a:ea typeface="Batang"/>
              <a:cs typeface="Aharoni"/>
            </a:endParaRPr>
          </a:p>
        </p:txBody>
      </p:sp>
      <p:graphicFrame>
        <p:nvGraphicFramePr>
          <p:cNvPr id="52243" name="Group 19"/>
          <p:cNvGraphicFramePr>
            <a:graphicFrameLocks noGrp="1"/>
          </p:cNvGraphicFramePr>
          <p:nvPr/>
        </p:nvGraphicFramePr>
        <p:xfrm>
          <a:off x="395288" y="909638"/>
          <a:ext cx="8424862" cy="1736725"/>
        </p:xfrm>
        <a:graphic>
          <a:graphicData uri="http://schemas.openxmlformats.org/drawingml/2006/table">
            <a:tbl>
              <a:tblPr/>
              <a:tblGrid>
                <a:gridCol w="4022725"/>
                <a:gridCol w="4402137"/>
              </a:tblGrid>
              <a:tr h="1762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harset="0"/>
                          <a:cs typeface="Times New Roman" pitchFamily="18" charset="0"/>
                        </a:rPr>
                        <a:t>В настоящее время</a:t>
                      </a:r>
                      <a:endParaRPr kumimoji="0" lang="ru-RU" sz="10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harset="0"/>
                          <a:ea typeface="Times New Roman" pitchFamily="18" charset="0"/>
                          <a:cs typeface="Arial" charset="0"/>
                        </a:rPr>
                        <a:t>В актуальной редакции</a:t>
                      </a:r>
                      <a:endParaRPr kumimoji="0" lang="ru-RU" sz="10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1479550">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704A0"/>
                          </a:solidFill>
                          <a:effectLst/>
                          <a:latin typeface="Times New Roman" pitchFamily="18" charset="0"/>
                          <a:ea typeface="Times New Roman" pitchFamily="18" charset="0"/>
                          <a:cs typeface="Arial" charset="0"/>
                        </a:rPr>
                        <a:t>Статья 199. Применение исковой давности</a:t>
                      </a:r>
                      <a:endParaRPr kumimoji="0" lang="ru-RU" sz="1200" b="1" i="0" u="none" strike="noStrike" cap="none" normalizeH="0" baseline="0" smtClean="0">
                        <a:ln>
                          <a:noFill/>
                        </a:ln>
                        <a:solidFill>
                          <a:srgbClr val="1704A0"/>
                        </a:solidFill>
                        <a:effectLst/>
                        <a:latin typeface="Times New Roman" pitchFamily="18" charset="0"/>
                        <a:ea typeface="Calibri" pitchFamily="34" charset="0"/>
                        <a:cs typeface="Arial"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ru-RU" sz="12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ru-RU" sz="12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704A0"/>
                          </a:solidFill>
                          <a:effectLst/>
                          <a:latin typeface="Times New Roman" pitchFamily="18" charset="0"/>
                          <a:ea typeface="Times New Roman" pitchFamily="18" charset="0"/>
                          <a:cs typeface="Arial" charset="0"/>
                        </a:rPr>
                        <a:t>Статья 199. Применение исковой давности</a:t>
                      </a:r>
                    </a:p>
                    <a:p>
                      <a:pPr marL="0" marR="0" lvl="0" indent="0" algn="just" defTabSz="914400" rtl="0" eaLnBrk="1" fontAlgn="base" latinLnBrk="0" hangingPunct="1">
                        <a:lnSpc>
                          <a:spcPct val="115000"/>
                        </a:lnSpc>
                        <a:spcBef>
                          <a:spcPct val="0"/>
                        </a:spcBef>
                        <a:spcAft>
                          <a:spcPct val="0"/>
                        </a:spcAft>
                        <a:buClrTx/>
                        <a:buSzTx/>
                        <a:buFontTx/>
                        <a:buNone/>
                        <a:tabLst/>
                      </a:pPr>
                      <a:endParaRPr kumimoji="0" lang="ru-RU" sz="500" b="1" i="0" u="none" strike="noStrike" cap="none" normalizeH="0" baseline="0" smtClean="0">
                        <a:ln>
                          <a:noFill/>
                        </a:ln>
                        <a:solidFill>
                          <a:srgbClr val="1704A0"/>
                        </a:solidFill>
                        <a:effectLst/>
                        <a:latin typeface="Times New Roman" pitchFamily="18" charset="0"/>
                        <a:ea typeface="Times New Roman" pitchFamily="18"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charset="0"/>
                          <a:ea typeface="Times New Roman" pitchFamily="18" charset="0"/>
                          <a:cs typeface="Arial" charset="0"/>
                        </a:rPr>
                        <a:t>3. Односторонние действия, направленные на осуществление права </a:t>
                      </a:r>
                      <a:r>
                        <a:rPr kumimoji="0" lang="ru-RU" sz="1200" b="1" i="0" u="sng" strike="noStrike" cap="none" normalizeH="0" baseline="0" smtClean="0">
                          <a:ln>
                            <a:noFill/>
                          </a:ln>
                          <a:solidFill>
                            <a:schemeClr val="tx1"/>
                          </a:solidFill>
                          <a:effectLst/>
                          <a:latin typeface="Arial" charset="0"/>
                          <a:ea typeface="Times New Roman" pitchFamily="18" charset="0"/>
                          <a:cs typeface="Arial" charset="0"/>
                        </a:rPr>
                        <a:t>(зачет, безакцептное списание денежных средств, обращение взыскания на заложенное имущество во внесудебном порядке и т.п.)</a:t>
                      </a:r>
                      <a:r>
                        <a:rPr kumimoji="0" lang="ru-RU" sz="1200" b="1" i="0" u="none" strike="noStrike" cap="none" normalizeH="0" baseline="0" smtClean="0">
                          <a:ln>
                            <a:noFill/>
                          </a:ln>
                          <a:solidFill>
                            <a:schemeClr val="tx1"/>
                          </a:solidFill>
                          <a:effectLst/>
                          <a:latin typeface="Arial" charset="0"/>
                          <a:ea typeface="Times New Roman" pitchFamily="18" charset="0"/>
                          <a:cs typeface="Arial" charset="0"/>
                        </a:rPr>
                        <a:t>, срок исковой давности для защиты которого истек, не допускаются. </a:t>
                      </a:r>
                      <a:endParaRPr kumimoji="0" lang="ru-RU" sz="12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
        <p:nvSpPr>
          <p:cNvPr id="7" name="Скругленный прямоугольник 6"/>
          <p:cNvSpPr/>
          <p:nvPr/>
        </p:nvSpPr>
        <p:spPr>
          <a:xfrm>
            <a:off x="468313" y="4373563"/>
            <a:ext cx="8208962" cy="1000125"/>
          </a:xfrm>
          <a:prstGeom prst="roundRect">
            <a:avLst/>
          </a:prstGeom>
          <a:solidFill>
            <a:schemeClr val="bg2">
              <a:lumMod val="1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1400" dirty="0"/>
              <a:t>Относительно зачета см.: ст. 25 (2) Конвенции ООН (Нью-Йоркской конвенции) об исковой давности в международной купле-продаже товаров 1974 г.; ст. 10.10 Принципов УНИДРУА; ст. 14:503 Принципов европейского договорного права, ст. III.–7:503 </a:t>
            </a:r>
            <a:r>
              <a:rPr lang="en-US" sz="1400" dirty="0"/>
              <a:t>DCFR</a:t>
            </a:r>
            <a:r>
              <a:rPr lang="ru-RU" sz="1400" dirty="0"/>
              <a:t>; § 215 ГГУ, ст. 6:131(1) ГК Нидерландов</a:t>
            </a:r>
          </a:p>
        </p:txBody>
      </p:sp>
      <p:graphicFrame>
        <p:nvGraphicFramePr>
          <p:cNvPr id="5" name="Таблица 4"/>
          <p:cNvGraphicFramePr>
            <a:graphicFrameLocks noGrp="1"/>
          </p:cNvGraphicFramePr>
          <p:nvPr/>
        </p:nvGraphicFramePr>
        <p:xfrm>
          <a:off x="460375" y="2781300"/>
          <a:ext cx="8237538" cy="1295400"/>
        </p:xfrm>
        <a:graphic>
          <a:graphicData uri="http://schemas.openxmlformats.org/drawingml/2006/table">
            <a:tbl>
              <a:tblPr/>
              <a:tblGrid>
                <a:gridCol w="8237538"/>
              </a:tblGrid>
              <a:tr h="12954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100" b="1" i="1" u="none" strike="noStrike" cap="none" normalizeH="0" baseline="0" smtClean="0">
                          <a:ln>
                            <a:noFill/>
                          </a:ln>
                          <a:solidFill>
                            <a:srgbClr val="002060"/>
                          </a:solidFill>
                          <a:effectLst/>
                          <a:latin typeface="Palatino Linotype" pitchFamily="18" charset="0"/>
                          <a:cs typeface="Times New Roman" pitchFamily="18" charset="0"/>
                        </a:rPr>
                        <a:t>Концепции развития гражданского законодательства Российской Федерации</a:t>
                      </a:r>
                      <a:endParaRPr kumimoji="0" lang="ru-RU" sz="1100" b="0" i="1" u="none" strike="noStrike" cap="none" normalizeH="0" baseline="0" smtClean="0">
                        <a:ln>
                          <a:noFill/>
                        </a:ln>
                        <a:solidFill>
                          <a:srgbClr val="002060"/>
                        </a:solidFill>
                        <a:effectLst/>
                        <a:latin typeface="Palatino Linotype"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rgbClr val="002060"/>
                          </a:solidFill>
                          <a:effectLst/>
                          <a:latin typeface="Palatino Linotype" pitchFamily="18" charset="0"/>
                          <a:cs typeface="Times New Roman" pitchFamily="18" charset="0"/>
                        </a:rPr>
                        <a:t>          7.2. На практике встречаются ситуации, когда субъект, обладающий требованием, по которому истек срок исковой давности – так называемым задавненным требованием, </a:t>
                      </a:r>
                      <a:r>
                        <a:rPr kumimoji="0" lang="ru-RU" sz="1100" b="0" i="1" u="none" strike="noStrike" cap="none" normalizeH="0" baseline="0" smtClean="0">
                          <a:ln>
                            <a:noFill/>
                          </a:ln>
                          <a:solidFill>
                            <a:srgbClr val="002060"/>
                          </a:solidFill>
                          <a:effectLst/>
                          <a:latin typeface="Palatino Linotype" pitchFamily="18" charset="0"/>
                          <a:cs typeface="Times New Roman" pitchFamily="18" charset="0"/>
                        </a:rPr>
                        <a:t>реализует его односторонне во внесудебном порядке (путем безакцептного списания денежных средств, </a:t>
                      </a:r>
                      <a:r>
                        <a:rPr kumimoji="0" lang="ru-RU" sz="1100" b="1" i="1" u="none" strike="noStrike" cap="none" normalizeH="0" baseline="0" smtClean="0">
                          <a:ln>
                            <a:noFill/>
                          </a:ln>
                          <a:solidFill>
                            <a:srgbClr val="002060"/>
                          </a:solidFill>
                          <a:effectLst/>
                          <a:latin typeface="Palatino Linotype" pitchFamily="18" charset="0"/>
                          <a:cs typeface="Times New Roman" pitchFamily="18" charset="0"/>
                        </a:rPr>
                        <a:t>удержания имущества должника</a:t>
                      </a:r>
                      <a:r>
                        <a:rPr kumimoji="0" lang="ru-RU" sz="1100" b="0" i="1" u="none" strike="noStrike" cap="none" normalizeH="0" baseline="0" smtClean="0">
                          <a:ln>
                            <a:noFill/>
                          </a:ln>
                          <a:solidFill>
                            <a:srgbClr val="002060"/>
                          </a:solidFill>
                          <a:effectLst/>
                          <a:latin typeface="Palatino Linotype" pitchFamily="18" charset="0"/>
                          <a:cs typeface="Times New Roman" pitchFamily="18" charset="0"/>
                        </a:rPr>
                        <a:t> и др.). </a:t>
                      </a:r>
                      <a:r>
                        <a:rPr kumimoji="0" lang="ru-RU" sz="1100" b="0" i="0" u="none" strike="noStrike" cap="none" normalizeH="0" baseline="0" smtClean="0">
                          <a:ln>
                            <a:noFill/>
                          </a:ln>
                          <a:solidFill>
                            <a:srgbClr val="002060"/>
                          </a:solidFill>
                          <a:effectLst/>
                          <a:latin typeface="Palatino Linotype" pitchFamily="18" charset="0"/>
                          <a:cs typeface="Times New Roman" pitchFamily="18" charset="0"/>
                        </a:rPr>
                        <a:t>Тем самым должник в натуральном обязательстве лишается возможности защитить свой интерес ссылкой на исковую давность. Действующее гражданское законодательство учитывает указанный интерес должника только в единичных случаях (например, запрещая в статье 411 ГК зачет по задавненному требованию).</a:t>
                      </a:r>
                    </a:p>
                  </a:txBody>
                  <a:tcPr marL="114300" marR="114300" marT="0" marB="0" horzOverflow="overflow">
                    <a:lnL>
                      <a:noFill/>
                    </a:lnL>
                    <a:lnR>
                      <a:noFill/>
                    </a:lnR>
                    <a:lnT>
                      <a:noFill/>
                    </a:lnT>
                    <a:lnB>
                      <a:noFill/>
                    </a:lnB>
                    <a:lnTlToBr>
                      <a:noFill/>
                    </a:lnTlToBr>
                    <a:lnBlToTr>
                      <a:noFill/>
                    </a:lnBlToTr>
                    <a:noFill/>
                  </a:tcPr>
                </a:tc>
              </a:tr>
            </a:tbl>
          </a:graphicData>
        </a:graphic>
      </p:graphicFrame>
      <p:sp>
        <p:nvSpPr>
          <p:cNvPr id="52240" name="Rectangle 1"/>
          <p:cNvSpPr>
            <a:spLocks noChangeArrowheads="1"/>
          </p:cNvSpPr>
          <p:nvPr/>
        </p:nvSpPr>
        <p:spPr bwMode="auto">
          <a:xfrm>
            <a:off x="511175" y="3933825"/>
            <a:ext cx="8281988" cy="430213"/>
          </a:xfrm>
          <a:prstGeom prst="rect">
            <a:avLst/>
          </a:prstGeom>
          <a:noFill/>
          <a:ln w="9525">
            <a:noFill/>
            <a:miter lim="800000"/>
            <a:headEnd/>
            <a:tailEnd/>
          </a:ln>
        </p:spPr>
        <p:txBody>
          <a:bodyPr anchor="ctr">
            <a:spAutoFit/>
          </a:bodyPr>
          <a:lstStyle/>
          <a:p>
            <a:r>
              <a:rPr lang="ru-RU" sz="1100">
                <a:solidFill>
                  <a:srgbClr val="002060"/>
                </a:solidFill>
                <a:latin typeface="Palatino Linotype" pitchFamily="18" charset="0"/>
                <a:ea typeface="Calibri" pitchFamily="34" charset="0"/>
                <a:cs typeface="Times New Roman" pitchFamily="18" charset="0"/>
              </a:rPr>
              <a:t>          Необходимо рассмотреть вопрос об установлении запрета внесудебной односторонней реализации задавненного требования в качестве общего правила.</a:t>
            </a:r>
            <a:r>
              <a:rPr lang="ru-RU" sz="1100">
                <a:solidFill>
                  <a:srgbClr val="002060"/>
                </a:solidFill>
                <a:latin typeface="Palatino Linotype" pitchFamily="18" charset="0"/>
                <a:ea typeface="Calibri" pitchFamily="34" charset="0"/>
                <a:cs typeface="Arial" charset="0"/>
              </a:rPr>
              <a:t> </a:t>
            </a:r>
          </a:p>
        </p:txBody>
      </p:sp>
      <p:sp>
        <p:nvSpPr>
          <p:cNvPr id="9" name="Скругленный прямоугольник 8"/>
          <p:cNvSpPr/>
          <p:nvPr/>
        </p:nvSpPr>
        <p:spPr>
          <a:xfrm>
            <a:off x="457200" y="5459413"/>
            <a:ext cx="8208963" cy="287337"/>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300" b="1" dirty="0">
                <a:solidFill>
                  <a:schemeClr val="tx2">
                    <a:lumMod val="50000"/>
                  </a:schemeClr>
                </a:solidFill>
                <a:latin typeface="Arial" pitchFamily="34" charset="0"/>
                <a:cs typeface="Arial" pitchFamily="34" charset="0"/>
              </a:rPr>
              <a:t>©?</a:t>
            </a:r>
            <a:r>
              <a:rPr lang="ru-RU" sz="1300" b="1" dirty="0">
                <a:latin typeface="Arial" pitchFamily="34" charset="0"/>
                <a:cs typeface="Arial" pitchFamily="34" charset="0"/>
              </a:rPr>
              <a:t> </a:t>
            </a:r>
            <a:r>
              <a:rPr lang="ru-RU" sz="1400" b="1" dirty="0">
                <a:solidFill>
                  <a:schemeClr val="tx2">
                    <a:lumMod val="50000"/>
                  </a:schemeClr>
                </a:solidFill>
                <a:latin typeface="Arial" pitchFamily="34" charset="0"/>
                <a:cs typeface="Arial" pitchFamily="34" charset="0"/>
              </a:rPr>
              <a:t>Может ли </a:t>
            </a:r>
            <a:r>
              <a:rPr lang="ru-RU" sz="1400" b="1" dirty="0" err="1">
                <a:solidFill>
                  <a:schemeClr val="tx2">
                    <a:lumMod val="50000"/>
                  </a:schemeClr>
                </a:solidFill>
                <a:latin typeface="Arial" pitchFamily="34" charset="0"/>
                <a:cs typeface="Arial" pitchFamily="34" charset="0"/>
              </a:rPr>
              <a:t>ретентор</a:t>
            </a:r>
            <a:r>
              <a:rPr lang="ru-RU" sz="1400" b="1" dirty="0">
                <a:solidFill>
                  <a:schemeClr val="tx2">
                    <a:lumMod val="50000"/>
                  </a:schemeClr>
                </a:solidFill>
                <a:latin typeface="Arial" pitchFamily="34" charset="0"/>
                <a:cs typeface="Arial" pitchFamily="34" charset="0"/>
              </a:rPr>
              <a:t> продолжить удержание после истечения срока ИД?</a:t>
            </a:r>
            <a:endParaRPr lang="ru-RU" sz="1400" dirty="0">
              <a:solidFill>
                <a:schemeClr val="tx2">
                  <a:lumMod val="50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1975"/>
          </a:xfrm>
        </p:spPr>
        <p:txBody>
          <a:bodyPr wrap="square" numCol="1" anchorCtr="0" compatLnSpc="1">
            <a:prstTxWarp prst="textNoShape">
              <a:avLst/>
            </a:prstTxWarp>
            <a:normAutofit/>
          </a:bodyPr>
          <a:lstStyle/>
          <a:p>
            <a:pPr eaLnBrk="1" hangingPunct="1">
              <a:lnSpc>
                <a:spcPct val="100000"/>
              </a:lnSpc>
              <a:defRPr/>
            </a:pPr>
            <a:r>
              <a:rPr lang="ru-RU" sz="2000" b="1" smtClean="0">
                <a:solidFill>
                  <a:srgbClr val="42568D"/>
                </a:solidFill>
                <a:effectLst>
                  <a:outerShdw blurRad="38100" dist="38100" dir="2700000" algn="tl">
                    <a:srgbClr val="C0C0C0"/>
                  </a:outerShdw>
                </a:effectLst>
                <a:latin typeface="Century Gothic" pitchFamily="34" charset="0"/>
                <a:ea typeface="Batang"/>
                <a:cs typeface="Aharoni"/>
              </a:rPr>
              <a:t>7   </a:t>
            </a:r>
            <a:r>
              <a:rPr lang="ru-RU" sz="2000" smtClean="0">
                <a:solidFill>
                  <a:srgbClr val="42568D"/>
                </a:solidFill>
                <a:effectLst>
                  <a:outerShdw blurRad="38100" dist="38100" dir="2700000" algn="tl">
                    <a:srgbClr val="C0C0C0"/>
                  </a:outerShdw>
                </a:effectLst>
                <a:latin typeface="Century Gothic" pitchFamily="34" charset="0"/>
                <a:ea typeface="Batang"/>
                <a:cs typeface="Aharoni"/>
              </a:rPr>
              <a:t>     </a:t>
            </a:r>
            <a:r>
              <a:rPr lang="ru-RU" sz="1600" b="1" smtClean="0">
                <a:effectLst/>
                <a:latin typeface="Century Gothic" pitchFamily="34" charset="0"/>
                <a:ea typeface="Batang"/>
                <a:cs typeface="Aharoni"/>
              </a:rPr>
              <a:t>скорректированы правила исчисления ИД по требованиям о недействительности сделок</a:t>
            </a:r>
            <a:endParaRPr lang="ru-RU" sz="1600" smtClean="0">
              <a:effectLst/>
              <a:latin typeface="Century Gothic" pitchFamily="34" charset="0"/>
              <a:ea typeface="Batang"/>
              <a:cs typeface="Aharoni"/>
            </a:endParaRPr>
          </a:p>
        </p:txBody>
      </p:sp>
      <p:graphicFrame>
        <p:nvGraphicFramePr>
          <p:cNvPr id="2" name="Таблица 1"/>
          <p:cNvGraphicFramePr>
            <a:graphicFrameLocks noGrp="1"/>
          </p:cNvGraphicFramePr>
          <p:nvPr/>
        </p:nvGraphicFramePr>
        <p:xfrm>
          <a:off x="468313" y="836613"/>
          <a:ext cx="8424862" cy="3395662"/>
        </p:xfrm>
        <a:graphic>
          <a:graphicData uri="http://schemas.openxmlformats.org/drawingml/2006/table">
            <a:tbl>
              <a:tblPr/>
              <a:tblGrid>
                <a:gridCol w="4022725"/>
                <a:gridCol w="4402137"/>
              </a:tblGrid>
              <a:tr h="1349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harset="0"/>
                          <a:ea typeface="Times New Roman" pitchFamily="18" charset="0"/>
                          <a:cs typeface="Arial" charset="0"/>
                        </a:rPr>
                        <a:t>В прежней редакции</a:t>
                      </a:r>
                      <a:endParaRPr kumimoji="0" lang="ru-RU" sz="10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harset="0"/>
                          <a:ea typeface="Times New Roman" pitchFamily="18" charset="0"/>
                          <a:cs typeface="Arial" charset="0"/>
                        </a:rPr>
                        <a:t>В актуальной редакции</a:t>
                      </a:r>
                      <a:endParaRPr kumimoji="0" lang="ru-RU" sz="10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3221038">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704A0"/>
                          </a:solidFill>
                          <a:effectLst/>
                          <a:latin typeface="Times New Roman" pitchFamily="18" charset="0"/>
                          <a:cs typeface="Times New Roman" pitchFamily="18" charset="0"/>
                        </a:rPr>
                        <a:t>Статья 181. Сроки исковой давности по недействительным сделкам </a:t>
                      </a:r>
                      <a:r>
                        <a:rPr kumimoji="0" lang="ru-RU" sz="1200" b="0" i="0" u="none" strike="noStrike" cap="none" normalizeH="0" baseline="0" smtClean="0">
                          <a:ln>
                            <a:noFill/>
                          </a:ln>
                          <a:solidFill>
                            <a:srgbClr val="1704A0"/>
                          </a:solidFill>
                          <a:effectLst/>
                          <a:latin typeface="Times New Roman" pitchFamily="18" charset="0"/>
                          <a:cs typeface="Times New Roman" pitchFamily="18" charset="0"/>
                        </a:rPr>
                        <a:t>(в ред. Федерального закона от 21.07.2005 N 109-ФЗ)</a:t>
                      </a:r>
                      <a:endParaRPr kumimoji="0" lang="ru-RU" sz="1200" b="0" i="0" u="none" strike="noStrike" cap="none" normalizeH="0" baseline="0" smtClean="0">
                        <a:ln>
                          <a:noFill/>
                        </a:ln>
                        <a:solidFill>
                          <a:srgbClr val="1704A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Arial" charset="0"/>
                          <a:cs typeface="Times New Roman" pitchFamily="18" charset="0"/>
                        </a:rPr>
                        <a:t>1. Срок исковой давности по требованию о применении последствий недействительности ничтожной сделки составляет три года. Течение срока исковой давности по указанному требованию начинается со дня, когда началось исполнение этой сделки. </a:t>
                      </a:r>
                      <a:endParaRPr kumimoji="0" lang="ru-RU" sz="1200" b="0" i="0" u="none" strike="noStrike" cap="none" normalizeH="0" baseline="0" smtClean="0">
                        <a:ln>
                          <a:noFill/>
                        </a:ln>
                        <a:solidFill>
                          <a:schemeClr val="tx1"/>
                        </a:solidFill>
                        <a:effectLst/>
                        <a:latin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704A0"/>
                          </a:solidFill>
                          <a:effectLst/>
                          <a:latin typeface="Arial" charset="0"/>
                          <a:cs typeface="Times New Roman" pitchFamily="18" charset="0"/>
                        </a:rPr>
                        <a:t>Статья 181. Сроки исковой давности по недействительным сделкам</a:t>
                      </a:r>
                      <a:endParaRPr kumimoji="0" lang="ru-RU" sz="1200" b="1" i="0" u="none" strike="noStrike" cap="none" normalizeH="0" baseline="0" smtClean="0">
                        <a:ln>
                          <a:noFill/>
                        </a:ln>
                        <a:solidFill>
                          <a:srgbClr val="1704A0"/>
                        </a:solidFill>
                        <a:effectLst/>
                        <a:latin typeface="Calibri" pitchFamily="34" charset="0"/>
                        <a:ea typeface="Calibri" pitchFamily="34" charset="0"/>
                        <a:cs typeface="Times New Roman" pitchFamily="18" charset="0"/>
                      </a:endParaRPr>
                    </a:p>
                    <a:p>
                      <a:pPr marL="0" marR="0" lvl="0" indent="0" algn="just"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704A0"/>
                        </a:solidFill>
                        <a:effectLst/>
                        <a:latin typeface="Arial" charset="0"/>
                        <a:cs typeface="Times New Roman" pitchFamily="18"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Arial" charset="0"/>
                          <a:cs typeface="Times New Roman" pitchFamily="18" charset="0"/>
                        </a:rPr>
                        <a:t>1. Срок исковой давности по требованиям о применении последствий недействительности ничтожной сделки </a:t>
                      </a:r>
                      <a:r>
                        <a:rPr kumimoji="0" lang="ru-RU" sz="1200" b="1" i="0" u="none" strike="noStrike" cap="none" normalizeH="0" baseline="0" smtClean="0">
                          <a:ln>
                            <a:noFill/>
                          </a:ln>
                          <a:solidFill>
                            <a:schemeClr val="tx1"/>
                          </a:solidFill>
                          <a:effectLst/>
                          <a:latin typeface="Arial" charset="0"/>
                          <a:cs typeface="Times New Roman" pitchFamily="18" charset="0"/>
                        </a:rPr>
                        <a:t>и о признании такой сделки недействительной (пункт 3 статьи 166)</a:t>
                      </a:r>
                      <a:r>
                        <a:rPr kumimoji="0" lang="ru-RU" sz="1200" b="0" i="0" u="none" strike="noStrike" cap="none" normalizeH="0" baseline="0" smtClean="0">
                          <a:ln>
                            <a:noFill/>
                          </a:ln>
                          <a:solidFill>
                            <a:schemeClr val="tx1"/>
                          </a:solidFill>
                          <a:effectLst/>
                          <a:latin typeface="Arial" charset="0"/>
                          <a:cs typeface="Times New Roman" pitchFamily="18" charset="0"/>
                        </a:rPr>
                        <a:t> составляет три года. Течение срока исковой давности по указанным требованиям начинается со дня, когда началось исполнение ничтожной сделки, </a:t>
                      </a:r>
                      <a:r>
                        <a:rPr kumimoji="0" lang="ru-RU" sz="1200" b="1" i="0" u="none" strike="noStrike" cap="none" normalizeH="0" baseline="0" smtClean="0">
                          <a:ln>
                            <a:noFill/>
                          </a:ln>
                          <a:solidFill>
                            <a:schemeClr val="tx1"/>
                          </a:solidFill>
                          <a:effectLst/>
                          <a:latin typeface="Arial" charset="0"/>
                          <a:cs typeface="Times New Roman" pitchFamily="18" charset="0"/>
                        </a:rPr>
                        <a:t>а в случае предъявления иска лицом, не являющимся стороной сделки, со дня, когда это лицо узнало или должно было узнать о начале ее исполнения. При этом срок исковой давности для лица, не являющегося стороной сделки, во всяком случае не может превышать десять лет со дня начала исполнения сделки.</a:t>
                      </a:r>
                      <a:r>
                        <a:rPr kumimoji="0" lang="ru-RU" sz="1200" b="0" i="0" u="none" strike="noStrike" cap="none" normalizeH="0" baseline="0" smtClean="0">
                          <a:ln>
                            <a:noFill/>
                          </a:ln>
                          <a:solidFill>
                            <a:schemeClr val="tx1"/>
                          </a:solidFill>
                          <a:effectLst/>
                          <a:latin typeface="Arial" charset="0"/>
                          <a:cs typeface="Times New Roman" pitchFamily="18" charset="0"/>
                        </a:rPr>
                        <a:t> </a:t>
                      </a:r>
                      <a:endParaRPr kumimoji="0" lang="ru-RU" sz="1200" b="0" i="0" u="none" strike="noStrike" cap="none" normalizeH="0" baseline="0" smtClean="0">
                        <a:ln>
                          <a:noFill/>
                        </a:ln>
                        <a:solidFill>
                          <a:schemeClr val="tx1"/>
                        </a:solidFill>
                        <a:effectLst/>
                        <a:latin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
        <p:nvSpPr>
          <p:cNvPr id="53261" name="Прямоугольник 7"/>
          <p:cNvSpPr>
            <a:spLocks noChangeArrowheads="1"/>
          </p:cNvSpPr>
          <p:nvPr/>
        </p:nvSpPr>
        <p:spPr bwMode="auto">
          <a:xfrm>
            <a:off x="398463" y="4292600"/>
            <a:ext cx="8497887" cy="2124075"/>
          </a:xfrm>
          <a:prstGeom prst="rect">
            <a:avLst/>
          </a:prstGeom>
          <a:noFill/>
          <a:ln w="9525">
            <a:noFill/>
            <a:miter lim="800000"/>
            <a:headEnd/>
            <a:tailEnd/>
          </a:ln>
        </p:spPr>
        <p:txBody>
          <a:bodyPr>
            <a:spAutoFit/>
          </a:bodyPr>
          <a:lstStyle/>
          <a:p>
            <a:pPr algn="just"/>
            <a:r>
              <a:rPr lang="ru-RU" sz="1100" b="1" i="1">
                <a:solidFill>
                  <a:srgbClr val="002060"/>
                </a:solidFill>
                <a:latin typeface="Palatino Linotype" pitchFamily="18" charset="0"/>
              </a:rPr>
              <a:t>Концепция совершенствования общих положений ГК РФ (разд. </a:t>
            </a:r>
            <a:r>
              <a:rPr lang="en-US" sz="1100" b="1" i="1">
                <a:solidFill>
                  <a:srgbClr val="002060"/>
                </a:solidFill>
                <a:latin typeface="Palatino Linotype" pitchFamily="18" charset="0"/>
              </a:rPr>
              <a:t>VII</a:t>
            </a:r>
            <a:r>
              <a:rPr lang="ru-RU" sz="1100" b="1" i="1">
                <a:solidFill>
                  <a:srgbClr val="002060"/>
                </a:solidFill>
                <a:latin typeface="Palatino Linotype" pitchFamily="18" charset="0"/>
              </a:rPr>
              <a:t>):  </a:t>
            </a:r>
            <a:endParaRPr lang="ru-RU" sz="1100">
              <a:solidFill>
                <a:srgbClr val="002060"/>
              </a:solidFill>
              <a:latin typeface="Palatino Linotype" pitchFamily="18" charset="0"/>
            </a:endParaRPr>
          </a:p>
          <a:p>
            <a:pPr algn="just"/>
            <a:r>
              <a:rPr lang="ru-RU" sz="1100" i="1">
                <a:solidFill>
                  <a:srgbClr val="002060"/>
                </a:solidFill>
                <a:latin typeface="Palatino Linotype" pitchFamily="18" charset="0"/>
              </a:rPr>
              <a:t>1.10. Согласно п. 1 ст. 181 ГК РФ срок исковой давности по требованию о применении последствий недействительности ничтожной сделки начинается со дня, когда началось ее исполнение. При этом данное правило распространяется и на случаи, когда в соответствии с законом требование может быть заявлено не стороной сделки, а третьим лицом (например, акционером, прокурором). Между тем, </a:t>
            </a:r>
            <a:r>
              <a:rPr lang="ru-RU" sz="1100" b="1" i="1">
                <a:solidFill>
                  <a:srgbClr val="002060"/>
                </a:solidFill>
                <a:latin typeface="Palatino Linotype" pitchFamily="18" charset="0"/>
              </a:rPr>
              <a:t>третьи лица, в силу того, что они не являются стороной по сделке, часто объективно не знают и не могут узнать, когда началось исполнение по сделке, тем самым их нарушенные права и законные интересы не могут быть защищены ввиду пропуска ими срока исковой давности, о начале истечения которого они не знали и не могли знать.</a:t>
            </a:r>
            <a:endParaRPr lang="ru-RU" sz="1100" b="1">
              <a:solidFill>
                <a:srgbClr val="002060"/>
              </a:solidFill>
              <a:latin typeface="Palatino Linotype" pitchFamily="18" charset="0"/>
            </a:endParaRPr>
          </a:p>
          <a:p>
            <a:pPr algn="just"/>
            <a:r>
              <a:rPr lang="ru-RU" sz="1100" i="1">
                <a:solidFill>
                  <a:srgbClr val="002060"/>
                </a:solidFill>
                <a:latin typeface="Palatino Linotype" pitchFamily="18" charset="0"/>
              </a:rPr>
              <a:t>2.10. Законодательство должно предусматривать, что срок исковой давности по требованию третьего лица о применении последствий недействительности ничтожной сделки начинает течь </a:t>
            </a:r>
            <a:r>
              <a:rPr lang="ru-RU" sz="1100" b="1" i="1">
                <a:solidFill>
                  <a:srgbClr val="002060"/>
                </a:solidFill>
                <a:latin typeface="Palatino Linotype" pitchFamily="18" charset="0"/>
              </a:rPr>
              <a:t>с момента, когда указанное лицо узнало или должно было узнать о начале исполнения по сделке, но истекает в любом случае при истечении максимального срока исковой давности </a:t>
            </a:r>
            <a:r>
              <a:rPr lang="ru-RU" sz="1100" i="1">
                <a:solidFill>
                  <a:srgbClr val="002060"/>
                </a:solidFill>
                <a:latin typeface="Palatino Linotype" pitchFamily="18" charset="0"/>
              </a:rPr>
              <a:t>с момента, когда началось исполнение по сделке. Указанный максимальный срок исковой давности устанавливается законом и может быть равен 5 – 10 годам. </a:t>
            </a:r>
            <a:endParaRPr lang="ru-RU" sz="1100">
              <a:solidFill>
                <a:srgbClr val="002060"/>
              </a:solidFill>
              <a:latin typeface="Palatino Linotype"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1975"/>
          </a:xfrm>
        </p:spPr>
        <p:txBody>
          <a:bodyPr wrap="square" numCol="1" anchorCtr="0" compatLnSpc="1">
            <a:prstTxWarp prst="textNoShape">
              <a:avLst/>
            </a:prstTxWarp>
            <a:normAutofit/>
          </a:bodyPr>
          <a:lstStyle/>
          <a:p>
            <a:pPr eaLnBrk="1" hangingPunct="1">
              <a:lnSpc>
                <a:spcPct val="100000"/>
              </a:lnSpc>
              <a:defRPr/>
            </a:pPr>
            <a:r>
              <a:rPr lang="ru-RU" sz="2000" b="1" smtClean="0">
                <a:solidFill>
                  <a:srgbClr val="42568D"/>
                </a:solidFill>
                <a:effectLst>
                  <a:outerShdw blurRad="38100" dist="38100" dir="2700000" algn="tl">
                    <a:srgbClr val="C0C0C0"/>
                  </a:outerShdw>
                </a:effectLst>
                <a:latin typeface="Century Gothic" pitchFamily="34" charset="0"/>
                <a:ea typeface="Batang"/>
                <a:cs typeface="Aharoni"/>
              </a:rPr>
              <a:t>8         </a:t>
            </a:r>
            <a:r>
              <a:rPr lang="ru-RU" sz="1600" b="1" smtClean="0">
                <a:effectLst/>
                <a:latin typeface="Century Gothic" pitchFamily="34" charset="0"/>
                <a:ea typeface="Batang"/>
                <a:cs typeface="Aharoni"/>
              </a:rPr>
              <a:t>установлен срок ИД по требованиям о признании сделки                                      	действительной/ государственной регистрации сделки</a:t>
            </a:r>
            <a:endParaRPr lang="ru-RU" sz="1600" smtClean="0">
              <a:effectLst/>
              <a:latin typeface="Century Gothic" pitchFamily="34" charset="0"/>
              <a:ea typeface="Batang"/>
              <a:cs typeface="Aharoni"/>
            </a:endParaRPr>
          </a:p>
        </p:txBody>
      </p:sp>
      <p:graphicFrame>
        <p:nvGraphicFramePr>
          <p:cNvPr id="2" name="Таблица 1"/>
          <p:cNvGraphicFramePr>
            <a:graphicFrameLocks noGrp="1"/>
          </p:cNvGraphicFramePr>
          <p:nvPr/>
        </p:nvGraphicFramePr>
        <p:xfrm>
          <a:off x="471488" y="836613"/>
          <a:ext cx="8424862" cy="1314450"/>
        </p:xfrm>
        <a:graphic>
          <a:graphicData uri="http://schemas.openxmlformats.org/drawingml/2006/table">
            <a:tbl>
              <a:tblPr/>
              <a:tblGrid>
                <a:gridCol w="4022725"/>
                <a:gridCol w="4402137"/>
              </a:tblGrid>
              <a:tr h="1524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harset="0"/>
                          <a:ea typeface="Times New Roman" pitchFamily="18" charset="0"/>
                          <a:cs typeface="Arial" charset="0"/>
                        </a:rPr>
                        <a:t>В прежней редакции</a:t>
                      </a:r>
                      <a:endParaRPr kumimoji="0" lang="ru-RU" sz="10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harset="0"/>
                          <a:ea typeface="Times New Roman" pitchFamily="18" charset="0"/>
                          <a:cs typeface="Arial" charset="0"/>
                        </a:rPr>
                        <a:t>В актуальной редакции</a:t>
                      </a:r>
                      <a:endParaRPr kumimoji="0" lang="ru-RU" sz="10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1071563">
                <a:tc>
                  <a:txBody>
                    <a:bodyPr/>
                    <a:lstStyle/>
                    <a:p>
                      <a:pPr marL="0" marR="0" lvl="0" indent="341313" algn="just"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ru-RU"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704A0"/>
                          </a:solidFill>
                          <a:effectLst/>
                          <a:latin typeface="Arial" charset="0"/>
                          <a:cs typeface="Times New Roman" pitchFamily="18" charset="0"/>
                        </a:rPr>
                        <a:t>Статья 165. Последствия уклонения от нотариального удостоверения или государственной регистрации сделки </a:t>
                      </a:r>
                      <a:endParaRPr kumimoji="0" lang="ru-RU" sz="1200" b="1" i="0" u="none" strike="noStrike" cap="none" normalizeH="0" baseline="0" smtClean="0">
                        <a:ln>
                          <a:noFill/>
                        </a:ln>
                        <a:solidFill>
                          <a:srgbClr val="1704A0"/>
                        </a:solidFill>
                        <a:effectLst/>
                        <a:latin typeface="Calibri" pitchFamily="34" charset="0"/>
                        <a:ea typeface="Calibri" pitchFamily="34" charset="0"/>
                        <a:cs typeface="Times New Roman" pitchFamily="18" charset="0"/>
                      </a:endParaRPr>
                    </a:p>
                    <a:p>
                      <a:pPr marL="0" marR="0" lvl="0" indent="0" algn="just" defTabSz="914400" rtl="0" eaLnBrk="1" fontAlgn="base" latinLnBrk="0" hangingPunct="1">
                        <a:lnSpc>
                          <a:spcPct val="115000"/>
                        </a:lnSpc>
                        <a:spcBef>
                          <a:spcPct val="0"/>
                        </a:spcBef>
                        <a:spcAft>
                          <a:spcPct val="0"/>
                        </a:spcAft>
                        <a:buClrTx/>
                        <a:buSzTx/>
                        <a:buFontTx/>
                        <a:buNone/>
                        <a:tabLst/>
                      </a:pPr>
                      <a:endParaRPr kumimoji="0" lang="ru-RU" sz="500" b="1" i="0" u="none" strike="noStrike" cap="none" normalizeH="0" baseline="0" smtClean="0">
                        <a:ln>
                          <a:noFill/>
                        </a:ln>
                        <a:solidFill>
                          <a:srgbClr val="1704A0"/>
                        </a:solidFill>
                        <a:effectLst/>
                        <a:latin typeface="Calibri" pitchFamily="34" charset="0"/>
                        <a:ea typeface="Calibri" pitchFamily="34" charset="0"/>
                        <a:cs typeface="Times New Roman" pitchFamily="18"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Arial" charset="0"/>
                          <a:cs typeface="Times New Roman" pitchFamily="18" charset="0"/>
                        </a:rPr>
                        <a:t>4. </a:t>
                      </a:r>
                      <a:r>
                        <a:rPr kumimoji="0" lang="ru-RU" sz="1200" b="1" i="0" u="none" strike="noStrike" cap="none" normalizeH="0" baseline="0" smtClean="0">
                          <a:ln>
                            <a:noFill/>
                          </a:ln>
                          <a:solidFill>
                            <a:schemeClr val="tx1"/>
                          </a:solidFill>
                          <a:effectLst/>
                          <a:latin typeface="Arial" charset="0"/>
                          <a:cs typeface="Times New Roman" pitchFamily="18" charset="0"/>
                        </a:rPr>
                        <a:t>Срок исковой давности по требованиям, указанным в настоящей статье, составляет один год.*</a:t>
                      </a:r>
                      <a:endParaRPr kumimoji="0" lang="ru-RU" sz="1200" b="0" i="0" u="none" strike="noStrike" cap="none" normalizeH="0" baseline="0" smtClean="0">
                        <a:ln>
                          <a:noFill/>
                        </a:ln>
                        <a:solidFill>
                          <a:schemeClr val="tx1"/>
                        </a:solidFill>
                        <a:effectLst/>
                        <a:latin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
        <p:nvSpPr>
          <p:cNvPr id="3" name="Скругленный прямоугольник 2"/>
          <p:cNvSpPr/>
          <p:nvPr/>
        </p:nvSpPr>
        <p:spPr>
          <a:xfrm>
            <a:off x="539750" y="2351088"/>
            <a:ext cx="8353425" cy="4318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1200" dirty="0">
                <a:solidFill>
                  <a:schemeClr val="tx1"/>
                </a:solidFill>
              </a:rPr>
              <a:t>* Срок исковой давности, установленный пунктом 4 статьи 165, применяется к требованиям, основания для которых возникли после дня вступления в силу Закона № 100-ФЗ.</a:t>
            </a:r>
          </a:p>
        </p:txBody>
      </p:sp>
      <p:sp>
        <p:nvSpPr>
          <p:cNvPr id="5" name="Скругленный прямоугольник 4"/>
          <p:cNvSpPr/>
          <p:nvPr/>
        </p:nvSpPr>
        <p:spPr>
          <a:xfrm>
            <a:off x="395288" y="2925763"/>
            <a:ext cx="8424862" cy="2376487"/>
          </a:xfrm>
          <a:prstGeom prst="roundRect">
            <a:avLst/>
          </a:prstGeom>
          <a:solidFill>
            <a:schemeClr val="accent2">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ru-RU" sz="1300" b="1">
                <a:solidFill>
                  <a:schemeClr val="tx1"/>
                </a:solidFill>
                <a:latin typeface="Calibri" pitchFamily="34" charset="0"/>
                <a:cs typeface="Arial" charset="0"/>
              </a:rPr>
              <a:t>Постановление Пленума ВС РФ и ВАС РФ № 10/22 от 29.04.2010  «О некоторых вопросах, возникающих в судебной практике при разрешении споров, связанных с защитой права собственности и других вещных прав»</a:t>
            </a:r>
          </a:p>
          <a:p>
            <a:pPr algn="just">
              <a:defRPr/>
            </a:pPr>
            <a:r>
              <a:rPr lang="ru-RU" sz="1300">
                <a:solidFill>
                  <a:schemeClr val="tx1"/>
                </a:solidFill>
                <a:latin typeface="Calibri" pitchFamily="34" charset="0"/>
                <a:cs typeface="Arial" charset="0"/>
              </a:rPr>
              <a:t>        64. Поскольку законом не предусмотрено иное, общий срок исковой давности, предусмотренный статьей 196 ГК РФ, распространяется на требование о государственной регистрации сделки или перехода права собственности.</a:t>
            </a:r>
          </a:p>
          <a:p>
            <a:pPr algn="just">
              <a:defRPr/>
            </a:pPr>
            <a:r>
              <a:rPr lang="ru-RU" sz="1300">
                <a:solidFill>
                  <a:schemeClr val="tx1"/>
                </a:solidFill>
                <a:latin typeface="Calibri" pitchFamily="34" charset="0"/>
                <a:cs typeface="Arial" charset="0"/>
              </a:rPr>
              <a:t>       По смыслу пункта 1 статьи 200 ГК РФ течение срока исковой давности по требованию о государственной регистрации сделки или перехода права собственности начинается со дня, когда лицо узнало или должно было узнать о нарушении своего права, например со дня отказа контрагента по сделке передать документы, необходимые для регистрации, или создания иных препятствий для такой регистрации.</a:t>
            </a:r>
            <a:endParaRPr lang="ru-RU" sz="1300">
              <a:solidFill>
                <a:schemeClr val="tx1"/>
              </a:solidFill>
              <a:latin typeface="Calibri" pitchFamily="34" charset="0"/>
            </a:endParaRPr>
          </a:p>
        </p:txBody>
      </p:sp>
      <p:sp>
        <p:nvSpPr>
          <p:cNvPr id="6" name="Скругленный прямоугольник 5"/>
          <p:cNvSpPr/>
          <p:nvPr/>
        </p:nvSpPr>
        <p:spPr>
          <a:xfrm>
            <a:off x="569913" y="5375275"/>
            <a:ext cx="8280400" cy="358775"/>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ru-RU" sz="1400" dirty="0">
                <a:solidFill>
                  <a:srgbClr val="002060"/>
                </a:solidFill>
              </a:rPr>
              <a:t>Постановление Президиума ВАС РФ от 19.06.12 № 2665/12 («</a:t>
            </a:r>
            <a:r>
              <a:rPr lang="ru-RU" sz="1400" dirty="0" err="1">
                <a:solidFill>
                  <a:srgbClr val="002060"/>
                </a:solidFill>
              </a:rPr>
              <a:t>Рогсибал</a:t>
            </a:r>
            <a:r>
              <a:rPr lang="ru-RU" sz="1400" dirty="0">
                <a:solidFill>
                  <a:srgbClr val="002060"/>
                </a:solidFill>
              </a:rPr>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AutoShape 2"/>
          <p:cNvSpPr>
            <a:spLocks noChangeArrowheads="1"/>
          </p:cNvSpPr>
          <p:nvPr/>
        </p:nvSpPr>
        <p:spPr bwMode="auto">
          <a:xfrm rot="10800000">
            <a:off x="395288" y="260350"/>
            <a:ext cx="8353425" cy="504825"/>
          </a:xfrm>
          <a:prstGeom prst="homePlate">
            <a:avLst>
              <a:gd name="adj" fmla="val 27655"/>
            </a:avLst>
          </a:prstGeom>
          <a:gradFill rotWithShape="1">
            <a:gsLst>
              <a:gs pos="0">
                <a:srgbClr val="CCFFCC"/>
              </a:gs>
              <a:gs pos="100000">
                <a:schemeClr val="bg1"/>
              </a:gs>
            </a:gsLst>
            <a:lin ang="5400000" scaled="1"/>
          </a:gradFill>
          <a:ln w="9525">
            <a:solidFill>
              <a:schemeClr val="tx1"/>
            </a:solidFill>
            <a:miter lim="800000"/>
            <a:headEnd/>
            <a:tailEnd/>
          </a:ln>
        </p:spPr>
        <p:txBody>
          <a:bodyPr rot="10800000" wrap="none" anchor="ctr"/>
          <a:lstStyle/>
          <a:p>
            <a:pPr algn="ctr"/>
            <a:r>
              <a:rPr lang="ru-RU" sz="2200" b="1">
                <a:latin typeface="Times New Roman" pitchFamily="18" charset="0"/>
              </a:rPr>
              <a:t>Простая письменная форма сделок</a:t>
            </a:r>
            <a:r>
              <a:rPr lang="ru-RU" sz="2200"/>
              <a:t> </a:t>
            </a:r>
          </a:p>
        </p:txBody>
      </p:sp>
      <p:graphicFrame>
        <p:nvGraphicFramePr>
          <p:cNvPr id="60477" name="Group 61"/>
          <p:cNvGraphicFramePr>
            <a:graphicFrameLocks noGrp="1"/>
          </p:cNvGraphicFramePr>
          <p:nvPr/>
        </p:nvGraphicFramePr>
        <p:xfrm>
          <a:off x="611188" y="981075"/>
          <a:ext cx="7921625" cy="4887913"/>
        </p:xfrm>
        <a:graphic>
          <a:graphicData uri="http://schemas.openxmlformats.org/drawingml/2006/table">
            <a:tbl>
              <a:tblPr/>
              <a:tblGrid>
                <a:gridCol w="3783012"/>
                <a:gridCol w="4138613"/>
              </a:tblGrid>
              <a:tr h="203200">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800" b="1" i="0" u="none" strike="noStrike" cap="none" normalizeH="0" baseline="0" smtClean="0">
                          <a:ln>
                            <a:noFill/>
                          </a:ln>
                          <a:solidFill>
                            <a:schemeClr val="tx1"/>
                          </a:solidFill>
                          <a:effectLst/>
                          <a:latin typeface="Times New Roman" pitchFamily="18" charset="0"/>
                        </a:rPr>
                        <a:t>Статья 161. Сделки, совершаемые в простой письменной форме</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r>
              <a:tr h="2032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600" b="1" i="1" u="none" strike="noStrike" cap="none" normalizeH="0" baseline="0" smtClean="0">
                          <a:ln>
                            <a:noFill/>
                          </a:ln>
                          <a:solidFill>
                            <a:schemeClr val="tx1"/>
                          </a:solidFill>
                          <a:effectLst/>
                          <a:latin typeface="Times New Roman" pitchFamily="18" charset="0"/>
                        </a:rPr>
                        <a:t>Старая редакция</a:t>
                      </a:r>
                      <a:r>
                        <a:rPr kumimoji="0" lang="ru-RU" sz="16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600" b="1" i="1" u="none" strike="noStrike" cap="none" normalizeH="0" baseline="0" smtClean="0">
                          <a:ln>
                            <a:noFill/>
                          </a:ln>
                          <a:solidFill>
                            <a:schemeClr val="tx1"/>
                          </a:solidFill>
                          <a:effectLst/>
                          <a:latin typeface="Times New Roman" pitchFamily="18" charset="0"/>
                        </a:rPr>
                        <a:t>Новая редакция</a:t>
                      </a:r>
                      <a:r>
                        <a:rPr kumimoji="0" lang="ru-RU" sz="16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2265363">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600" b="0" i="0" u="none" strike="noStrike" cap="none" normalizeH="0" baseline="0" smtClean="0">
                          <a:ln>
                            <a:noFill/>
                          </a:ln>
                          <a:solidFill>
                            <a:schemeClr val="tx1"/>
                          </a:solidFill>
                          <a:effectLst/>
                          <a:latin typeface="Times New Roman" pitchFamily="18" charset="0"/>
                        </a:rPr>
                        <a:t>1. Должны совершаться в простой письменной форме, за исключением сделок, требующих нотариального удостоверения:</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600" b="0" i="0" u="none" strike="noStrike" cap="none" normalizeH="0" baseline="0" smtClean="0">
                          <a:ln>
                            <a:noFill/>
                          </a:ln>
                          <a:solidFill>
                            <a:schemeClr val="tx1"/>
                          </a:solidFill>
                          <a:effectLst/>
                          <a:latin typeface="Times New Roman" pitchFamily="18" charset="0"/>
                        </a:rPr>
                        <a:t>1) сделки юридических лиц между собой и с гражданами;</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600" b="0" i="0" u="none" strike="noStrike" cap="none" normalizeH="0" baseline="0" smtClean="0">
                          <a:ln>
                            <a:noFill/>
                          </a:ln>
                          <a:solidFill>
                            <a:schemeClr val="tx1"/>
                          </a:solidFill>
                          <a:effectLst/>
                          <a:latin typeface="Times New Roman" pitchFamily="18" charset="0"/>
                        </a:rPr>
                        <a:t>2) сделки граждан между собой </a:t>
                      </a:r>
                      <a:r>
                        <a:rPr kumimoji="0" lang="ru-RU" sz="1600" b="1" i="0" u="none" strike="noStrike" cap="none" normalizeH="0" baseline="0" smtClean="0">
                          <a:ln>
                            <a:noFill/>
                          </a:ln>
                          <a:solidFill>
                            <a:schemeClr val="tx1"/>
                          </a:solidFill>
                          <a:effectLst/>
                          <a:latin typeface="Times New Roman" pitchFamily="18" charset="0"/>
                        </a:rPr>
                        <a:t>на сумму, превышающую не менее чем в десять раз установленный законом минимальный размер оплаты труда</a:t>
                      </a:r>
                      <a:r>
                        <a:rPr kumimoji="0" lang="ru-RU" sz="1600" b="0" i="0" u="none" strike="noStrike" cap="none" normalizeH="0" baseline="0" smtClean="0">
                          <a:ln>
                            <a:noFill/>
                          </a:ln>
                          <a:solidFill>
                            <a:schemeClr val="tx1"/>
                          </a:solidFill>
                          <a:effectLst/>
                          <a:latin typeface="Times New Roman" pitchFamily="18" charset="0"/>
                        </a:rPr>
                        <a:t>, а в случаях, предусмотренных законом, - независимо от суммы сделки.</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600" b="0" i="0" u="none" strike="noStrike" cap="none" normalizeH="0" baseline="0" smtClean="0">
                          <a:ln>
                            <a:noFill/>
                          </a:ln>
                          <a:solidFill>
                            <a:schemeClr val="tx1"/>
                          </a:solidFill>
                          <a:effectLst/>
                          <a:latin typeface="Times New Roman" pitchFamily="18" charset="0"/>
                        </a:rPr>
                        <a:t>2. Соблюдение простой письменной формы не требуется для сделок, которые в соответствии со статьей 159 настоящего Кодекса могут быть совершены устно.</a:t>
                      </a:r>
                      <a:r>
                        <a:rPr kumimoji="0" lang="ru-RU" sz="1600" b="0" i="0" u="none" strike="noStrike" cap="none" normalizeH="0" baseline="0" smtClean="0">
                          <a:ln>
                            <a:noFill/>
                          </a:ln>
                          <a:solidFill>
                            <a:schemeClr val="tx1"/>
                          </a:solidFill>
                          <a:effectLst/>
                          <a:latin typeface="Times New Roman" pitchFamily="18" charset="0"/>
                          <a:ea typeface="Times New Roman" pitchFamily="18" charset="0"/>
                          <a:cs typeface="Arial"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600" b="0" i="0" u="none" strike="noStrike" cap="none" normalizeH="0" baseline="0" smtClean="0">
                          <a:ln>
                            <a:noFill/>
                          </a:ln>
                          <a:solidFill>
                            <a:schemeClr val="tx1"/>
                          </a:solidFill>
                          <a:effectLst/>
                          <a:latin typeface="Times New Roman" pitchFamily="18" charset="0"/>
                        </a:rPr>
                        <a:t>1. Должны совершаться в простой письменной форме, за исключением сделок, требующих нотариального удостоверения:</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600" b="0" i="0" u="none" strike="noStrike" cap="none" normalizeH="0" baseline="0" smtClean="0">
                          <a:ln>
                            <a:noFill/>
                          </a:ln>
                          <a:solidFill>
                            <a:schemeClr val="tx1"/>
                          </a:solidFill>
                          <a:effectLst/>
                          <a:latin typeface="Times New Roman" pitchFamily="18" charset="0"/>
                        </a:rPr>
                        <a:t>1) сделки юридических лиц между собой и с гражданами;</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600" b="0" i="0" u="none" strike="noStrike" cap="none" normalizeH="0" baseline="0" smtClean="0">
                          <a:ln>
                            <a:noFill/>
                          </a:ln>
                          <a:solidFill>
                            <a:schemeClr val="tx1"/>
                          </a:solidFill>
                          <a:effectLst/>
                          <a:latin typeface="Times New Roman" pitchFamily="18" charset="0"/>
                        </a:rPr>
                        <a:t>2) сделки граждан между собой </a:t>
                      </a:r>
                      <a:r>
                        <a:rPr kumimoji="0" lang="ru-RU" sz="1600" b="1" i="0" u="none" strike="noStrike" cap="none" normalizeH="0" baseline="0" smtClean="0">
                          <a:ln>
                            <a:noFill/>
                          </a:ln>
                          <a:solidFill>
                            <a:schemeClr val="tx1"/>
                          </a:solidFill>
                          <a:effectLst/>
                          <a:latin typeface="Times New Roman" pitchFamily="18" charset="0"/>
                        </a:rPr>
                        <a:t>на сумму, превышающую десять тысяч рублей</a:t>
                      </a:r>
                      <a:r>
                        <a:rPr kumimoji="0" lang="ru-RU" sz="1600" b="0" i="0" u="none" strike="noStrike" cap="none" normalizeH="0" baseline="0" smtClean="0">
                          <a:ln>
                            <a:noFill/>
                          </a:ln>
                          <a:solidFill>
                            <a:schemeClr val="tx1"/>
                          </a:solidFill>
                          <a:effectLst/>
                          <a:latin typeface="Times New Roman" pitchFamily="18" charset="0"/>
                        </a:rPr>
                        <a:t>, а в случаях, предусмотренных законом, - независимо от суммы сделки.</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600" b="0" i="0" u="none" strike="noStrike" cap="none" normalizeH="0" baseline="0" smtClean="0">
                          <a:ln>
                            <a:noFill/>
                          </a:ln>
                          <a:solidFill>
                            <a:schemeClr val="tx1"/>
                          </a:solidFill>
                          <a:effectLst/>
                          <a:latin typeface="Times New Roman" pitchFamily="18" charset="0"/>
                        </a:rPr>
                        <a:t>2. Соблюдение простой письменной формы не требуется для сделок, которые в соответствии со статьей настоящего Кодекса могут быть совершены устно.</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1975"/>
          </a:xfrm>
        </p:spPr>
        <p:txBody>
          <a:bodyPr>
            <a:normAutofit/>
          </a:bodyPr>
          <a:lstStyle/>
          <a:p>
            <a:pPr eaLnBrk="1" fontAlgn="auto" hangingPunct="1">
              <a:lnSpc>
                <a:spcPct val="100000"/>
              </a:lnSpc>
              <a:spcAft>
                <a:spcPts val="0"/>
              </a:spcAft>
              <a:defRPr/>
            </a:pPr>
            <a:r>
              <a:rPr lang="ru-RU" sz="1800" b="1" dirty="0" smtClean="0">
                <a:effectLst/>
                <a:latin typeface="+mj-lt"/>
              </a:rPr>
              <a:t> Актуальная практика </a:t>
            </a:r>
            <a:endParaRPr lang="ru-RU" sz="1800" dirty="0">
              <a:effectLst/>
              <a:latin typeface="+mj-lt"/>
            </a:endParaRPr>
          </a:p>
        </p:txBody>
      </p:sp>
      <p:sp>
        <p:nvSpPr>
          <p:cNvPr id="6" name="Скругленный прямоугольник 5"/>
          <p:cNvSpPr/>
          <p:nvPr/>
        </p:nvSpPr>
        <p:spPr>
          <a:xfrm>
            <a:off x="684213" y="854075"/>
            <a:ext cx="7991475" cy="2889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dirty="0"/>
              <a:t>самовольная постройка</a:t>
            </a:r>
          </a:p>
        </p:txBody>
      </p:sp>
      <p:sp>
        <p:nvSpPr>
          <p:cNvPr id="7" name="Скругленный прямоугольник 6"/>
          <p:cNvSpPr/>
          <p:nvPr/>
        </p:nvSpPr>
        <p:spPr>
          <a:xfrm>
            <a:off x="644525" y="1196975"/>
            <a:ext cx="7991475" cy="6477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lgn="just">
              <a:buFont typeface="Arial" charset="0"/>
              <a:buChar char="•"/>
              <a:defRPr/>
            </a:pPr>
            <a:r>
              <a:rPr lang="ru-RU" sz="1400">
                <a:solidFill>
                  <a:srgbClr val="0070C0"/>
                </a:solidFill>
              </a:rPr>
              <a:t>п. 6, 7 Информационного письма ВАС от 09.12.2010 № 143</a:t>
            </a:r>
          </a:p>
          <a:p>
            <a:pPr marL="285750" indent="-285750" algn="just">
              <a:buFont typeface="Arial" charset="0"/>
              <a:buChar char="•"/>
              <a:defRPr/>
            </a:pPr>
            <a:r>
              <a:rPr lang="ru-RU" sz="1400">
                <a:solidFill>
                  <a:srgbClr val="0070C0"/>
                </a:solidFill>
              </a:rPr>
              <a:t> Постановление Президиума ВАС от 12.03.13 по делу № А28-5093/2011  (</a:t>
            </a:r>
            <a:r>
              <a:rPr lang="ru-RU" sz="1400">
                <a:solidFill>
                  <a:srgbClr val="0070C0"/>
                </a:solidFill>
                <a:cs typeface="Times New Roman" pitchFamily="18" charset="0"/>
              </a:rPr>
              <a:t>Администрация г. Кирова </a:t>
            </a:r>
            <a:r>
              <a:rPr lang="en-US" sz="1400">
                <a:solidFill>
                  <a:srgbClr val="0070C0"/>
                </a:solidFill>
                <a:cs typeface="Times New Roman" pitchFamily="18" charset="0"/>
              </a:rPr>
              <a:t>vs </a:t>
            </a:r>
            <a:r>
              <a:rPr lang="ru-RU" sz="1400">
                <a:solidFill>
                  <a:srgbClr val="0070C0"/>
                </a:solidFill>
                <a:cs typeface="Times New Roman" pitchFamily="18" charset="0"/>
              </a:rPr>
              <a:t>ООО «Бюро ритуальных услуг»</a:t>
            </a:r>
            <a:r>
              <a:rPr lang="ru-RU" sz="1400">
                <a:solidFill>
                  <a:srgbClr val="0070C0"/>
                </a:solidFill>
              </a:rPr>
              <a:t>)</a:t>
            </a:r>
            <a:endParaRPr lang="ru-RU">
              <a:solidFill>
                <a:srgbClr val="FFFFFF"/>
              </a:solidFill>
            </a:endParaRPr>
          </a:p>
        </p:txBody>
      </p:sp>
      <p:graphicFrame>
        <p:nvGraphicFramePr>
          <p:cNvPr id="8" name="Таблица 7"/>
          <p:cNvGraphicFramePr>
            <a:graphicFrameLocks noGrp="1"/>
          </p:cNvGraphicFramePr>
          <p:nvPr/>
        </p:nvGraphicFramePr>
        <p:xfrm>
          <a:off x="457200" y="3773488"/>
          <a:ext cx="8229600" cy="177800"/>
        </p:xfrm>
        <a:graphic>
          <a:graphicData uri="http://schemas.openxmlformats.org/drawingml/2006/table">
            <a:tbl>
              <a:tblPr/>
              <a:tblGrid>
                <a:gridCol w="8229600"/>
              </a:tblGrid>
              <a:tr h="0">
                <a:tc>
                  <a:txBody>
                    <a:bodyPr/>
                    <a:lstStyle/>
                    <a:p>
                      <a:pPr algn="just">
                        <a:lnSpc>
                          <a:spcPts val="1350"/>
                        </a:lnSpc>
                        <a:spcAft>
                          <a:spcPts val="900"/>
                        </a:spcAft>
                      </a:pPr>
                      <a:endParaRPr lang="ru-RU" sz="1200" dirty="0">
                        <a:effectLst/>
                        <a:latin typeface="Times New Roman"/>
                        <a:ea typeface="Times New Roman"/>
                      </a:endParaRPr>
                    </a:p>
                  </a:txBody>
                  <a:tcPr marL="114300" marR="114300" marT="0" marB="0">
                    <a:lnL>
                      <a:noFill/>
                    </a:lnL>
                    <a:lnR>
                      <a:noFill/>
                    </a:lnR>
                    <a:lnT>
                      <a:noFill/>
                    </a:lnT>
                    <a:lnB>
                      <a:noFill/>
                    </a:lnB>
                  </a:tcPr>
                </a:tc>
              </a:tr>
            </a:tbl>
          </a:graphicData>
        </a:graphic>
      </p:graphicFrame>
      <p:sp>
        <p:nvSpPr>
          <p:cNvPr id="9" name="Скругленный прямоугольник 8"/>
          <p:cNvSpPr/>
          <p:nvPr/>
        </p:nvSpPr>
        <p:spPr>
          <a:xfrm>
            <a:off x="723900" y="1989138"/>
            <a:ext cx="7920038" cy="2159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dirty="0"/>
              <a:t>восстановление акций</a:t>
            </a:r>
          </a:p>
        </p:txBody>
      </p:sp>
      <p:sp>
        <p:nvSpPr>
          <p:cNvPr id="10" name="Скругленный прямоугольник 9"/>
          <p:cNvSpPr/>
          <p:nvPr/>
        </p:nvSpPr>
        <p:spPr>
          <a:xfrm>
            <a:off x="665163" y="2349500"/>
            <a:ext cx="7921625" cy="503238"/>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lgn="just" fontAlgn="auto">
              <a:spcBef>
                <a:spcPts val="0"/>
              </a:spcBef>
              <a:spcAft>
                <a:spcPts val="0"/>
              </a:spcAft>
              <a:buFont typeface="Arial" pitchFamily="34" charset="0"/>
              <a:buChar char="•"/>
              <a:defRPr/>
            </a:pPr>
            <a:r>
              <a:rPr lang="ru-RU" sz="1400" dirty="0">
                <a:solidFill>
                  <a:srgbClr val="0070C0"/>
                </a:solidFill>
              </a:rPr>
              <a:t>Постановление Президиума ВАС от 17.07.12 № 1944/12 («EUROTOAZ LIMITED»)</a:t>
            </a:r>
          </a:p>
          <a:p>
            <a:pPr marL="285750" indent="-285750" algn="just" fontAlgn="auto">
              <a:spcBef>
                <a:spcPts val="0"/>
              </a:spcBef>
              <a:spcAft>
                <a:spcPts val="0"/>
              </a:spcAft>
              <a:buFont typeface="Arial" pitchFamily="34" charset="0"/>
              <a:buChar char="•"/>
              <a:defRPr/>
            </a:pPr>
            <a:r>
              <a:rPr lang="ru-RU" sz="1400" dirty="0">
                <a:solidFill>
                  <a:srgbClr val="0070C0"/>
                </a:solidFill>
              </a:rPr>
              <a:t>Постановление Президиума ВАС от 18.06.13 по делу №А40-50320/12-138-470 (</a:t>
            </a:r>
            <a:r>
              <a:rPr lang="ru-RU" sz="1400" dirty="0" err="1">
                <a:solidFill>
                  <a:srgbClr val="0070C0"/>
                </a:solidFill>
              </a:rPr>
              <a:t>Муталибов</a:t>
            </a:r>
            <a:r>
              <a:rPr lang="ru-RU" sz="1400" dirty="0">
                <a:solidFill>
                  <a:srgbClr val="0070C0"/>
                </a:solidFill>
              </a:rPr>
              <a:t> Э.М.)</a:t>
            </a:r>
            <a:endParaRPr lang="ru-RU" dirty="0">
              <a:solidFill>
                <a:srgbClr val="0070C0"/>
              </a:solidFill>
            </a:endParaRPr>
          </a:p>
        </p:txBody>
      </p:sp>
      <p:sp>
        <p:nvSpPr>
          <p:cNvPr id="11" name="Скругленный прямоугольник 10"/>
          <p:cNvSpPr/>
          <p:nvPr/>
        </p:nvSpPr>
        <p:spPr>
          <a:xfrm>
            <a:off x="736600" y="2951163"/>
            <a:ext cx="7921625" cy="2889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dirty="0"/>
              <a:t>начало течения исковой давности при виндикации</a:t>
            </a:r>
          </a:p>
        </p:txBody>
      </p:sp>
      <p:sp>
        <p:nvSpPr>
          <p:cNvPr id="12" name="Скругленный прямоугольник 11"/>
          <p:cNvSpPr/>
          <p:nvPr/>
        </p:nvSpPr>
        <p:spPr>
          <a:xfrm>
            <a:off x="665163" y="3284538"/>
            <a:ext cx="7921625" cy="439737"/>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fontAlgn="auto">
              <a:spcBef>
                <a:spcPts val="0"/>
              </a:spcBef>
              <a:spcAft>
                <a:spcPts val="0"/>
              </a:spcAft>
              <a:buFont typeface="Arial" pitchFamily="34" charset="0"/>
              <a:buChar char="•"/>
              <a:defRPr/>
            </a:pPr>
            <a:r>
              <a:rPr lang="ru-RU" sz="1400" dirty="0">
                <a:solidFill>
                  <a:srgbClr val="0070C0"/>
                </a:solidFill>
              </a:rPr>
              <a:t>Постановление Президиума ВАС от 24.05.12 № ВАС-17802/11 (ТД «Отрада»)</a:t>
            </a:r>
          </a:p>
          <a:p>
            <a:pPr marL="285750" indent="-285750" algn="just" fontAlgn="auto">
              <a:spcBef>
                <a:spcPts val="0"/>
              </a:spcBef>
              <a:spcAft>
                <a:spcPts val="0"/>
              </a:spcAft>
              <a:buFont typeface="Arial" pitchFamily="34" charset="0"/>
              <a:buChar char="•"/>
              <a:defRPr/>
            </a:pPr>
            <a:r>
              <a:rPr lang="ru-RU" sz="1400" dirty="0">
                <a:solidFill>
                  <a:srgbClr val="0070C0"/>
                </a:solidFill>
              </a:rPr>
              <a:t>Постановление Президиума ВАС от 24.09.13 по делу № А73-12317/2010 (дело «Флора»)</a:t>
            </a:r>
          </a:p>
        </p:txBody>
      </p:sp>
      <p:sp>
        <p:nvSpPr>
          <p:cNvPr id="13" name="Скругленный прямоугольник 12"/>
          <p:cNvSpPr/>
          <p:nvPr/>
        </p:nvSpPr>
        <p:spPr>
          <a:xfrm>
            <a:off x="752475" y="5094288"/>
            <a:ext cx="7883525" cy="2873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dirty="0"/>
              <a:t>ссылка на ИД как злоупотребление правом</a:t>
            </a:r>
          </a:p>
        </p:txBody>
      </p:sp>
      <p:sp>
        <p:nvSpPr>
          <p:cNvPr id="55307" name="Прямоугольник 13"/>
          <p:cNvSpPr>
            <a:spLocks noChangeArrowheads="1"/>
          </p:cNvSpPr>
          <p:nvPr/>
        </p:nvSpPr>
        <p:spPr bwMode="auto">
          <a:xfrm>
            <a:off x="719138" y="5516563"/>
            <a:ext cx="7956550" cy="739775"/>
          </a:xfrm>
          <a:prstGeom prst="rect">
            <a:avLst/>
          </a:prstGeom>
          <a:noFill/>
          <a:ln w="9525">
            <a:noFill/>
            <a:miter lim="800000"/>
            <a:headEnd/>
            <a:tailEnd/>
          </a:ln>
        </p:spPr>
        <p:txBody>
          <a:bodyPr>
            <a:spAutoFit/>
          </a:bodyPr>
          <a:lstStyle/>
          <a:p>
            <a:pPr marL="285750" indent="-285750" algn="just">
              <a:buFont typeface="Arial" charset="0"/>
              <a:buChar char="•"/>
            </a:pPr>
            <a:r>
              <a:rPr lang="ru-RU" sz="1400">
                <a:solidFill>
                  <a:srgbClr val="0070C0"/>
                </a:solidFill>
                <a:latin typeface="Palatino Linotype" pitchFamily="18" charset="0"/>
              </a:rPr>
              <a:t>Постановление Президиума ВАС от 22.11.11 № 17912/09 (Общество «Приокское»)</a:t>
            </a:r>
          </a:p>
          <a:p>
            <a:pPr marL="285750" indent="-285750" algn="just">
              <a:buFont typeface="Arial" charset="0"/>
              <a:buChar char="•"/>
            </a:pPr>
            <a:r>
              <a:rPr lang="ru-RU" sz="1400">
                <a:solidFill>
                  <a:srgbClr val="0070C0"/>
                </a:solidFill>
                <a:latin typeface="Palatino Linotype" pitchFamily="18" charset="0"/>
              </a:rPr>
              <a:t>Постановление Президиума ВАС от 26.02.13 № 12913/12 (Бухтояров (акционер Междуречье) </a:t>
            </a:r>
            <a:r>
              <a:rPr lang="en-US" sz="1400">
                <a:solidFill>
                  <a:srgbClr val="0070C0"/>
                </a:solidFill>
                <a:latin typeface="Palatino Linotype" pitchFamily="18" charset="0"/>
              </a:rPr>
              <a:t>vs</a:t>
            </a:r>
            <a:r>
              <a:rPr lang="ru-RU" sz="1400">
                <a:solidFill>
                  <a:srgbClr val="0070C0"/>
                </a:solidFill>
                <a:latin typeface="Palatino Linotype" pitchFamily="18" charset="0"/>
              </a:rPr>
              <a:t> «Геоинвест») </a:t>
            </a:r>
          </a:p>
        </p:txBody>
      </p:sp>
      <p:sp>
        <p:nvSpPr>
          <p:cNvPr id="15" name="Скругленный прямоугольник 14"/>
          <p:cNvSpPr/>
          <p:nvPr/>
        </p:nvSpPr>
        <p:spPr>
          <a:xfrm>
            <a:off x="723900" y="3986213"/>
            <a:ext cx="7920038" cy="2952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dirty="0"/>
              <a:t>начало течения исковой давности при страховании</a:t>
            </a:r>
          </a:p>
        </p:txBody>
      </p:sp>
      <p:sp>
        <p:nvSpPr>
          <p:cNvPr id="17" name="Скругленный прямоугольник 16"/>
          <p:cNvSpPr/>
          <p:nvPr/>
        </p:nvSpPr>
        <p:spPr>
          <a:xfrm>
            <a:off x="714375" y="4365625"/>
            <a:ext cx="8002588" cy="576263"/>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fontAlgn="auto">
              <a:spcBef>
                <a:spcPts val="0"/>
              </a:spcBef>
              <a:spcAft>
                <a:spcPts val="0"/>
              </a:spcAft>
              <a:buFont typeface="Arial" pitchFamily="34" charset="0"/>
              <a:buChar char="•"/>
              <a:defRPr/>
            </a:pPr>
            <a:r>
              <a:rPr lang="ru-RU" sz="1400" dirty="0">
                <a:solidFill>
                  <a:srgbClr val="0070C0"/>
                </a:solidFill>
              </a:rPr>
              <a:t>П. 9 Постановления Постановление Пленума Верховного Суда РФ от 27.06.2013 N 20</a:t>
            </a:r>
          </a:p>
          <a:p>
            <a:pPr marL="285750" indent="-285750" algn="just" fontAlgn="auto">
              <a:spcBef>
                <a:spcPts val="0"/>
              </a:spcBef>
              <a:spcAft>
                <a:spcPts val="0"/>
              </a:spcAft>
              <a:buFont typeface="Arial" pitchFamily="34" charset="0"/>
              <a:buChar char="•"/>
              <a:defRPr/>
            </a:pPr>
            <a:r>
              <a:rPr lang="ru-RU" sz="1400" dirty="0">
                <a:solidFill>
                  <a:srgbClr val="0070C0"/>
                </a:solidFill>
              </a:rPr>
              <a:t>Определение о передаче в Президиум ВАС РФ от 30.10.2013 № ВАС-11750/13 (дело ЗАО «Тендер»)</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467544" y="2132856"/>
            <a:ext cx="8229600" cy="1600200"/>
          </a:xfrm>
        </p:spPr>
        <p:txBody>
          <a:bodyPr anchor="t" anchorCtr="0"/>
          <a:lstStyle/>
          <a:p>
            <a:pPr marL="320040" indent="-320040" algn="r" eaLnBrk="1" fontAlgn="auto" hangingPunct="1">
              <a:lnSpc>
                <a:spcPct val="100000"/>
              </a:lnSpc>
              <a:spcAft>
                <a:spcPts val="0"/>
              </a:spcAft>
              <a:buClr>
                <a:schemeClr val="accent6">
                  <a:lumMod val="75000"/>
                </a:schemeClr>
              </a:buClr>
              <a:buSzPct val="128000"/>
              <a:buFont typeface="Georgia" pitchFamily="18" charset="0"/>
              <a:buChar char="*"/>
              <a:defRPr/>
            </a:pPr>
            <a:r>
              <a:rPr lang="ru-RU" sz="3200" b="1" dirty="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rPr>
              <a:t>РЕФОРМА </a:t>
            </a:r>
            <a:r>
              <a:rPr lang="ru-RU" sz="3200" b="1" dirty="0" smtClean="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rPr>
              <a:t/>
            </a:r>
            <a:br>
              <a:rPr lang="ru-RU" sz="3200" b="1" dirty="0" smtClean="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rPr>
            </a:br>
            <a:r>
              <a:rPr lang="ru-RU" sz="3200" b="1" dirty="0" smtClean="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rPr>
              <a:t>ГРАЖДАНСКОГО </a:t>
            </a:r>
            <a:r>
              <a:rPr lang="ru-RU" sz="3200" b="1" dirty="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rPr>
              <a:t>КОДЕКСА РФ</a:t>
            </a:r>
            <a:r>
              <a:rPr lang="ru-RU" sz="3200" b="1" dirty="0" smtClean="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rPr>
              <a:t>:</a:t>
            </a:r>
            <a:endParaRPr lang="ru-RU" sz="3200" b="1" dirty="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ndParaRPr>
          </a:p>
        </p:txBody>
      </p:sp>
      <p:sp>
        <p:nvSpPr>
          <p:cNvPr id="5" name="Объект 4"/>
          <p:cNvSpPr>
            <a:spLocks noGrp="1"/>
          </p:cNvSpPr>
          <p:nvPr>
            <p:ph sz="quarter" idx="4294967295"/>
          </p:nvPr>
        </p:nvSpPr>
        <p:spPr>
          <a:xfrm>
            <a:off x="395288" y="4437063"/>
            <a:ext cx="8362950" cy="1036637"/>
          </a:xfrm>
          <a:solidFill>
            <a:schemeClr val="tx2">
              <a:lumMod val="40000"/>
              <a:lumOff val="60000"/>
            </a:schemeClr>
          </a:solidFill>
        </p:spPr>
        <p:txBody>
          <a:bodyPr>
            <a:normAutofit/>
          </a:bodyPr>
          <a:lstStyle/>
          <a:p>
            <a:pPr marL="228600" indent="-182563" eaLnBrk="1" hangingPunct="1">
              <a:defRPr/>
            </a:pPr>
            <a:endParaRPr lang="ru-RU" sz="2200" b="1" smtClean="0">
              <a:solidFill>
                <a:schemeClr val="tx1"/>
              </a:solidFill>
            </a:endParaRPr>
          </a:p>
          <a:p>
            <a:pPr marL="228600" indent="-182563" algn="ctr" eaLnBrk="1" hangingPunct="1">
              <a:buFont typeface="Arial" charset="0"/>
              <a:buNone/>
              <a:defRPr/>
            </a:pPr>
            <a:r>
              <a:rPr lang="ru-RU" sz="2200" b="1" smtClean="0">
                <a:solidFill>
                  <a:schemeClr val="tx1"/>
                </a:solidFill>
              </a:rPr>
              <a:t>новеллы законодательства о представительстве</a:t>
            </a:r>
            <a:endParaRPr lang="ru-RU" sz="2200" smtClean="0">
              <a:solidFill>
                <a:schemeClr val="tx1"/>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457200" y="274638"/>
            <a:ext cx="8229600" cy="634082"/>
          </a:xfrm>
        </p:spPr>
        <p:txBody>
          <a:bodyPr anchor="t" anchorCtr="0">
            <a:normAutofit fontScale="90000"/>
          </a:bodyPr>
          <a:lstStyle/>
          <a:p>
            <a:pPr marL="320040" indent="-320040" algn="r" eaLnBrk="1" fontAlgn="auto" hangingPunct="1">
              <a:lnSpc>
                <a:spcPct val="100000"/>
              </a:lnSpc>
              <a:spcAft>
                <a:spcPts val="0"/>
              </a:spcAft>
              <a:buClr>
                <a:schemeClr val="accent6">
                  <a:lumMod val="75000"/>
                </a:schemeClr>
              </a:buClr>
              <a:buSzPct val="128000"/>
              <a:buFont typeface="Georgia" pitchFamily="18" charset="0"/>
              <a:buChar char="*"/>
              <a:defRPr/>
            </a:pPr>
            <a:r>
              <a:rPr lang="ru-RU" sz="2200" b="1" dirty="0">
                <a:solidFill>
                  <a:schemeClr val="accent1">
                    <a:lumMod val="75000"/>
                  </a:schemeClr>
                </a:solidFill>
                <a:effectLst>
                  <a:reflection blurRad="6350" stA="55000" endA="300" endPos="45500" dir="5400000" sy="-100000" algn="bl" rotWithShape="0"/>
                </a:effectLst>
                <a:latin typeface="+mj-lt"/>
                <a:ea typeface="Batang" pitchFamily="18" charset="-127"/>
                <a:cs typeface="Aharoni" pitchFamily="2" charset="-79"/>
              </a:rPr>
              <a:t>1</a:t>
            </a:r>
            <a:r>
              <a:rPr lang="ru-RU" sz="2200" b="1" dirty="0" smtClean="0">
                <a:solidFill>
                  <a:schemeClr val="accent1">
                    <a:lumMod val="75000"/>
                  </a:schemeClr>
                </a:solidFill>
                <a:effectLst>
                  <a:reflection blurRad="6350" stA="55000" endA="300" endPos="45500" dir="5400000" sy="-100000" algn="bl" rotWithShape="0"/>
                </a:effectLst>
                <a:latin typeface="+mj-lt"/>
                <a:ea typeface="Batang" pitchFamily="18" charset="-127"/>
                <a:cs typeface="Aharoni" pitchFamily="2" charset="-79"/>
              </a:rPr>
              <a:t>        </a:t>
            </a:r>
            <a:r>
              <a:rPr lang="ru-RU" sz="1800" b="1" dirty="0" smtClean="0">
                <a:solidFill>
                  <a:schemeClr val="accent1">
                    <a:lumMod val="75000"/>
                  </a:schemeClr>
                </a:solidFill>
                <a:effectLst>
                  <a:reflection blurRad="6350" stA="55000" endA="300" endPos="45500" dir="5400000" sy="-100000" algn="bl" rotWithShape="0"/>
                </a:effectLst>
                <a:latin typeface="+mj-lt"/>
                <a:ea typeface="Batang" pitchFamily="18" charset="-127"/>
                <a:cs typeface="Aharoni" pitchFamily="2" charset="-79"/>
              </a:rPr>
              <a:t>изменено регулирование сделок представителя в условиях конфликта интересов </a:t>
            </a:r>
            <a:endParaRPr lang="ru-RU" sz="1800" b="1" dirty="0">
              <a:solidFill>
                <a:schemeClr val="accent1">
                  <a:lumMod val="75000"/>
                </a:schemeClr>
              </a:solidFill>
              <a:effectLst>
                <a:reflection blurRad="6350" stA="55000" endA="300" endPos="45500" dir="5400000" sy="-100000" algn="bl" rotWithShape="0"/>
              </a:effectLst>
              <a:latin typeface="+mj-lt"/>
            </a:endParaRPr>
          </a:p>
        </p:txBody>
      </p:sp>
      <p:sp>
        <p:nvSpPr>
          <p:cNvPr id="5" name="Объект 4"/>
          <p:cNvSpPr>
            <a:spLocks noGrp="1"/>
          </p:cNvSpPr>
          <p:nvPr>
            <p:ph sz="quarter" idx="4294967295"/>
          </p:nvPr>
        </p:nvSpPr>
        <p:spPr>
          <a:xfrm>
            <a:off x="467544" y="4869160"/>
            <a:ext cx="8280920" cy="1584176"/>
          </a:xfrm>
          <a:noFill/>
          <a:effectLst>
            <a:innerShdw blurRad="63500" dist="50800" dir="18900000">
              <a:prstClr val="black">
                <a:alpha val="50000"/>
              </a:prstClr>
            </a:innerShdw>
          </a:effectLst>
        </p:spPr>
        <p:txBody>
          <a:bodyPr rtlCol="0">
            <a:normAutofit lnSpcReduction="10000"/>
          </a:bodyPr>
          <a:lstStyle/>
          <a:p>
            <a:pPr marL="0" indent="0" algn="just" eaLnBrk="1" fontAlgn="t" hangingPunct="1">
              <a:spcBef>
                <a:spcPts val="0"/>
              </a:spcBef>
              <a:spcAft>
                <a:spcPts val="300"/>
              </a:spcAft>
              <a:buClr>
                <a:schemeClr val="accent6">
                  <a:lumMod val="75000"/>
                </a:schemeClr>
              </a:buClr>
              <a:buSzPct val="130000"/>
              <a:buFont typeface="Georgia" pitchFamily="18" charset="0"/>
              <a:buNone/>
              <a:defRPr/>
            </a:pPr>
            <a:r>
              <a:rPr lang="ru-RU" sz="1200" b="1" i="1" dirty="0" smtClean="0">
                <a:solidFill>
                  <a:schemeClr val="tx2">
                    <a:lumMod val="75000"/>
                  </a:schemeClr>
                </a:solidFill>
                <a:latin typeface="Times New Roman" panose="02020603050405020304" pitchFamily="18" charset="0"/>
                <a:cs typeface="Times New Roman" panose="02020603050405020304" pitchFamily="18" charset="0"/>
              </a:rPr>
              <a:t>Концепция совершенствования общих положений ГК РФ (раздел </a:t>
            </a:r>
            <a:r>
              <a:rPr lang="en-US" sz="1200" b="1" i="1" dirty="0" smtClean="0">
                <a:solidFill>
                  <a:schemeClr val="tx2">
                    <a:lumMod val="75000"/>
                  </a:schemeClr>
                </a:solidFill>
                <a:latin typeface="Times New Roman" panose="02020603050405020304" pitchFamily="18" charset="0"/>
                <a:cs typeface="Times New Roman" panose="02020603050405020304" pitchFamily="18" charset="0"/>
              </a:rPr>
              <a:t>VI)</a:t>
            </a:r>
            <a:r>
              <a:rPr lang="ru-RU" sz="1200" b="1" i="1" dirty="0" smtClean="0">
                <a:solidFill>
                  <a:schemeClr val="tx2">
                    <a:lumMod val="75000"/>
                  </a:schemeClr>
                </a:solidFill>
                <a:latin typeface="Times New Roman" panose="02020603050405020304" pitchFamily="18" charset="0"/>
                <a:cs typeface="Times New Roman" panose="02020603050405020304" pitchFamily="18" charset="0"/>
              </a:rPr>
              <a:t>:</a:t>
            </a:r>
            <a:endParaRPr lang="en-US" sz="1200" b="1" i="1" dirty="0">
              <a:solidFill>
                <a:schemeClr val="tx2">
                  <a:lumMod val="75000"/>
                </a:schemeClr>
              </a:solidFill>
              <a:latin typeface="Times New Roman" panose="02020603050405020304" pitchFamily="18" charset="0"/>
              <a:cs typeface="Times New Roman" panose="02020603050405020304" pitchFamily="18" charset="0"/>
            </a:endParaRPr>
          </a:p>
          <a:p>
            <a:pPr marL="0" indent="0" algn="just" eaLnBrk="1" fontAlgn="t" hangingPunct="1">
              <a:spcBef>
                <a:spcPts val="0"/>
              </a:spcBef>
              <a:spcAft>
                <a:spcPts val="300"/>
              </a:spcAft>
              <a:buClr>
                <a:schemeClr val="accent6">
                  <a:lumMod val="75000"/>
                </a:schemeClr>
              </a:buClr>
              <a:buSzPct val="130000"/>
              <a:buFont typeface="Georgia" pitchFamily="18" charset="0"/>
              <a:buNone/>
              <a:defRPr/>
            </a:pPr>
            <a:r>
              <a:rPr lang="ru-RU" sz="1200" i="1" dirty="0" smtClean="0">
                <a:solidFill>
                  <a:schemeClr val="tx2">
                    <a:lumMod val="75000"/>
                  </a:schemeClr>
                </a:solidFill>
                <a:latin typeface="Times New Roman" panose="02020603050405020304" pitchFamily="18" charset="0"/>
                <a:cs typeface="Times New Roman" panose="02020603050405020304" pitchFamily="18" charset="0"/>
              </a:rPr>
              <a:t>1.4. Учитывая </a:t>
            </a:r>
            <a:r>
              <a:rPr lang="ru-RU" sz="1200" i="1" dirty="0">
                <a:solidFill>
                  <a:schemeClr val="tx2">
                    <a:lumMod val="75000"/>
                  </a:schemeClr>
                </a:solidFill>
                <a:latin typeface="Times New Roman" panose="02020603050405020304" pitchFamily="18" charset="0"/>
                <a:cs typeface="Times New Roman" panose="02020603050405020304" pitchFamily="18" charset="0"/>
              </a:rPr>
              <a:t>цель данной нормы, в качестве которой выступает охрана интересов представляемого от возможных злоупотреблений со стороны представителя, не имеет смысла в такой степени ограничивать частную автономию сторон, чтобы не допускать возможности отказа представляемого от той особой защиты, которую ему предоставляет закон. </a:t>
            </a:r>
            <a:endParaRPr lang="ru-RU" sz="1200" i="1" dirty="0" smtClean="0">
              <a:solidFill>
                <a:schemeClr val="tx2">
                  <a:lumMod val="75000"/>
                </a:schemeClr>
              </a:solidFill>
              <a:latin typeface="Times New Roman" panose="02020603050405020304" pitchFamily="18" charset="0"/>
              <a:cs typeface="Times New Roman" panose="02020603050405020304" pitchFamily="18" charset="0"/>
            </a:endParaRPr>
          </a:p>
          <a:p>
            <a:pPr marL="0" indent="0" algn="just" eaLnBrk="1" fontAlgn="t" hangingPunct="1">
              <a:spcBef>
                <a:spcPts val="0"/>
              </a:spcBef>
              <a:spcAft>
                <a:spcPts val="300"/>
              </a:spcAft>
              <a:buClr>
                <a:schemeClr val="accent6">
                  <a:lumMod val="75000"/>
                </a:schemeClr>
              </a:buClr>
              <a:buSzPct val="130000"/>
              <a:buFont typeface="Georgia" pitchFamily="18" charset="0"/>
              <a:buNone/>
              <a:defRPr/>
            </a:pPr>
            <a:r>
              <a:rPr lang="ru-RU" sz="1200" i="1" dirty="0" smtClean="0">
                <a:solidFill>
                  <a:schemeClr val="tx2">
                    <a:lumMod val="75000"/>
                  </a:schemeClr>
                </a:solidFill>
                <a:latin typeface="Times New Roman" panose="02020603050405020304" pitchFamily="18" charset="0"/>
                <a:cs typeface="Times New Roman" panose="02020603050405020304" pitchFamily="18" charset="0"/>
              </a:rPr>
              <a:t>… если представитель </a:t>
            </a:r>
            <a:r>
              <a:rPr lang="ru-RU" sz="1200" i="1" dirty="0">
                <a:solidFill>
                  <a:schemeClr val="tx2">
                    <a:lumMod val="75000"/>
                  </a:schemeClr>
                </a:solidFill>
                <a:latin typeface="Times New Roman" panose="02020603050405020304" pitchFamily="18" charset="0"/>
                <a:cs typeface="Times New Roman" panose="02020603050405020304" pitchFamily="18" charset="0"/>
              </a:rPr>
              <a:t>все же допустит злоупотребление, представляемый не лишается возможности потребовать возмещения причиненных ему убытков в силу нарушения того обязательства, которое связывает стороны (договора поручения, агентского договора и проч</a:t>
            </a:r>
            <a:r>
              <a:rPr lang="ru-RU" sz="1200" i="1" dirty="0" smtClean="0">
                <a:solidFill>
                  <a:schemeClr val="tx2">
                    <a:lumMod val="75000"/>
                  </a:schemeClr>
                </a:solidFill>
                <a:latin typeface="Times New Roman" panose="02020603050405020304" pitchFamily="18" charset="0"/>
                <a:cs typeface="Times New Roman" panose="02020603050405020304" pitchFamily="18" charset="0"/>
              </a:rPr>
              <a:t>.).</a:t>
            </a:r>
            <a:endParaRPr lang="ru-RU" sz="1200" i="1" dirty="0">
              <a:solidFill>
                <a:schemeClr val="tx2">
                  <a:lumMod val="75000"/>
                </a:schemeClr>
              </a:solidFill>
              <a:latin typeface="Times New Roman" panose="02020603050405020304" pitchFamily="18" charset="0"/>
              <a:cs typeface="Times New Roman" panose="02020603050405020304" pitchFamily="18" charset="0"/>
            </a:endParaRPr>
          </a:p>
        </p:txBody>
      </p:sp>
      <p:graphicFrame>
        <p:nvGraphicFramePr>
          <p:cNvPr id="58389" name="Group 21"/>
          <p:cNvGraphicFramePr>
            <a:graphicFrameLocks noGrp="1"/>
          </p:cNvGraphicFramePr>
          <p:nvPr/>
        </p:nvGraphicFramePr>
        <p:xfrm>
          <a:off x="611188" y="981075"/>
          <a:ext cx="7921625" cy="3019425"/>
        </p:xfrm>
        <a:graphic>
          <a:graphicData uri="http://schemas.openxmlformats.org/drawingml/2006/table">
            <a:tbl>
              <a:tblPr/>
              <a:tblGrid>
                <a:gridCol w="3781425"/>
                <a:gridCol w="4140200"/>
              </a:tblGrid>
              <a:tr h="2000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Arial Narrow" pitchFamily="34" charset="0"/>
                          <a:ea typeface="Times New Roman" pitchFamily="18" charset="0"/>
                          <a:cs typeface="Arial" charset="0"/>
                        </a:rPr>
                        <a:t>В прежней редакции</a:t>
                      </a:r>
                      <a:endParaRPr kumimoji="0" lang="ru-RU" sz="14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Arial Narrow" pitchFamily="34" charset="0"/>
                          <a:ea typeface="Times New Roman" pitchFamily="18" charset="0"/>
                          <a:cs typeface="Arial" charset="0"/>
                        </a:rPr>
                        <a:t>В актуальной редакции</a:t>
                      </a:r>
                      <a:endParaRPr kumimoji="0" lang="ru-RU" sz="14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2535238">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704A0"/>
                          </a:solidFill>
                          <a:effectLst/>
                          <a:latin typeface="Times New Roman" pitchFamily="18" charset="0"/>
                          <a:cs typeface="Arial" charset="0"/>
                        </a:rPr>
                        <a:t>Статья 182. Представительство</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Narrow" pitchFamily="34" charset="0"/>
                        </a:rPr>
                        <a:t>3. Представитель не может совершать сделки от имени представляемого в отношении себя лично. Он не может также совершать такие сделки в отношении другого лица, представителем которого он одновременно является, за исключением случаев </a:t>
                      </a:r>
                      <a:r>
                        <a:rPr kumimoji="0" lang="ru-RU" sz="1400" b="0" i="1" u="none" strike="noStrike" cap="none" normalizeH="0" baseline="0" smtClean="0">
                          <a:ln>
                            <a:noFill/>
                          </a:ln>
                          <a:solidFill>
                            <a:schemeClr val="tx1"/>
                          </a:solidFill>
                          <a:effectLst/>
                          <a:latin typeface="Arial Narrow" pitchFamily="34" charset="0"/>
                        </a:rPr>
                        <a:t>коммерческого представительства.</a:t>
                      </a:r>
                      <a:endParaRPr kumimoji="0" lang="ru-RU" sz="14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15000"/>
                        </a:lnSpc>
                        <a:spcBef>
                          <a:spcPct val="0"/>
                        </a:spcBef>
                        <a:spcAft>
                          <a:spcPct val="0"/>
                        </a:spcAft>
                        <a:buClrTx/>
                        <a:buSzTx/>
                        <a:buFontTx/>
                        <a:buNone/>
                        <a:tabLst/>
                      </a:pPr>
                      <a:endParaRPr kumimoji="0" lang="ru-RU" sz="1400" b="0" i="0" u="none" strike="noStrike" cap="none" normalizeH="0" baseline="0" smtClean="0">
                        <a:ln>
                          <a:noFill/>
                        </a:ln>
                        <a:solidFill>
                          <a:schemeClr val="tx1"/>
                        </a:solidFill>
                        <a:effectLst/>
                        <a:latin typeface="Arial Narrow" pitchFamily="34" charset="0"/>
                        <a:ea typeface="Calibri" pitchFamily="34" charset="0"/>
                        <a:cs typeface="Arial"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Arial Narrow" pitchFamily="34" charset="0"/>
                          <a:ea typeface="Times New Roman" pitchFamily="18" charset="0"/>
                          <a:cs typeface="Arial" charset="0"/>
                        </a:rPr>
                        <a:t> </a:t>
                      </a:r>
                      <a:endParaRPr kumimoji="0" lang="ru-RU" sz="14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704A0"/>
                          </a:solidFill>
                          <a:effectLst/>
                          <a:latin typeface="Times New Roman" pitchFamily="18" charset="0"/>
                          <a:cs typeface="Arial" charset="0"/>
                        </a:rPr>
                        <a:t>Статья 182. Представительство</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Narrow" pitchFamily="34" charset="0"/>
                        </a:rPr>
                        <a:t>3. Представитель не может совершать сделки от имени представляемого в отношении себя лично, а также в отношении другого лица, представителем которого он одновременно является, за исключением случаев, </a:t>
                      </a:r>
                      <a:r>
                        <a:rPr kumimoji="0" lang="ru-RU" sz="1400" b="1" i="0" u="none" strike="noStrike" cap="none" normalizeH="0" baseline="0" smtClean="0">
                          <a:ln>
                            <a:noFill/>
                          </a:ln>
                          <a:solidFill>
                            <a:schemeClr val="tx1"/>
                          </a:solidFill>
                          <a:effectLst/>
                          <a:latin typeface="Arial Narrow" pitchFamily="34" charset="0"/>
                        </a:rPr>
                        <a:t>предусмотренных законом</a:t>
                      </a:r>
                      <a:r>
                        <a:rPr kumimoji="0" lang="ru-RU" sz="1400" b="0" i="0" u="none" strike="noStrike" cap="none" normalizeH="0" baseline="0" smtClean="0">
                          <a:ln>
                            <a:noFill/>
                          </a:ln>
                          <a:solidFill>
                            <a:schemeClr val="tx1"/>
                          </a:solidFill>
                          <a:effectLst/>
                          <a:latin typeface="Arial Narrow" pitchFamily="34" charset="0"/>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Arial Narrow" pitchFamily="34" charset="0"/>
                        </a:rPr>
                        <a:t>Сделка, которая совершена с нарушением правил, установленных в абзаце первом настоящего пункта, и на которую представляемый не дал согласия, может быть признана судом недействительной по иску представляемого, если она нарушает его интересы. Нарушение интересов представляемого предполагается, если не доказано иное.</a:t>
                      </a:r>
                      <a:endParaRPr kumimoji="0" lang="ru-RU" sz="1400" b="0" i="0" u="none" strike="noStrike" cap="none" normalizeH="0" baseline="0" smtClean="0">
                        <a:ln>
                          <a:noFill/>
                        </a:ln>
                        <a:solidFill>
                          <a:schemeClr val="tx1"/>
                        </a:solidFill>
                        <a:effectLst/>
                        <a:latin typeface="Arial Narrow"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
        <p:nvSpPr>
          <p:cNvPr id="3" name="Скругленный прямоугольник 2"/>
          <p:cNvSpPr/>
          <p:nvPr/>
        </p:nvSpPr>
        <p:spPr>
          <a:xfrm>
            <a:off x="593725" y="4365625"/>
            <a:ext cx="7921625" cy="431800"/>
          </a:xfrm>
          <a:prstGeom prst="round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dirty="0"/>
              <a:t>! </a:t>
            </a:r>
            <a:r>
              <a:rPr lang="ru-RU" sz="1400" dirty="0"/>
              <a:t>Расширительное толкование случаев, подпадающих под действие п. 3 ст. 182 ГК </a:t>
            </a:r>
          </a:p>
          <a:p>
            <a:pPr algn="ctr" fontAlgn="auto">
              <a:spcBef>
                <a:spcPts val="0"/>
              </a:spcBef>
              <a:spcAft>
                <a:spcPts val="0"/>
              </a:spcAft>
              <a:defRPr/>
            </a:pPr>
            <a:r>
              <a:rPr lang="ru-RU" sz="1200" dirty="0">
                <a:solidFill>
                  <a:srgbClr val="FF0000"/>
                </a:solidFill>
                <a:latin typeface="Arial" panose="020B0604020202020204" pitchFamily="34" charset="0"/>
                <a:cs typeface="Arial" panose="020B0604020202020204" pitchFamily="34" charset="0"/>
              </a:rPr>
              <a:t>(см., напр.: Обзор законодательства и судебной практики ВС за второй квартал 2008 года)</a:t>
            </a:r>
            <a:endParaRPr lang="ru-RU" sz="1400" dirty="0"/>
          </a:p>
        </p:txBody>
      </p:sp>
      <p:sp>
        <p:nvSpPr>
          <p:cNvPr id="6" name="Скругленный прямоугольник 5"/>
          <p:cNvSpPr/>
          <p:nvPr/>
        </p:nvSpPr>
        <p:spPr>
          <a:xfrm>
            <a:off x="611188" y="4071938"/>
            <a:ext cx="7993062" cy="215900"/>
          </a:xfrm>
          <a:prstGeom prst="roundRect">
            <a:avLst/>
          </a:prstGeom>
          <a:solidFill>
            <a:schemeClr val="tx2">
              <a:lumMod val="40000"/>
              <a:lumOff val="6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400" dirty="0">
                <a:solidFill>
                  <a:schemeClr val="tx2">
                    <a:lumMod val="75000"/>
                  </a:schemeClr>
                </a:solidFill>
                <a:latin typeface="Times New Roman" panose="02020603050405020304" pitchFamily="18" charset="0"/>
                <a:cs typeface="Times New Roman" panose="02020603050405020304" pitchFamily="18" charset="0"/>
              </a:rPr>
              <a:t>См.: ст. II.–6:109 </a:t>
            </a:r>
            <a:r>
              <a:rPr lang="en-US" sz="1400" dirty="0">
                <a:solidFill>
                  <a:schemeClr val="tx2">
                    <a:lumMod val="75000"/>
                  </a:schemeClr>
                </a:solidFill>
                <a:latin typeface="Times New Roman" panose="02020603050405020304" pitchFamily="18" charset="0"/>
                <a:cs typeface="Times New Roman" panose="02020603050405020304" pitchFamily="18" charset="0"/>
              </a:rPr>
              <a:t>DCFR</a:t>
            </a:r>
            <a:r>
              <a:rPr lang="ru-RU" sz="1400" dirty="0">
                <a:solidFill>
                  <a:schemeClr val="tx2">
                    <a:lumMod val="75000"/>
                  </a:schemeClr>
                </a:solidFill>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 </a:t>
            </a:r>
            <a:r>
              <a:rPr lang="ru-RU" sz="1400" dirty="0">
                <a:solidFill>
                  <a:schemeClr val="tx2">
                    <a:lumMod val="75000"/>
                  </a:schemeClr>
                </a:solidFill>
                <a:latin typeface="Times New Roman" panose="02020603050405020304" pitchFamily="18" charset="0"/>
                <a:cs typeface="Times New Roman" panose="02020603050405020304" pitchFamily="18" charset="0"/>
              </a:rPr>
              <a:t>ст. 1395 ГК Италии, ст. 3:68 ГКН, § 181 ГГУ</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457200" y="274638"/>
            <a:ext cx="8229600" cy="490066"/>
          </a:xfrm>
        </p:spPr>
        <p:txBody>
          <a:bodyPr anchor="t" anchorCtr="0">
            <a:normAutofit fontScale="90000"/>
          </a:bodyPr>
          <a:lstStyle/>
          <a:p>
            <a:pPr marL="320040" indent="-320040" algn="r" eaLnBrk="1" fontAlgn="auto" hangingPunct="1">
              <a:lnSpc>
                <a:spcPct val="100000"/>
              </a:lnSpc>
              <a:spcAft>
                <a:spcPts val="0"/>
              </a:spcAft>
              <a:buClr>
                <a:schemeClr val="accent6">
                  <a:lumMod val="75000"/>
                </a:schemeClr>
              </a:buClr>
              <a:buSzPct val="128000"/>
              <a:buFont typeface="Georgia" pitchFamily="18" charset="0"/>
              <a:buChar char="*"/>
              <a:defRPr/>
            </a:pPr>
            <a:r>
              <a:rPr lang="ru-RU" sz="2200" b="1" dirty="0" smtClean="0">
                <a:solidFill>
                  <a:schemeClr val="accent1">
                    <a:lumMod val="75000"/>
                  </a:schemeClr>
                </a:solidFill>
                <a:effectLst>
                  <a:reflection blurRad="6350" stA="55000" endA="300" endPos="45500" dir="5400000" sy="-100000" algn="bl" rotWithShape="0"/>
                </a:effectLst>
                <a:latin typeface="+mj-lt"/>
                <a:ea typeface="Batang" pitchFamily="18" charset="-127"/>
                <a:cs typeface="Aharoni" pitchFamily="2" charset="-79"/>
              </a:rPr>
              <a:t>2-1             </a:t>
            </a:r>
            <a:r>
              <a:rPr lang="ru-RU" sz="1600" b="1" dirty="0" smtClean="0">
                <a:solidFill>
                  <a:schemeClr val="accent1">
                    <a:lumMod val="75000"/>
                  </a:schemeClr>
                </a:solidFill>
                <a:effectLst>
                  <a:reflection blurRad="6350" stA="55000" endA="300" endPos="45500" dir="5400000" sy="-100000" algn="bl" rotWithShape="0"/>
                </a:effectLst>
                <a:latin typeface="+mj-lt"/>
                <a:ea typeface="Batang" pitchFamily="18" charset="-127"/>
                <a:cs typeface="Aharoni" pitchFamily="2" charset="-79"/>
              </a:rPr>
              <a:t>изменено регулирование сделок, совершенных неуполномоченным лицом </a:t>
            </a:r>
            <a:endParaRPr lang="ru-RU" sz="1600" b="1" dirty="0">
              <a:solidFill>
                <a:schemeClr val="accent1">
                  <a:lumMod val="75000"/>
                </a:schemeClr>
              </a:solidFill>
              <a:effectLst>
                <a:reflection blurRad="6350" stA="55000" endA="300" endPos="45500" dir="5400000" sy="-100000" algn="bl" rotWithShape="0"/>
              </a:effectLst>
              <a:latin typeface="+mj-lt"/>
            </a:endParaRPr>
          </a:p>
        </p:txBody>
      </p:sp>
      <p:graphicFrame>
        <p:nvGraphicFramePr>
          <p:cNvPr id="59410" name="Group 18"/>
          <p:cNvGraphicFramePr>
            <a:graphicFrameLocks noGrp="1"/>
          </p:cNvGraphicFramePr>
          <p:nvPr/>
        </p:nvGraphicFramePr>
        <p:xfrm>
          <a:off x="395288" y="908050"/>
          <a:ext cx="8208962" cy="5689600"/>
        </p:xfrm>
        <a:graphic>
          <a:graphicData uri="http://schemas.openxmlformats.org/drawingml/2006/table">
            <a:tbl>
              <a:tblPr/>
              <a:tblGrid>
                <a:gridCol w="4032250"/>
                <a:gridCol w="4176712"/>
              </a:tblGrid>
              <a:tr h="2333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Narrow" pitchFamily="34" charset="0"/>
                          <a:ea typeface="Times New Roman" pitchFamily="18" charset="0"/>
                          <a:cs typeface="Arial" charset="0"/>
                        </a:rPr>
                        <a:t>В прежней редакции</a:t>
                      </a:r>
                      <a:endParaRPr kumimoji="0" lang="ru-RU" sz="12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Narrow" pitchFamily="34" charset="0"/>
                          <a:ea typeface="Times New Roman" pitchFamily="18" charset="0"/>
                          <a:cs typeface="Arial" charset="0"/>
                        </a:rPr>
                        <a:t>В актуальной редакции</a:t>
                      </a:r>
                      <a:endParaRPr kumimoji="0" lang="ru-RU" sz="12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5456238">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1" i="0" u="none" strike="noStrike" cap="none" normalizeH="0" baseline="0" smtClean="0">
                          <a:ln>
                            <a:noFill/>
                          </a:ln>
                          <a:solidFill>
                            <a:srgbClr val="1704A0"/>
                          </a:solidFill>
                          <a:effectLst/>
                          <a:latin typeface="Times New Roman" pitchFamily="18" charset="0"/>
                        </a:rPr>
                        <a:t>Статья 183. Заключение сделки неуполномочен-ным лицом</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1. При отсутствии полномочий действовать от имени другого лица или при превышении таких полномочий сделка считается заключенной от имени и в интересах совершившего ее лица, если только другое лицо (представляемый) впоследствии </a:t>
                      </a:r>
                      <a:r>
                        <a:rPr kumimoji="0" lang="ru-RU" sz="1300" b="0" i="1" u="none" strike="noStrike" cap="none" normalizeH="0" baseline="0" smtClean="0">
                          <a:ln>
                            <a:noFill/>
                          </a:ln>
                          <a:solidFill>
                            <a:schemeClr val="tx1"/>
                          </a:solidFill>
                          <a:effectLst/>
                          <a:latin typeface="Arial Narrow" pitchFamily="34" charset="0"/>
                        </a:rPr>
                        <a:t>прямо не одобрит</a:t>
                      </a:r>
                      <a:r>
                        <a:rPr kumimoji="0" lang="ru-RU" sz="1300" b="0" i="0" u="none" strike="noStrike" cap="none" normalizeH="0" baseline="0" smtClean="0">
                          <a:ln>
                            <a:noFill/>
                          </a:ln>
                          <a:solidFill>
                            <a:schemeClr val="tx1"/>
                          </a:solidFill>
                          <a:effectLst/>
                          <a:latin typeface="Arial Narrow" pitchFamily="34" charset="0"/>
                        </a:rPr>
                        <a:t> данную сделку.</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3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2. Последующее одобрение сделки представляемым создает, изменяет и прекращает для него гражданские права и обязанности по данной сделке с момента ее совершения.</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chemeClr val="tx1"/>
                        </a:solidFill>
                        <a:effectLst/>
                        <a:latin typeface="Arial Narrow" pitchFamily="34" charset="0"/>
                        <a:ea typeface="Calibri" pitchFamily="34"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Narrow" pitchFamily="34" charset="0"/>
                          <a:ea typeface="Times New Roman" pitchFamily="18" charset="0"/>
                          <a:cs typeface="Arial" charset="0"/>
                        </a:rPr>
                        <a:t> </a:t>
                      </a:r>
                      <a:endParaRPr kumimoji="0" lang="ru-RU" sz="12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1" i="0" u="none" strike="noStrike" cap="none" normalizeH="0" baseline="0" smtClean="0">
                          <a:ln>
                            <a:noFill/>
                          </a:ln>
                          <a:solidFill>
                            <a:srgbClr val="1704A0"/>
                          </a:solidFill>
                          <a:effectLst/>
                          <a:latin typeface="Times New Roman" pitchFamily="18" charset="0"/>
                        </a:rPr>
                        <a:t>Статья 183. Заключение сделки неуполномоченным лицом</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Arial Narrow" pitchFamily="34" charset="0"/>
                        </a:rPr>
                        <a:t> </a:t>
                      </a:r>
                      <a:r>
                        <a:rPr kumimoji="0" lang="ru-RU" sz="1300" b="0" i="0" u="none" strike="noStrike" cap="none" normalizeH="0" baseline="0" smtClean="0">
                          <a:ln>
                            <a:noFill/>
                          </a:ln>
                          <a:solidFill>
                            <a:schemeClr val="tx1"/>
                          </a:solidFill>
                          <a:effectLst/>
                          <a:latin typeface="Arial Narrow" pitchFamily="34" charset="0"/>
                        </a:rPr>
                        <a:t>1. При отсутствии полномочий действовать от имени другого лица или при превышении таких полномочий сделка считается заключенной от имени и в интересах совершившего ее лица, если только другое лицо (представляемый) впоследствии </a:t>
                      </a:r>
                      <a:r>
                        <a:rPr kumimoji="0" lang="ru-RU" sz="1300" b="1" i="0" u="none" strike="noStrike" cap="none" normalizeH="0" baseline="0" smtClean="0">
                          <a:ln>
                            <a:noFill/>
                          </a:ln>
                          <a:solidFill>
                            <a:schemeClr val="tx1"/>
                          </a:solidFill>
                          <a:effectLst/>
                          <a:latin typeface="Arial Narrow" pitchFamily="34" charset="0"/>
                        </a:rPr>
                        <a:t>не одобрит</a:t>
                      </a:r>
                      <a:r>
                        <a:rPr kumimoji="0" lang="ru-RU" sz="1300" b="0" i="0" u="none" strike="noStrike" cap="none" normalizeH="0" baseline="0" smtClean="0">
                          <a:ln>
                            <a:noFill/>
                          </a:ln>
                          <a:solidFill>
                            <a:schemeClr val="tx1"/>
                          </a:solidFill>
                          <a:effectLst/>
                          <a:latin typeface="Arial Narrow" pitchFamily="34" charset="0"/>
                        </a:rPr>
                        <a:t> данную сделку.</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1" i="0" u="none" strike="noStrike" cap="none" normalizeH="0" baseline="0" smtClean="0">
                          <a:ln>
                            <a:noFill/>
                          </a:ln>
                          <a:solidFill>
                            <a:schemeClr val="tx1"/>
                          </a:solidFill>
                          <a:effectLst/>
                          <a:latin typeface="Arial Narrow" pitchFamily="34" charset="0"/>
                        </a:rPr>
                        <a:t>До одобрения сделки представляемым другая сторона путем заявления совершившему сделку лицу или представляемому вправе отказаться от нее в одностороннем порядке, за исключением случаев, если при совершении сделки она знала или должна была знать об отсутствии у совершающего сделку лица полномочий либо об их превышении.</a:t>
                      </a:r>
                      <a:endParaRPr kumimoji="0" lang="ru-RU" sz="13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2. Последующее одобрение сделки представляемым создает, изменяет и прекращает для него гражданские права и обязанности по данной сделке с момента ее совершения.</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1" i="0" u="none" strike="noStrike" cap="none" normalizeH="0" baseline="0" smtClean="0">
                          <a:ln>
                            <a:noFill/>
                          </a:ln>
                          <a:solidFill>
                            <a:schemeClr val="tx1"/>
                          </a:solidFill>
                          <a:effectLst/>
                          <a:latin typeface="Arial Narrow" pitchFamily="34" charset="0"/>
                        </a:rPr>
                        <a:t>3. Если представляемый отказался одобрить сделку или ответ на предложение представляемому ее одобрить не поступил в разумный срок, другая сторона вправе потребовать от неуправомоченного лица, совершившего сделку, исполнения сделки либо вправе отказаться от нее в одностороннем порядке и потребовать от этого лица возмещения убытков. Убытки не подлежат возмещению, если при совершении сделки другая сторона знала или должна была зна</a:t>
                      </a:r>
                      <a:r>
                        <a:rPr kumimoji="0" lang="ru-RU" sz="1200" b="1" i="0" u="none" strike="noStrike" cap="none" normalizeH="0" baseline="0" smtClean="0">
                          <a:ln>
                            <a:noFill/>
                          </a:ln>
                          <a:solidFill>
                            <a:schemeClr val="tx1"/>
                          </a:solidFill>
                          <a:effectLst/>
                          <a:latin typeface="Arial Narrow" pitchFamily="34" charset="0"/>
                        </a:rPr>
                        <a:t>ть об отсутствии полномочий либо об их превышении.</a:t>
                      </a:r>
                      <a:endParaRPr kumimoji="0" lang="ru-RU" sz="1200" b="0" i="0" u="none" strike="noStrike" cap="none" normalizeH="0" baseline="0" smtClean="0">
                        <a:ln>
                          <a:noFill/>
                        </a:ln>
                        <a:solidFill>
                          <a:schemeClr val="tx1"/>
                        </a:solidFill>
                        <a:effectLst/>
                        <a:latin typeface="Arial Narrow"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457200" y="274638"/>
            <a:ext cx="8229600" cy="490066"/>
          </a:xfrm>
        </p:spPr>
        <p:txBody>
          <a:bodyPr anchor="t" anchorCtr="0">
            <a:normAutofit fontScale="90000"/>
          </a:bodyPr>
          <a:lstStyle/>
          <a:p>
            <a:pPr marL="320040" indent="-320040" algn="r" eaLnBrk="1" fontAlgn="auto" hangingPunct="1">
              <a:lnSpc>
                <a:spcPct val="100000"/>
              </a:lnSpc>
              <a:spcAft>
                <a:spcPts val="0"/>
              </a:spcAft>
              <a:buClr>
                <a:schemeClr val="accent6">
                  <a:lumMod val="75000"/>
                </a:schemeClr>
              </a:buClr>
              <a:buSzPct val="128000"/>
              <a:buFont typeface="Georgia" pitchFamily="18" charset="0"/>
              <a:buChar char="*"/>
              <a:defRPr/>
            </a:pPr>
            <a:r>
              <a:rPr lang="ru-RU" sz="2200" b="1" dirty="0" smtClean="0">
                <a:solidFill>
                  <a:schemeClr val="accent1">
                    <a:lumMod val="75000"/>
                  </a:schemeClr>
                </a:solidFill>
                <a:effectLst>
                  <a:reflection blurRad="6350" stA="55000" endA="300" endPos="45500" dir="5400000" sy="-100000" algn="bl" rotWithShape="0"/>
                </a:effectLst>
                <a:latin typeface="+mj-lt"/>
                <a:ea typeface="Batang" pitchFamily="18" charset="-127"/>
                <a:cs typeface="Aharoni" pitchFamily="2" charset="-79"/>
              </a:rPr>
              <a:t>2-2             </a:t>
            </a:r>
            <a:r>
              <a:rPr lang="ru-RU" sz="1600" b="1" dirty="0" smtClean="0">
                <a:solidFill>
                  <a:schemeClr val="accent1">
                    <a:lumMod val="75000"/>
                  </a:schemeClr>
                </a:solidFill>
                <a:effectLst>
                  <a:reflection blurRad="6350" stA="55000" endA="300" endPos="45500" dir="5400000" sy="-100000" algn="bl" rotWithShape="0"/>
                </a:effectLst>
                <a:latin typeface="+mj-lt"/>
                <a:ea typeface="Batang" pitchFamily="18" charset="-127"/>
                <a:cs typeface="Aharoni" pitchFamily="2" charset="-79"/>
              </a:rPr>
              <a:t>изменено регулирование сделок, совершенных неуполномоченным лицом </a:t>
            </a:r>
            <a:endParaRPr lang="ru-RU" sz="1600" b="1" dirty="0">
              <a:solidFill>
                <a:schemeClr val="accent1">
                  <a:lumMod val="75000"/>
                </a:schemeClr>
              </a:solidFill>
              <a:effectLst>
                <a:reflection blurRad="6350" stA="55000" endA="300" endPos="45500" dir="5400000" sy="-100000" algn="bl" rotWithShape="0"/>
              </a:effectLst>
              <a:latin typeface="+mj-lt"/>
            </a:endParaRPr>
          </a:p>
        </p:txBody>
      </p:sp>
      <p:sp>
        <p:nvSpPr>
          <p:cNvPr id="5" name="Объект 4"/>
          <p:cNvSpPr>
            <a:spLocks noGrp="1"/>
          </p:cNvSpPr>
          <p:nvPr>
            <p:ph sz="quarter" idx="4294967295"/>
          </p:nvPr>
        </p:nvSpPr>
        <p:spPr>
          <a:xfrm>
            <a:off x="422829" y="980728"/>
            <a:ext cx="8208912" cy="2231453"/>
          </a:xfrm>
          <a:noFill/>
          <a:effectLst>
            <a:innerShdw blurRad="63500" dist="50800" dir="18900000">
              <a:prstClr val="black">
                <a:alpha val="50000"/>
              </a:prstClr>
            </a:innerShdw>
          </a:effectLst>
        </p:spPr>
        <p:txBody>
          <a:bodyPr rtlCol="0">
            <a:normAutofit fontScale="92500"/>
          </a:bodyPr>
          <a:lstStyle/>
          <a:p>
            <a:pPr marL="0" indent="0" algn="just" eaLnBrk="1" fontAlgn="t" hangingPunct="1">
              <a:spcBef>
                <a:spcPts val="0"/>
              </a:spcBef>
              <a:spcAft>
                <a:spcPts val="300"/>
              </a:spcAft>
              <a:buClr>
                <a:schemeClr val="accent6">
                  <a:lumMod val="75000"/>
                </a:schemeClr>
              </a:buClr>
              <a:buSzPct val="130000"/>
              <a:buFont typeface="Georgia" pitchFamily="18" charset="0"/>
              <a:buNone/>
              <a:defRPr/>
            </a:pPr>
            <a:r>
              <a:rPr lang="ru-RU" sz="1200" b="1" i="1" dirty="0" smtClean="0">
                <a:solidFill>
                  <a:schemeClr val="tx2">
                    <a:lumMod val="75000"/>
                  </a:schemeClr>
                </a:solidFill>
                <a:latin typeface="Times New Roman" panose="02020603050405020304" pitchFamily="18" charset="0"/>
                <a:cs typeface="Times New Roman" panose="02020603050405020304" pitchFamily="18" charset="0"/>
              </a:rPr>
              <a:t>Концепция совершенствования общих положений ГК РФ (раздел </a:t>
            </a:r>
            <a:r>
              <a:rPr lang="en-US" sz="1200" b="1" i="1" dirty="0" smtClean="0">
                <a:solidFill>
                  <a:schemeClr val="tx2">
                    <a:lumMod val="75000"/>
                  </a:schemeClr>
                </a:solidFill>
                <a:latin typeface="Times New Roman" panose="02020603050405020304" pitchFamily="18" charset="0"/>
                <a:cs typeface="Times New Roman" panose="02020603050405020304" pitchFamily="18" charset="0"/>
              </a:rPr>
              <a:t>VI)</a:t>
            </a:r>
            <a:r>
              <a:rPr lang="ru-RU" sz="1200" b="1" i="1" dirty="0" smtClean="0">
                <a:solidFill>
                  <a:schemeClr val="tx2">
                    <a:lumMod val="75000"/>
                  </a:schemeClr>
                </a:solidFill>
                <a:latin typeface="Times New Roman" panose="02020603050405020304" pitchFamily="18" charset="0"/>
                <a:cs typeface="Times New Roman" panose="02020603050405020304" pitchFamily="18" charset="0"/>
              </a:rPr>
              <a:t>:</a:t>
            </a:r>
            <a:endParaRPr lang="en-US" sz="1200" b="1" i="1" dirty="0">
              <a:solidFill>
                <a:schemeClr val="tx2">
                  <a:lumMod val="75000"/>
                </a:schemeClr>
              </a:solidFill>
              <a:latin typeface="Times New Roman" panose="02020603050405020304" pitchFamily="18" charset="0"/>
              <a:cs typeface="Times New Roman" panose="02020603050405020304" pitchFamily="18" charset="0"/>
            </a:endParaRPr>
          </a:p>
          <a:p>
            <a:pPr marL="0" indent="0" algn="just" eaLnBrk="1" fontAlgn="auto" hangingPunct="1">
              <a:spcBef>
                <a:spcPts val="0"/>
              </a:spcBef>
              <a:spcAft>
                <a:spcPts val="300"/>
              </a:spcAft>
              <a:buClr>
                <a:schemeClr val="accent6">
                  <a:lumMod val="75000"/>
                </a:schemeClr>
              </a:buClr>
              <a:buSzPct val="130000"/>
              <a:buFont typeface="Georgia" pitchFamily="18" charset="0"/>
              <a:buNone/>
              <a:defRPr/>
            </a:pPr>
            <a:r>
              <a:rPr lang="ru-RU" sz="1200" i="1" dirty="0">
                <a:solidFill>
                  <a:schemeClr val="tx2">
                    <a:lumMod val="75000"/>
                  </a:schemeClr>
                </a:solidFill>
                <a:latin typeface="Times New Roman" panose="02020603050405020304" pitchFamily="18" charset="0"/>
                <a:cs typeface="Times New Roman" panose="02020603050405020304" pitchFamily="18" charset="0"/>
              </a:rPr>
              <a:t>1.5. Положения ГК РФ о последствиях совершения сделки неуполномоченным лицом нуждаются в уточнении. </a:t>
            </a:r>
          </a:p>
          <a:p>
            <a:pPr marL="0" indent="0" algn="just" eaLnBrk="1" fontAlgn="auto" hangingPunct="1">
              <a:spcBef>
                <a:spcPts val="0"/>
              </a:spcBef>
              <a:spcAft>
                <a:spcPts val="300"/>
              </a:spcAft>
              <a:buClr>
                <a:schemeClr val="accent6">
                  <a:lumMod val="75000"/>
                </a:schemeClr>
              </a:buClr>
              <a:buSzPct val="130000"/>
              <a:buFont typeface="Georgia" pitchFamily="18" charset="0"/>
              <a:buNone/>
              <a:defRPr/>
            </a:pPr>
            <a:r>
              <a:rPr lang="ru-RU" sz="1200" i="1" dirty="0" smtClean="0">
                <a:solidFill>
                  <a:schemeClr val="tx2">
                    <a:lumMod val="75000"/>
                  </a:schemeClr>
                </a:solidFill>
                <a:latin typeface="Times New Roman" panose="02020603050405020304" pitchFamily="18" charset="0"/>
                <a:cs typeface="Times New Roman" panose="02020603050405020304" pitchFamily="18" charset="0"/>
              </a:rPr>
              <a:t>… в </a:t>
            </a:r>
            <a:r>
              <a:rPr lang="ru-RU" sz="1200" i="1" dirty="0">
                <a:solidFill>
                  <a:schemeClr val="tx2">
                    <a:lumMod val="75000"/>
                  </a:schemeClr>
                </a:solidFill>
                <a:latin typeface="Times New Roman" panose="02020603050405020304" pitchFamily="18" charset="0"/>
                <a:cs typeface="Times New Roman" panose="02020603050405020304" pitchFamily="18" charset="0"/>
              </a:rPr>
              <a:t>интересах наиболее полной защиты интересов контрагента, вступающего в сделку с представителем (т.е. интересов оборота), необходимо наделить его правом, известным зарубежным законодательствам (например, § 179 ГГУ), а именно правом отказаться от сделки и потребовать возмещения убытков. При этом опыт Германии заслуживает внимания также в той части, в какой недобросовестное третье лицо (т.е. осведомленное об отсутствии полномочий или неосведомленное по неосторожности) не получает какого-либо права требования в отношении неуполномоченного лица. На российской почве эта идея может выглядеть следующим образом: право потребовать исполнения сделки или отказаться от нее за третьим лицом сохраняется, но права потребовать возмещения убытков он лишается.</a:t>
            </a:r>
          </a:p>
          <a:p>
            <a:pPr marL="0" indent="0" algn="just" eaLnBrk="1" fontAlgn="auto" hangingPunct="1">
              <a:spcBef>
                <a:spcPts val="0"/>
              </a:spcBef>
              <a:spcAft>
                <a:spcPts val="300"/>
              </a:spcAft>
              <a:buClr>
                <a:schemeClr val="accent6">
                  <a:lumMod val="75000"/>
                </a:schemeClr>
              </a:buClr>
              <a:buSzPct val="130000"/>
              <a:buFont typeface="Georgia" pitchFamily="18" charset="0"/>
              <a:buNone/>
              <a:defRPr/>
            </a:pPr>
            <a:r>
              <a:rPr lang="ru-RU" sz="1200" i="1" dirty="0">
                <a:solidFill>
                  <a:schemeClr val="tx2">
                    <a:lumMod val="75000"/>
                  </a:schemeClr>
                </a:solidFill>
                <a:latin typeface="Times New Roman" panose="02020603050405020304" pitchFamily="18" charset="0"/>
                <a:cs typeface="Times New Roman" panose="02020603050405020304" pitchFamily="18" charset="0"/>
              </a:rPr>
              <a:t>То, что из двух лиц – неуполномоченного лица и контрагента – всеобъемлющую защиту получают интересы последнего, оправдано тем, что лицо, ссылающееся на полномочия, имеет больше возможностей контролировать факт выдачи доверенности (для добровольного представительства) и выяснить точный объем своих полномочий</a:t>
            </a:r>
            <a:r>
              <a:rPr lang="ru-RU" sz="1200" i="1" dirty="0" smtClean="0">
                <a:solidFill>
                  <a:schemeClr val="tx2">
                    <a:lumMod val="75000"/>
                  </a:schemeClr>
                </a:solidFill>
                <a:latin typeface="Times New Roman" panose="02020603050405020304" pitchFamily="18" charset="0"/>
                <a:cs typeface="Times New Roman" panose="02020603050405020304" pitchFamily="18" charset="0"/>
              </a:rPr>
              <a:t>.</a:t>
            </a:r>
            <a:endParaRPr lang="ru-RU" sz="1200" i="1" dirty="0">
              <a:solidFill>
                <a:schemeClr val="tx2">
                  <a:lumMod val="75000"/>
                </a:schemeClr>
              </a:solidFill>
              <a:latin typeface="Times New Roman" panose="02020603050405020304" pitchFamily="18" charset="0"/>
              <a:cs typeface="Times New Roman" panose="02020603050405020304" pitchFamily="18" charset="0"/>
            </a:endParaRPr>
          </a:p>
        </p:txBody>
      </p:sp>
      <p:sp>
        <p:nvSpPr>
          <p:cNvPr id="3" name="Скругленный прямоугольник 2"/>
          <p:cNvSpPr/>
          <p:nvPr/>
        </p:nvSpPr>
        <p:spPr>
          <a:xfrm>
            <a:off x="611188" y="3357563"/>
            <a:ext cx="7993062" cy="3167062"/>
          </a:xfrm>
          <a:prstGeom prst="roundRect">
            <a:avLst/>
          </a:prstGeom>
          <a:solidFill>
            <a:schemeClr val="tx2">
              <a:lumMod val="40000"/>
              <a:lumOff val="6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200" b="1" dirty="0">
                <a:solidFill>
                  <a:schemeClr val="tx2">
                    <a:lumMod val="75000"/>
                  </a:schemeClr>
                </a:solidFill>
              </a:rPr>
              <a:t>Информационное письмо ВАС от 23 октября 2000 г. № 57 </a:t>
            </a:r>
          </a:p>
          <a:p>
            <a:pPr algn="ctr" fontAlgn="auto">
              <a:spcBef>
                <a:spcPts val="0"/>
              </a:spcBef>
              <a:spcAft>
                <a:spcPts val="0"/>
              </a:spcAft>
              <a:defRPr/>
            </a:pPr>
            <a:r>
              <a:rPr lang="ru-RU" sz="1200" b="1" dirty="0">
                <a:solidFill>
                  <a:schemeClr val="tx2">
                    <a:lumMod val="75000"/>
                  </a:schemeClr>
                </a:solidFill>
              </a:rPr>
              <a:t>«О некоторых вопросах практики применения статьи 183 ГК РФ»:</a:t>
            </a:r>
          </a:p>
          <a:p>
            <a:pPr algn="just" fontAlgn="auto">
              <a:spcBef>
                <a:spcPts val="0"/>
              </a:spcBef>
              <a:spcAft>
                <a:spcPts val="0"/>
              </a:spcAft>
              <a:defRPr/>
            </a:pPr>
            <a:r>
              <a:rPr lang="ru-RU" sz="1200" dirty="0">
                <a:solidFill>
                  <a:schemeClr val="tx2">
                    <a:lumMod val="75000"/>
                  </a:schemeClr>
                </a:solidFill>
              </a:rPr>
              <a:t>5. При разрешении споров, связанных с применением пункта 2 статьи 183 ГК РФ, судам следует принимать во внимание, что под прямым последующим одобрением сделки представляемым, в частности, могут пониматься письменное или устное одобрение, независимо от того, адресовано ли оно непосредственно контрагенту по сделке; признание представляемым претензии контрагента; конкретные действия представляемого, если они свидетельствуют об одобрении сделки (например, полная или частичная оплата товаров, работ, услуг, их приемка для использования, полная или частичная уплата процентов по основному долгу, равно как и уплата неустойки и других сумм в связи с нарушением обязательства; реализация других прав и обязанностей по сделке); заключение другой сделки, которая обеспечивает первую или заключена во исполнение либо во изменение первой; просьба об отсрочке или рассрочке исполнения; акцепт инкассового поручения…</a:t>
            </a:r>
            <a:endParaRPr lang="ru-RU" sz="1200" b="1" dirty="0">
              <a:solidFill>
                <a:schemeClr val="tx2">
                  <a:lumMod val="75000"/>
                </a:schemeClr>
              </a:solidFill>
            </a:endParaRPr>
          </a:p>
          <a:p>
            <a:pPr algn="just" fontAlgn="auto">
              <a:spcBef>
                <a:spcPts val="0"/>
              </a:spcBef>
              <a:spcAft>
                <a:spcPts val="0"/>
              </a:spcAft>
              <a:defRPr/>
            </a:pPr>
            <a:r>
              <a:rPr lang="ru-RU" sz="1200" dirty="0">
                <a:solidFill>
                  <a:schemeClr val="tx2">
                    <a:lumMod val="75000"/>
                  </a:schemeClr>
                </a:solidFill>
              </a:rPr>
              <a:t>6. При рассмотрении дел следует иметь в виду, что суд не может на основании пункта 1 статьи 183 ГК РФ признать представителя стороной по соглашению, заключенному во изменение или дополнение основного договора. Такое соглашение признается ничтожным (статья 168 ГК РФ), поскольку по своей природе является неотъемлемой частью упомянутого договора и не может существовать и исполняться отдельно от него.</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457200" y="274638"/>
            <a:ext cx="8229600" cy="634082"/>
          </a:xfrm>
        </p:spPr>
        <p:txBody>
          <a:bodyPr anchor="t" anchorCtr="0">
            <a:normAutofit fontScale="90000"/>
          </a:bodyPr>
          <a:lstStyle/>
          <a:p>
            <a:pPr marL="320040" indent="-320040" algn="r" eaLnBrk="1" fontAlgn="auto" hangingPunct="1">
              <a:lnSpc>
                <a:spcPct val="100000"/>
              </a:lnSpc>
              <a:spcAft>
                <a:spcPts val="0"/>
              </a:spcAft>
              <a:buClr>
                <a:schemeClr val="accent6">
                  <a:lumMod val="75000"/>
                </a:schemeClr>
              </a:buClr>
              <a:buSzPct val="128000"/>
              <a:buFont typeface="Georgia" pitchFamily="18" charset="0"/>
              <a:buChar char="*"/>
              <a:defRPr/>
            </a:pPr>
            <a:r>
              <a:rPr lang="ru-RU" sz="2200" b="1" dirty="0" smtClean="0">
                <a:solidFill>
                  <a:schemeClr val="accent1">
                    <a:lumMod val="75000"/>
                  </a:schemeClr>
                </a:solidFill>
                <a:effectLst>
                  <a:reflection blurRad="6350" stA="55000" endA="300" endPos="45500" dir="5400000" sy="-100000" algn="bl" rotWithShape="0"/>
                </a:effectLst>
                <a:latin typeface="+mj-lt"/>
                <a:ea typeface="Batang" pitchFamily="18" charset="-127"/>
                <a:cs typeface="Aharoni" pitchFamily="2" charset="-79"/>
              </a:rPr>
              <a:t>3        </a:t>
            </a:r>
            <a:r>
              <a:rPr lang="ru-RU" sz="1800" b="1" dirty="0" smtClean="0">
                <a:solidFill>
                  <a:schemeClr val="accent1">
                    <a:lumMod val="75000"/>
                  </a:schemeClr>
                </a:solidFill>
                <a:effectLst>
                  <a:reflection blurRad="6350" stA="55000" endA="300" endPos="45500" dir="5400000" sy="-100000" algn="bl" rotWithShape="0"/>
                </a:effectLst>
                <a:latin typeface="+mj-lt"/>
              </a:rPr>
              <a:t>скорректированы правила о коммерческом представительстве</a:t>
            </a:r>
            <a:endParaRPr lang="ru-RU" sz="4600" b="1" dirty="0">
              <a:solidFill>
                <a:schemeClr val="accent1">
                  <a:lumMod val="75000"/>
                </a:schemeClr>
              </a:solidFill>
              <a:effectLst>
                <a:reflection blurRad="6350" stA="55000" endA="300" endPos="45500" dir="5400000" sy="-100000" algn="bl" rotWithShape="0"/>
              </a:effectLst>
              <a:latin typeface="+mj-lt"/>
            </a:endParaRPr>
          </a:p>
        </p:txBody>
      </p:sp>
      <p:graphicFrame>
        <p:nvGraphicFramePr>
          <p:cNvPr id="61455" name="Group 15"/>
          <p:cNvGraphicFramePr>
            <a:graphicFrameLocks noGrp="1"/>
          </p:cNvGraphicFramePr>
          <p:nvPr/>
        </p:nvGraphicFramePr>
        <p:xfrm>
          <a:off x="611188" y="836613"/>
          <a:ext cx="7993062" cy="5618162"/>
        </p:xfrm>
        <a:graphic>
          <a:graphicData uri="http://schemas.openxmlformats.org/drawingml/2006/table">
            <a:tbl>
              <a:tblPr/>
              <a:tblGrid>
                <a:gridCol w="3816350"/>
                <a:gridCol w="4176712"/>
              </a:tblGrid>
              <a:tr h="2079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Narrow" pitchFamily="34" charset="0"/>
                          <a:ea typeface="Times New Roman" pitchFamily="18" charset="0"/>
                          <a:cs typeface="Arial" charset="0"/>
                        </a:rPr>
                        <a:t>В прежней редакции</a:t>
                      </a:r>
                      <a:endParaRPr kumimoji="0" lang="ru-RU" sz="12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Narrow" pitchFamily="34" charset="0"/>
                          <a:ea typeface="Times New Roman" pitchFamily="18" charset="0"/>
                          <a:cs typeface="Arial" charset="0"/>
                        </a:rPr>
                        <a:t>В актуальной редакции</a:t>
                      </a:r>
                      <a:endParaRPr kumimoji="0" lang="ru-RU" sz="12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540861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1" i="0" u="none" strike="noStrike" cap="none" normalizeH="0" baseline="0" smtClean="0">
                          <a:ln>
                            <a:noFill/>
                          </a:ln>
                          <a:solidFill>
                            <a:srgbClr val="1704A0"/>
                          </a:solidFill>
                          <a:effectLst/>
                          <a:latin typeface="Times New Roman" pitchFamily="18" charset="0"/>
                        </a:rPr>
                        <a:t>Статья 184. Коммерческое представительство</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1. Коммерческим представителем является лицо, постоянно и самостоятельно представительствующее от имени предпринимателей при заключении ими договоров в сфере предпринимательской деятельности.</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2. Одновременное коммерческое представительство разных сторон в сделке допускается с согласия этих сторон </a:t>
                      </a:r>
                      <a:r>
                        <a:rPr kumimoji="0" lang="ru-RU" sz="1300" b="0" i="1" u="none" strike="noStrike" cap="none" normalizeH="0" baseline="0" smtClean="0">
                          <a:ln>
                            <a:noFill/>
                          </a:ln>
                          <a:solidFill>
                            <a:schemeClr val="tx1"/>
                          </a:solidFill>
                          <a:effectLst/>
                          <a:latin typeface="Arial Narrow" pitchFamily="34" charset="0"/>
                        </a:rPr>
                        <a:t>и</a:t>
                      </a:r>
                      <a:r>
                        <a:rPr kumimoji="0" lang="ru-RU" sz="1300" b="0" i="0" u="none" strike="noStrike" cap="none" normalizeH="0" baseline="0" smtClean="0">
                          <a:ln>
                            <a:noFill/>
                          </a:ln>
                          <a:solidFill>
                            <a:schemeClr val="tx1"/>
                          </a:solidFill>
                          <a:effectLst/>
                          <a:latin typeface="Arial Narrow" pitchFamily="34" charset="0"/>
                        </a:rPr>
                        <a:t> в других случаях, предусмотренных законом. </a:t>
                      </a:r>
                      <a:r>
                        <a:rPr kumimoji="0" lang="ru-RU" sz="1300" b="0" i="1" u="none" strike="noStrike" cap="none" normalizeH="0" baseline="0" smtClean="0">
                          <a:ln>
                            <a:noFill/>
                          </a:ln>
                          <a:solidFill>
                            <a:schemeClr val="tx1"/>
                          </a:solidFill>
                          <a:effectLst/>
                          <a:latin typeface="Arial Narrow" pitchFamily="34" charset="0"/>
                        </a:rPr>
                        <a:t>При этом коммерческий представитель обязан исполнять данные ему поручения с заботливостью обычного предпринимателя.</a:t>
                      </a:r>
                      <a:endParaRPr kumimoji="0" lang="ru-RU" sz="13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1" u="none" strike="noStrike" cap="none" normalizeH="0" baseline="0" smtClean="0">
                          <a:ln>
                            <a:noFill/>
                          </a:ln>
                          <a:solidFill>
                            <a:schemeClr val="tx1"/>
                          </a:solidFill>
                          <a:effectLst/>
                          <a:latin typeface="Arial Narrow" pitchFamily="34" charset="0"/>
                        </a:rPr>
                        <a:t>Коммерческий представитель вправе требовать уплаты обусловленного вознаграждения и возмещения понесенных им при исполнении поручения издержек от сторон договора в равных долях, если иное не предусмотрено соглашением между ними.</a:t>
                      </a:r>
                      <a:endParaRPr kumimoji="0" lang="ru-RU" sz="13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1" u="none" strike="noStrike" cap="none" normalizeH="0" baseline="0" smtClean="0">
                          <a:ln>
                            <a:noFill/>
                          </a:ln>
                          <a:solidFill>
                            <a:schemeClr val="tx1"/>
                          </a:solidFill>
                          <a:effectLst/>
                          <a:latin typeface="Arial Narrow" pitchFamily="34" charset="0"/>
                        </a:rPr>
                        <a:t>3. Коммерческое представительство осуществляется на основании договора, заключенного в письменной форме и содержащего указания на полномочия представителя, а при отсутствии таких указаний - также и доверенности.</a:t>
                      </a:r>
                      <a:endParaRPr kumimoji="0" lang="ru-RU" sz="13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1" u="none" strike="noStrike" cap="none" normalizeH="0" baseline="0" smtClean="0">
                          <a:ln>
                            <a:noFill/>
                          </a:ln>
                          <a:solidFill>
                            <a:schemeClr val="tx1"/>
                          </a:solidFill>
                          <a:effectLst/>
                          <a:latin typeface="Arial Narrow" pitchFamily="34" charset="0"/>
                        </a:rPr>
                        <a:t>Коммерческий представитель обязан сохранять в тайне ставшие ему известными сведения о торговых сделках и после исполнения данного ему поручения.</a:t>
                      </a:r>
                      <a:endParaRPr kumimoji="0" lang="ru-RU" sz="13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4. Особенности коммерческого представительства в отдельных сферах предпринимательской деятельности устанавливаются законом и иными правовыми актами.</a:t>
                      </a:r>
                      <a:r>
                        <a:rPr kumimoji="0" lang="ru-RU" sz="1200" b="1" i="0" u="none" strike="noStrike" cap="none" normalizeH="0" baseline="0" smtClean="0">
                          <a:ln>
                            <a:noFill/>
                          </a:ln>
                          <a:solidFill>
                            <a:schemeClr val="tx1"/>
                          </a:solidFill>
                          <a:effectLst/>
                          <a:latin typeface="Arial Narrow" pitchFamily="34" charset="0"/>
                          <a:ea typeface="Times New Roman" pitchFamily="18" charset="0"/>
                          <a:cs typeface="Arial" charset="0"/>
                        </a:rPr>
                        <a:t> </a:t>
                      </a:r>
                      <a:endParaRPr kumimoji="0" lang="ru-RU" sz="12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1" i="0" u="none" strike="noStrike" cap="none" normalizeH="0" baseline="0" smtClean="0">
                          <a:ln>
                            <a:noFill/>
                          </a:ln>
                          <a:solidFill>
                            <a:srgbClr val="1704A0"/>
                          </a:solidFill>
                          <a:effectLst/>
                          <a:latin typeface="Times New Roman" pitchFamily="18" charset="0"/>
                        </a:rPr>
                        <a:t>Статья 184. Коммерческое представительство</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Arial Narrow" pitchFamily="34" charset="0"/>
                        </a:rPr>
                        <a:t> </a:t>
                      </a:r>
                      <a:r>
                        <a:rPr kumimoji="0" lang="ru-RU" sz="1300" b="0" i="0" u="none" strike="noStrike" cap="none" normalizeH="0" baseline="0" smtClean="0">
                          <a:ln>
                            <a:noFill/>
                          </a:ln>
                          <a:solidFill>
                            <a:schemeClr val="tx1"/>
                          </a:solidFill>
                          <a:effectLst/>
                          <a:latin typeface="Arial Narrow" pitchFamily="34" charset="0"/>
                        </a:rPr>
                        <a:t>1. Коммерческим представителем является лицо, постоянно и самостоятельно представительствующее от имени предпринимателей при заключении ими договоров в сфере предпринимательской деятельности.</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2. Одновременное коммерческое представительство разных сторон в сделке допускается с согласия этих сторон, </a:t>
                      </a:r>
                      <a:r>
                        <a:rPr kumimoji="0" lang="ru-RU" sz="1300" b="1" i="0" u="none" strike="noStrike" cap="none" normalizeH="0" baseline="0" smtClean="0">
                          <a:ln>
                            <a:noFill/>
                          </a:ln>
                          <a:solidFill>
                            <a:schemeClr val="tx1"/>
                          </a:solidFill>
                          <a:effectLst/>
                          <a:latin typeface="Arial Narrow" pitchFamily="34" charset="0"/>
                        </a:rPr>
                        <a:t>а также</a:t>
                      </a:r>
                      <a:r>
                        <a:rPr kumimoji="0" lang="ru-RU" sz="1300" b="0" i="0" u="none" strike="noStrike" cap="none" normalizeH="0" baseline="0" smtClean="0">
                          <a:ln>
                            <a:noFill/>
                          </a:ln>
                          <a:solidFill>
                            <a:schemeClr val="tx1"/>
                          </a:solidFill>
                          <a:effectLst/>
                          <a:latin typeface="Arial Narrow" pitchFamily="34" charset="0"/>
                        </a:rPr>
                        <a:t> в других случаях, предусмотренных законом. </a:t>
                      </a:r>
                      <a:r>
                        <a:rPr kumimoji="0" lang="ru-RU" sz="1300" b="1" i="0" u="none" strike="noStrike" cap="none" normalizeH="0" baseline="0" smtClean="0">
                          <a:ln>
                            <a:noFill/>
                          </a:ln>
                          <a:solidFill>
                            <a:schemeClr val="tx1"/>
                          </a:solidFill>
                          <a:effectLst/>
                          <a:latin typeface="Arial Narrow" pitchFamily="34" charset="0"/>
                        </a:rPr>
                        <a:t>Если коммерческий представитель действует на организованных торгах, предполагается, поскольку не доказано иное, что представляемый согласен на одновременное представительство таким представителем другой стороны или других сторон.</a:t>
                      </a:r>
                      <a:endParaRPr kumimoji="0" lang="ru-RU" sz="13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3. Особенности коммерческого представительства в отдельных сферах предпринимательской деятельности устанавливаются законом и иными правовыми актами.</a:t>
                      </a:r>
                      <a:endParaRPr kumimoji="0" lang="ru-RU" sz="1300" b="0" i="0" u="none" strike="noStrike" cap="none" normalizeH="0" baseline="0" smtClean="0">
                        <a:ln>
                          <a:noFill/>
                        </a:ln>
                        <a:solidFill>
                          <a:schemeClr val="tx1"/>
                        </a:solidFill>
                        <a:effectLst/>
                        <a:latin typeface="Arial Narrow" pitchFamily="34" charset="0"/>
                        <a:ea typeface="Times New Roman" pitchFamily="18"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457200" y="274638"/>
            <a:ext cx="8229600" cy="418058"/>
          </a:xfrm>
        </p:spPr>
        <p:txBody>
          <a:bodyPr anchor="t" anchorCtr="0">
            <a:normAutofit fontScale="90000"/>
          </a:bodyPr>
          <a:lstStyle/>
          <a:p>
            <a:pPr marL="320040" indent="-320040" algn="r" eaLnBrk="1" fontAlgn="auto" hangingPunct="1">
              <a:lnSpc>
                <a:spcPct val="100000"/>
              </a:lnSpc>
              <a:spcAft>
                <a:spcPts val="0"/>
              </a:spcAft>
              <a:buClr>
                <a:schemeClr val="accent6">
                  <a:lumMod val="75000"/>
                </a:schemeClr>
              </a:buClr>
              <a:buSzPct val="128000"/>
              <a:buFont typeface="Georgia" pitchFamily="18" charset="0"/>
              <a:buChar char="*"/>
              <a:defRPr/>
            </a:pPr>
            <a:r>
              <a:rPr lang="ru-RU" sz="2200" b="1" dirty="0" smtClean="0">
                <a:solidFill>
                  <a:schemeClr val="accent1">
                    <a:lumMod val="75000"/>
                  </a:schemeClr>
                </a:solidFill>
                <a:effectLst>
                  <a:reflection blurRad="6350" stA="55000" endA="300" endPos="45500" dir="5400000" sy="-100000" algn="bl" rotWithShape="0"/>
                </a:effectLst>
                <a:latin typeface="+mj-lt"/>
                <a:ea typeface="Batang" pitchFamily="18" charset="-127"/>
                <a:cs typeface="Aharoni" pitchFamily="2" charset="-79"/>
              </a:rPr>
              <a:t>4        </a:t>
            </a:r>
            <a:r>
              <a:rPr lang="ru-RU" sz="2000" b="1" dirty="0" smtClean="0">
                <a:solidFill>
                  <a:schemeClr val="accent1">
                    <a:lumMod val="75000"/>
                  </a:schemeClr>
                </a:solidFill>
                <a:effectLst>
                  <a:reflection blurRad="6350" stA="55000" endA="300" endPos="45500" dir="5400000" sy="-100000" algn="bl" rotWithShape="0"/>
                </a:effectLst>
                <a:latin typeface="+mj-lt"/>
              </a:rPr>
              <a:t>уточнены основания возникновения полномочия</a:t>
            </a:r>
            <a:endParaRPr lang="ru-RU" sz="2000" b="1" dirty="0">
              <a:solidFill>
                <a:schemeClr val="accent1">
                  <a:lumMod val="75000"/>
                </a:schemeClr>
              </a:solidFill>
              <a:effectLst>
                <a:reflection blurRad="6350" stA="55000" endA="300" endPos="45500" dir="5400000" sy="-100000" algn="bl" rotWithShape="0"/>
              </a:effectLst>
              <a:latin typeface="+mj-lt"/>
            </a:endParaRPr>
          </a:p>
        </p:txBody>
      </p:sp>
      <p:sp>
        <p:nvSpPr>
          <p:cNvPr id="6" name="Объект 4"/>
          <p:cNvSpPr>
            <a:spLocks noGrp="1"/>
          </p:cNvSpPr>
          <p:nvPr>
            <p:ph sz="quarter" idx="4294967295"/>
          </p:nvPr>
        </p:nvSpPr>
        <p:spPr>
          <a:xfrm>
            <a:off x="467544" y="3869308"/>
            <a:ext cx="8280920" cy="1440160"/>
          </a:xfrm>
          <a:noFill/>
          <a:effectLst>
            <a:innerShdw blurRad="63500" dist="50800" dir="18900000">
              <a:prstClr val="black">
                <a:alpha val="50000"/>
              </a:prstClr>
            </a:innerShdw>
          </a:effectLst>
        </p:spPr>
        <p:txBody>
          <a:bodyPr rtlCol="0">
            <a:normAutofit lnSpcReduction="10000"/>
          </a:bodyPr>
          <a:lstStyle/>
          <a:p>
            <a:pPr marL="0" indent="0" algn="just" eaLnBrk="1" fontAlgn="t" hangingPunct="1">
              <a:lnSpc>
                <a:spcPct val="120000"/>
              </a:lnSpc>
              <a:spcBef>
                <a:spcPts val="0"/>
              </a:spcBef>
              <a:spcAft>
                <a:spcPts val="300"/>
              </a:spcAft>
              <a:buClr>
                <a:schemeClr val="accent6">
                  <a:lumMod val="75000"/>
                </a:schemeClr>
              </a:buClr>
              <a:buSzPct val="130000"/>
              <a:buFont typeface="Georgia" pitchFamily="18" charset="0"/>
              <a:buNone/>
              <a:defRPr/>
            </a:pPr>
            <a:r>
              <a:rPr lang="ru-RU" sz="1400" b="1" i="1" dirty="0" smtClean="0">
                <a:solidFill>
                  <a:schemeClr val="tx2">
                    <a:lumMod val="75000"/>
                  </a:schemeClr>
                </a:solidFill>
                <a:latin typeface="Times New Roman" panose="02020603050405020304" pitchFamily="18" charset="0"/>
                <a:cs typeface="Times New Roman" panose="02020603050405020304" pitchFamily="18" charset="0"/>
              </a:rPr>
              <a:t>Концепция совершенствования общих положений ГК РФ (раздел </a:t>
            </a:r>
            <a:r>
              <a:rPr lang="en-US" sz="1400" b="1" i="1" dirty="0" smtClean="0">
                <a:solidFill>
                  <a:schemeClr val="tx2">
                    <a:lumMod val="75000"/>
                  </a:schemeClr>
                </a:solidFill>
                <a:latin typeface="Times New Roman" panose="02020603050405020304" pitchFamily="18" charset="0"/>
                <a:cs typeface="Times New Roman" panose="02020603050405020304" pitchFamily="18" charset="0"/>
              </a:rPr>
              <a:t>VI)</a:t>
            </a:r>
            <a:r>
              <a:rPr lang="ru-RU" sz="1400" b="1" i="1" dirty="0" smtClean="0">
                <a:solidFill>
                  <a:schemeClr val="tx2">
                    <a:lumMod val="75000"/>
                  </a:schemeClr>
                </a:solidFill>
                <a:latin typeface="Times New Roman" panose="02020603050405020304" pitchFamily="18" charset="0"/>
                <a:cs typeface="Times New Roman" panose="02020603050405020304" pitchFamily="18" charset="0"/>
              </a:rPr>
              <a:t>:</a:t>
            </a:r>
            <a:endParaRPr lang="en-US" sz="1400" b="1" i="1" dirty="0">
              <a:solidFill>
                <a:schemeClr val="tx2">
                  <a:lumMod val="75000"/>
                </a:schemeClr>
              </a:solidFill>
              <a:latin typeface="Times New Roman" panose="02020603050405020304" pitchFamily="18" charset="0"/>
              <a:cs typeface="Times New Roman" panose="02020603050405020304" pitchFamily="18" charset="0"/>
            </a:endParaRPr>
          </a:p>
          <a:p>
            <a:pPr marL="0" indent="0" algn="just" eaLnBrk="1" fontAlgn="auto" hangingPunct="1">
              <a:spcBef>
                <a:spcPts val="0"/>
              </a:spcBef>
              <a:spcAft>
                <a:spcPts val="300"/>
              </a:spcAft>
              <a:buClr>
                <a:schemeClr val="accent6">
                  <a:lumMod val="75000"/>
                </a:schemeClr>
              </a:buClr>
              <a:buSzPct val="130000"/>
              <a:buFont typeface="Georgia" pitchFamily="18" charset="0"/>
              <a:buNone/>
              <a:defRPr/>
            </a:pPr>
            <a:r>
              <a:rPr lang="ru-RU" sz="1400" i="1" dirty="0" smtClean="0">
                <a:solidFill>
                  <a:schemeClr val="tx2">
                    <a:lumMod val="75000"/>
                  </a:schemeClr>
                </a:solidFill>
                <a:latin typeface="Times New Roman" panose="02020603050405020304" pitchFamily="18" charset="0"/>
                <a:cs typeface="Times New Roman" panose="02020603050405020304" pitchFamily="18" charset="0"/>
              </a:rPr>
              <a:t>1.2. … в ГК РФ в ряде случаев упоминается возможность закрепления полномочий непосредственно в тексте договора, без выдачи доверенности (п. 3 ст. 184, п. 2 ст. 1044, п. 3 ст. 1005 и т.п.). </a:t>
            </a:r>
          </a:p>
          <a:p>
            <a:pPr marL="0" indent="0" algn="just" eaLnBrk="1" fontAlgn="auto" hangingPunct="1">
              <a:spcBef>
                <a:spcPts val="0"/>
              </a:spcBef>
              <a:spcAft>
                <a:spcPts val="300"/>
              </a:spcAft>
              <a:buClr>
                <a:schemeClr val="accent6">
                  <a:lumMod val="75000"/>
                </a:schemeClr>
              </a:buClr>
              <a:buSzPct val="130000"/>
              <a:buFont typeface="Georgia" pitchFamily="18" charset="0"/>
              <a:buNone/>
              <a:defRPr/>
            </a:pPr>
            <a:r>
              <a:rPr lang="ru-RU" sz="1400" i="1" dirty="0" smtClean="0">
                <a:solidFill>
                  <a:schemeClr val="tx2">
                    <a:lumMod val="75000"/>
                  </a:schemeClr>
                </a:solidFill>
                <a:latin typeface="Times New Roman" panose="02020603050405020304" pitchFamily="18" charset="0"/>
                <a:cs typeface="Times New Roman" panose="02020603050405020304" pitchFamily="18" charset="0"/>
              </a:rPr>
              <a:t>Разработка особого режима для  полномочий, основанных на договоре, не может быть признана целесообразной, поскольку практический эффект от закрепления полномочий в договоре, а не доверенности, не очевиден.</a:t>
            </a:r>
            <a:endParaRPr lang="ru-RU" sz="1400" i="1" dirty="0">
              <a:solidFill>
                <a:schemeClr val="tx2">
                  <a:lumMod val="75000"/>
                </a:schemeClr>
              </a:solidFill>
              <a:latin typeface="Times New Roman" panose="02020603050405020304" pitchFamily="18" charset="0"/>
              <a:cs typeface="Times New Roman" panose="02020603050405020304" pitchFamily="18" charset="0"/>
            </a:endParaRPr>
          </a:p>
        </p:txBody>
      </p:sp>
      <p:graphicFrame>
        <p:nvGraphicFramePr>
          <p:cNvPr id="62483" name="Group 19"/>
          <p:cNvGraphicFramePr>
            <a:graphicFrameLocks noGrp="1"/>
          </p:cNvGraphicFramePr>
          <p:nvPr/>
        </p:nvGraphicFramePr>
        <p:xfrm>
          <a:off x="684213" y="765175"/>
          <a:ext cx="7921625" cy="2951163"/>
        </p:xfrm>
        <a:graphic>
          <a:graphicData uri="http://schemas.openxmlformats.org/drawingml/2006/table">
            <a:tbl>
              <a:tblPr/>
              <a:tblGrid>
                <a:gridCol w="3781425"/>
                <a:gridCol w="4140200"/>
              </a:tblGrid>
              <a:tr h="2095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charset="0"/>
                          <a:ea typeface="Times New Roman" pitchFamily="18" charset="0"/>
                          <a:cs typeface="Arial" charset="0"/>
                        </a:rPr>
                        <a:t>В прежней редакции</a:t>
                      </a:r>
                      <a:endParaRPr kumimoji="0" lang="ru-RU" sz="12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charset="0"/>
                          <a:ea typeface="Times New Roman" pitchFamily="18" charset="0"/>
                          <a:cs typeface="Arial" charset="0"/>
                        </a:rPr>
                        <a:t>В актуальной редакции</a:t>
                      </a:r>
                      <a:endParaRPr kumimoji="0" lang="ru-RU" sz="12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2741613">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endParaRPr kumimoji="0" lang="ru-RU" sz="14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ru-RU" sz="14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rgbClr val="1704A0"/>
                          </a:solidFill>
                          <a:effectLst/>
                          <a:latin typeface="Times New Roman" pitchFamily="18" charset="0"/>
                          <a:ea typeface="Times New Roman" pitchFamily="18" charset="0"/>
                          <a:cs typeface="Arial" charset="0"/>
                        </a:rPr>
                        <a:t>Статья 185. Общие положения о доверенности</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Arial Narrow" pitchFamily="34" charset="0"/>
                          <a:ea typeface="Times New Roman" pitchFamily="18" charset="0"/>
                          <a:cs typeface="Arial" charset="0"/>
                        </a:rPr>
                        <a:t>4. Правила настоящего Кодекса о доверенности применяются также в случаях, когда </a:t>
                      </a:r>
                      <a:r>
                        <a:rPr kumimoji="0" lang="ru-RU" sz="1600" b="0" i="1" u="none" strike="noStrike" cap="none" normalizeH="0" baseline="0" smtClean="0">
                          <a:ln>
                            <a:noFill/>
                          </a:ln>
                          <a:solidFill>
                            <a:schemeClr val="tx1"/>
                          </a:solidFill>
                          <a:effectLst/>
                          <a:latin typeface="Arial Narrow" pitchFamily="34" charset="0"/>
                          <a:ea typeface="Times New Roman" pitchFamily="18" charset="0"/>
                          <a:cs typeface="Arial" charset="0"/>
                        </a:rPr>
                        <a:t>полномочия представителя содержатся в </a:t>
                      </a:r>
                      <a:r>
                        <a:rPr kumimoji="0" lang="ru-RU" sz="1600" b="1" i="0" u="none" strike="noStrike" cap="none" normalizeH="0" baseline="0" smtClean="0">
                          <a:ln>
                            <a:noFill/>
                          </a:ln>
                          <a:solidFill>
                            <a:schemeClr val="tx1"/>
                          </a:solidFill>
                          <a:effectLst/>
                          <a:latin typeface="Arial Narrow" pitchFamily="34" charset="0"/>
                          <a:ea typeface="Times New Roman" pitchFamily="18" charset="0"/>
                          <a:cs typeface="Arial" charset="0"/>
                        </a:rPr>
                        <a:t>договоре</a:t>
                      </a:r>
                      <a:r>
                        <a:rPr kumimoji="0" lang="ru-RU" sz="1600" b="0" i="0" u="none" strike="noStrike" cap="none" normalizeH="0" baseline="0" smtClean="0">
                          <a:ln>
                            <a:noFill/>
                          </a:ln>
                          <a:solidFill>
                            <a:schemeClr val="tx1"/>
                          </a:solidFill>
                          <a:effectLst/>
                          <a:latin typeface="Arial Narrow" pitchFamily="34" charset="0"/>
                          <a:ea typeface="Times New Roman" pitchFamily="18" charset="0"/>
                          <a:cs typeface="Arial" charset="0"/>
                        </a:rPr>
                        <a:t>, в том числе в договоре между представителем и представляемым, между представляемым и третьим лицом, либо </a:t>
                      </a:r>
                      <a:r>
                        <a:rPr kumimoji="0" lang="ru-RU" sz="1600" b="1" i="0" u="none" strike="noStrike" cap="none" normalizeH="0" baseline="0" smtClean="0">
                          <a:ln>
                            <a:noFill/>
                          </a:ln>
                          <a:solidFill>
                            <a:schemeClr val="tx1"/>
                          </a:solidFill>
                          <a:effectLst/>
                          <a:latin typeface="Arial Narrow" pitchFamily="34" charset="0"/>
                          <a:ea typeface="Times New Roman" pitchFamily="18" charset="0"/>
                          <a:cs typeface="Arial" charset="0"/>
                        </a:rPr>
                        <a:t>в решении собрания</a:t>
                      </a:r>
                      <a:r>
                        <a:rPr kumimoji="0" lang="ru-RU" sz="1600" b="0" i="0" u="none" strike="noStrike" cap="none" normalizeH="0" baseline="0" smtClean="0">
                          <a:ln>
                            <a:noFill/>
                          </a:ln>
                          <a:solidFill>
                            <a:schemeClr val="tx1"/>
                          </a:solidFill>
                          <a:effectLst/>
                          <a:latin typeface="Arial Narrow" pitchFamily="34" charset="0"/>
                          <a:ea typeface="Times New Roman" pitchFamily="18" charset="0"/>
                          <a:cs typeface="Arial" charset="0"/>
                        </a:rPr>
                        <a:t>, если иное не установлено законом или не противоречит существу отношений.</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467544" y="188640"/>
            <a:ext cx="8229600" cy="576064"/>
          </a:xfrm>
        </p:spPr>
        <p:txBody>
          <a:bodyPr anchor="t" anchorCtr="0">
            <a:normAutofit fontScale="90000"/>
          </a:bodyPr>
          <a:lstStyle/>
          <a:p>
            <a:pPr marL="320040" indent="-320040" algn="r" eaLnBrk="1" fontAlgn="auto" hangingPunct="1">
              <a:lnSpc>
                <a:spcPct val="100000"/>
              </a:lnSpc>
              <a:spcAft>
                <a:spcPts val="0"/>
              </a:spcAft>
              <a:buClr>
                <a:schemeClr val="accent6">
                  <a:lumMod val="75000"/>
                </a:schemeClr>
              </a:buClr>
              <a:buSzPct val="128000"/>
              <a:buFont typeface="Georgia" pitchFamily="18" charset="0"/>
              <a:buChar char="*"/>
              <a:defRPr/>
            </a:pPr>
            <a:r>
              <a:rPr lang="ru-RU" sz="2200" b="1" dirty="0" smtClean="0">
                <a:solidFill>
                  <a:schemeClr val="accent1">
                    <a:lumMod val="75000"/>
                  </a:schemeClr>
                </a:solidFill>
                <a:effectLst>
                  <a:reflection blurRad="6350" stA="55000" endA="300" endPos="45500" dir="5400000" sy="-100000" algn="bl" rotWithShape="0"/>
                </a:effectLst>
                <a:latin typeface="+mj-lt"/>
                <a:ea typeface="Batang" pitchFamily="18" charset="-127"/>
                <a:cs typeface="Aharoni" pitchFamily="2" charset="-79"/>
              </a:rPr>
              <a:t>5-1       </a:t>
            </a:r>
            <a:r>
              <a:rPr lang="ru-RU" sz="2000" b="1" dirty="0" smtClean="0">
                <a:solidFill>
                  <a:schemeClr val="accent1">
                    <a:lumMod val="75000"/>
                  </a:schemeClr>
                </a:solidFill>
                <a:effectLst>
                  <a:reflection blurRad="6350" stA="55000" endA="300" endPos="45500" dir="5400000" sy="-100000" algn="bl" rotWithShape="0"/>
                </a:effectLst>
                <a:latin typeface="+mj-lt"/>
              </a:rPr>
              <a:t>урегулированы  вопросы множественности лиц в представительстве</a:t>
            </a:r>
            <a:endParaRPr lang="ru-RU" sz="2000" b="1" dirty="0">
              <a:solidFill>
                <a:schemeClr val="accent1">
                  <a:lumMod val="75000"/>
                </a:schemeClr>
              </a:solidFill>
              <a:effectLst>
                <a:reflection blurRad="6350" stA="55000" endA="300" endPos="45500" dir="5400000" sy="-100000" algn="bl" rotWithShape="0"/>
              </a:effectLst>
              <a:latin typeface="+mj-lt"/>
            </a:endParaRPr>
          </a:p>
        </p:txBody>
      </p:sp>
      <p:graphicFrame>
        <p:nvGraphicFramePr>
          <p:cNvPr id="5" name="Объект 4"/>
          <p:cNvGraphicFramePr>
            <a:graphicFrameLocks noGrp="1"/>
          </p:cNvGraphicFramePr>
          <p:nvPr>
            <p:ph sz="quarter" idx="4294967295"/>
          </p:nvPr>
        </p:nvGraphicFramePr>
        <p:xfrm>
          <a:off x="971600" y="4941168"/>
          <a:ext cx="7344816" cy="1512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3505" name="Group 17"/>
          <p:cNvGraphicFramePr>
            <a:graphicFrameLocks noGrp="1"/>
          </p:cNvGraphicFramePr>
          <p:nvPr/>
        </p:nvGraphicFramePr>
        <p:xfrm>
          <a:off x="684213" y="908050"/>
          <a:ext cx="7921625" cy="3313113"/>
        </p:xfrm>
        <a:graphic>
          <a:graphicData uri="http://schemas.openxmlformats.org/drawingml/2006/table">
            <a:tbl>
              <a:tblPr/>
              <a:tblGrid>
                <a:gridCol w="2879725"/>
                <a:gridCol w="5041900"/>
              </a:tblGrid>
              <a:tr h="2905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charset="0"/>
                          <a:ea typeface="Times New Roman" pitchFamily="18" charset="0"/>
                          <a:cs typeface="Arial" charset="0"/>
                        </a:rPr>
                        <a:t>В прежней редакции</a:t>
                      </a:r>
                      <a:endParaRPr kumimoji="0" lang="ru-RU" sz="12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Arial Narrow" pitchFamily="34" charset="0"/>
                          <a:ea typeface="Times New Roman" pitchFamily="18" charset="0"/>
                          <a:cs typeface="Arial" charset="0"/>
                        </a:rPr>
                        <a:t>В актуальной редакции</a:t>
                      </a:r>
                      <a:endParaRPr kumimoji="0" lang="ru-RU" sz="16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3022600">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endParaRPr kumimoji="0" lang="ru-RU" sz="14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ru-RU" sz="14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rgbClr val="1704A0"/>
                          </a:solidFill>
                          <a:effectLst/>
                          <a:latin typeface="Times New Roman" pitchFamily="18" charset="0"/>
                        </a:rPr>
                        <a:t>Статья 185. Общие положения о доверенности</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Arial Narrow" pitchFamily="34" charset="0"/>
                        </a:rPr>
                        <a:t> 1. Доверенностью признается письменное уполномочие, выдаваемое одним лицом другому лицу </a:t>
                      </a:r>
                      <a:r>
                        <a:rPr kumimoji="0" lang="ru-RU" sz="1600" b="1" i="0" u="none" strike="noStrike" cap="none" normalizeH="0" baseline="0" smtClean="0">
                          <a:ln>
                            <a:noFill/>
                          </a:ln>
                          <a:solidFill>
                            <a:schemeClr val="tx1"/>
                          </a:solidFill>
                          <a:effectLst/>
                          <a:latin typeface="Arial Narrow" pitchFamily="34" charset="0"/>
                        </a:rPr>
                        <a:t>или другим лицам</a:t>
                      </a:r>
                      <a:r>
                        <a:rPr kumimoji="0" lang="ru-RU" sz="1600" b="0" i="0" u="none" strike="noStrike" cap="none" normalizeH="0" baseline="0" smtClean="0">
                          <a:ln>
                            <a:noFill/>
                          </a:ln>
                          <a:solidFill>
                            <a:schemeClr val="tx1"/>
                          </a:solidFill>
                          <a:effectLst/>
                          <a:latin typeface="Arial Narrow" pitchFamily="34" charset="0"/>
                        </a:rPr>
                        <a:t> для представительства перед третьими лицами.</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Arial Narrow" pitchFamily="34" charset="0"/>
                        </a:rPr>
                        <a:t> … 5. В случае выдачи доверенности нескольким представителям </a:t>
                      </a:r>
                      <a:r>
                        <a:rPr kumimoji="0" lang="ru-RU" sz="1600" b="1" i="0" u="none" strike="noStrike" cap="none" normalizeH="0" baseline="0" smtClean="0">
                          <a:ln>
                            <a:noFill/>
                          </a:ln>
                          <a:solidFill>
                            <a:srgbClr val="00B050"/>
                          </a:solidFill>
                          <a:effectLst/>
                          <a:latin typeface="Arial Narrow" pitchFamily="34" charset="0"/>
                        </a:rPr>
                        <a:t>каждый из них обладает полномочиями</a:t>
                      </a:r>
                      <a:r>
                        <a:rPr kumimoji="0" lang="ru-RU" sz="1600" b="1" i="0" u="none" strike="noStrike" cap="none" normalizeH="0" baseline="0" smtClean="0">
                          <a:ln>
                            <a:noFill/>
                          </a:ln>
                          <a:solidFill>
                            <a:schemeClr val="tx1"/>
                          </a:solidFill>
                          <a:effectLst/>
                          <a:latin typeface="Arial Narrow" pitchFamily="34" charset="0"/>
                        </a:rPr>
                        <a:t>, указанными в доверенности, если в доверенности не предусмотрено, что представители </a:t>
                      </a:r>
                      <a:r>
                        <a:rPr kumimoji="0" lang="ru-RU" sz="1600" b="1" i="0" u="none" strike="noStrike" cap="none" normalizeH="0" baseline="0" smtClean="0">
                          <a:ln>
                            <a:noFill/>
                          </a:ln>
                          <a:solidFill>
                            <a:srgbClr val="FF0000"/>
                          </a:solidFill>
                          <a:effectLst/>
                          <a:latin typeface="Arial Narrow" pitchFamily="34" charset="0"/>
                        </a:rPr>
                        <a:t>осуществляют их совместно</a:t>
                      </a:r>
                      <a:r>
                        <a:rPr kumimoji="0" lang="ru-RU" sz="1600" b="1" i="0" u="none" strike="noStrike" cap="none" normalizeH="0" baseline="0" smtClean="0">
                          <a:ln>
                            <a:noFill/>
                          </a:ln>
                          <a:solidFill>
                            <a:schemeClr val="tx1"/>
                          </a:solidFill>
                          <a:effectLst/>
                          <a:latin typeface="Arial Narrow" pitchFamily="34" charset="0"/>
                        </a:rPr>
                        <a:t>.</a:t>
                      </a:r>
                      <a:endParaRPr kumimoji="0" lang="ru-RU" sz="16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Arial Narrow" pitchFamily="34" charset="0"/>
                        </a:rPr>
                        <a:t>       6. Правила настоящей статьи соответственно применяются также в случаях, если доверенность </a:t>
                      </a:r>
                      <a:r>
                        <a:rPr kumimoji="0" lang="ru-RU" sz="1600" b="1" i="0" u="none" strike="noStrike" cap="none" normalizeH="0" baseline="0" smtClean="0">
                          <a:ln>
                            <a:noFill/>
                          </a:ln>
                          <a:solidFill>
                            <a:srgbClr val="234271"/>
                          </a:solidFill>
                          <a:effectLst/>
                          <a:latin typeface="Arial Narrow" pitchFamily="34" charset="0"/>
                        </a:rPr>
                        <a:t>выдана несколькими лицами совместно.</a:t>
                      </a:r>
                      <a:endParaRPr kumimoji="0" lang="ru-RU" sz="1600" b="0" i="0" u="none" strike="noStrike" cap="none" normalizeH="0" baseline="0" smtClean="0">
                        <a:ln>
                          <a:noFill/>
                        </a:ln>
                        <a:solidFill>
                          <a:srgbClr val="234271"/>
                        </a:solidFill>
                        <a:effectLst/>
                        <a:latin typeface="Arial Narrow"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
        <p:nvSpPr>
          <p:cNvPr id="7" name="Скругленный прямоугольник 6"/>
          <p:cNvSpPr/>
          <p:nvPr/>
        </p:nvSpPr>
        <p:spPr>
          <a:xfrm>
            <a:off x="323850" y="4581525"/>
            <a:ext cx="4464050" cy="215900"/>
          </a:xfrm>
          <a:prstGeom prst="roundRect">
            <a:avLst/>
          </a:prstGeom>
          <a:solidFill>
            <a:schemeClr val="accent3"/>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600" dirty="0">
                <a:solidFill>
                  <a:schemeClr val="accent4">
                    <a:lumMod val="50000"/>
                  </a:schemeClr>
                </a:solidFill>
              </a:rPr>
              <a:t>множественность представителей (п. 5)</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467544" y="188640"/>
            <a:ext cx="8229600" cy="576064"/>
          </a:xfrm>
        </p:spPr>
        <p:txBody>
          <a:bodyPr anchor="t" anchorCtr="0">
            <a:normAutofit fontScale="90000"/>
          </a:bodyPr>
          <a:lstStyle/>
          <a:p>
            <a:pPr marL="320040" indent="-320040" algn="r" eaLnBrk="1" fontAlgn="auto" hangingPunct="1">
              <a:lnSpc>
                <a:spcPct val="100000"/>
              </a:lnSpc>
              <a:spcAft>
                <a:spcPts val="0"/>
              </a:spcAft>
              <a:buClr>
                <a:schemeClr val="accent6">
                  <a:lumMod val="75000"/>
                </a:schemeClr>
              </a:buClr>
              <a:buSzPct val="128000"/>
              <a:buFont typeface="Georgia" pitchFamily="18" charset="0"/>
              <a:buChar char="*"/>
              <a:defRPr/>
            </a:pPr>
            <a:r>
              <a:rPr lang="ru-RU" sz="2200" b="1" dirty="0" smtClean="0">
                <a:solidFill>
                  <a:schemeClr val="accent1">
                    <a:lumMod val="75000"/>
                  </a:schemeClr>
                </a:solidFill>
                <a:effectLst>
                  <a:reflection blurRad="6350" stA="55000" endA="300" endPos="45500" dir="5400000" sy="-100000" algn="bl" rotWithShape="0"/>
                </a:effectLst>
                <a:latin typeface="+mj-lt"/>
                <a:ea typeface="Batang" pitchFamily="18" charset="-127"/>
                <a:cs typeface="Aharoni" pitchFamily="2" charset="-79"/>
              </a:rPr>
              <a:t>5-2        </a:t>
            </a:r>
            <a:r>
              <a:rPr lang="ru-RU" sz="2000" b="1" dirty="0" smtClean="0">
                <a:solidFill>
                  <a:schemeClr val="accent1">
                    <a:lumMod val="75000"/>
                  </a:schemeClr>
                </a:solidFill>
                <a:effectLst>
                  <a:reflection blurRad="6350" stA="55000" endA="300" endPos="45500" dir="5400000" sy="-100000" algn="bl" rotWithShape="0"/>
                </a:effectLst>
                <a:latin typeface="+mj-lt"/>
              </a:rPr>
              <a:t>урегулированы  вопросы множественности лиц в представительстве</a:t>
            </a:r>
            <a:endParaRPr lang="ru-RU" sz="2000" b="1" dirty="0">
              <a:solidFill>
                <a:schemeClr val="accent1">
                  <a:lumMod val="75000"/>
                </a:schemeClr>
              </a:solidFill>
              <a:effectLst>
                <a:reflection blurRad="6350" stA="55000" endA="300" endPos="45500" dir="5400000" sy="-100000" algn="bl" rotWithShape="0"/>
              </a:effectLst>
              <a:latin typeface="+mj-lt"/>
            </a:endParaRPr>
          </a:p>
        </p:txBody>
      </p:sp>
      <p:graphicFrame>
        <p:nvGraphicFramePr>
          <p:cNvPr id="64527" name="Group 15"/>
          <p:cNvGraphicFramePr>
            <a:graphicFrameLocks noGrp="1"/>
          </p:cNvGraphicFramePr>
          <p:nvPr/>
        </p:nvGraphicFramePr>
        <p:xfrm>
          <a:off x="684213" y="908050"/>
          <a:ext cx="7921625" cy="2393950"/>
        </p:xfrm>
        <a:graphic>
          <a:graphicData uri="http://schemas.openxmlformats.org/drawingml/2006/table">
            <a:tbl>
              <a:tblPr/>
              <a:tblGrid>
                <a:gridCol w="2808287"/>
                <a:gridCol w="5113338"/>
              </a:tblGrid>
              <a:tr h="1873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charset="0"/>
                          <a:ea typeface="Times New Roman" pitchFamily="18" charset="0"/>
                          <a:cs typeface="Arial" charset="0"/>
                        </a:rPr>
                        <a:t>В прежней редакции</a:t>
                      </a:r>
                      <a:endParaRPr kumimoji="0" lang="ru-RU" sz="12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Arial Narrow" pitchFamily="34" charset="0"/>
                          <a:ea typeface="Times New Roman" pitchFamily="18" charset="0"/>
                          <a:cs typeface="Arial" charset="0"/>
                        </a:rPr>
                        <a:t>В актуальной редакции</a:t>
                      </a:r>
                      <a:endParaRPr kumimoji="0" lang="ru-RU" sz="16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2112963">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endParaRPr kumimoji="0" lang="ru-RU" sz="1400" b="0" i="0" u="none" strike="noStrike" cap="none" normalizeH="0" baseline="0" smtClean="0">
                        <a:ln>
                          <a:noFill/>
                        </a:ln>
                        <a:solidFill>
                          <a:schemeClr val="tx1"/>
                        </a:solidFill>
                        <a:effectLst/>
                        <a:latin typeface="Arial" charset="0"/>
                        <a:ea typeface="Calibri" pitchFamily="34" charset="0"/>
                        <a:cs typeface="Arial"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Arial" charset="0"/>
                          <a:ea typeface="Times New Roman" pitchFamily="18" charset="0"/>
                          <a:cs typeface="Arial" charset="0"/>
                        </a:rPr>
                        <a:t> </a:t>
                      </a:r>
                      <a:endParaRPr kumimoji="0" lang="ru-RU" sz="14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rgbClr val="1704A0"/>
                          </a:solidFill>
                          <a:effectLst/>
                          <a:latin typeface="Times New Roman" pitchFamily="18" charset="0"/>
                        </a:rPr>
                        <a:t>Статья 188. Прекращение доверенности</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Narrow" pitchFamily="34" charset="0"/>
                        </a:rPr>
                        <a:t> 1. Действие доверенности прекращается вследствие:</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Narrow" pitchFamily="34" charset="0"/>
                        </a:rPr>
                        <a:t>1) истечения срока доверенности;</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Narrow" pitchFamily="34" charset="0"/>
                        </a:rPr>
                        <a:t>2) отмены доверенности лицом, выдавшим ее, </a:t>
                      </a:r>
                      <a:r>
                        <a:rPr kumimoji="0" lang="ru-RU" sz="1800" b="1" i="0" u="none" strike="noStrike" cap="none" normalizeH="0" baseline="0" smtClean="0">
                          <a:ln>
                            <a:noFill/>
                          </a:ln>
                          <a:solidFill>
                            <a:schemeClr val="tx1"/>
                          </a:solidFill>
                          <a:effectLst/>
                          <a:latin typeface="Arial Narrow" pitchFamily="34" charset="0"/>
                        </a:rPr>
                        <a:t>или одним из лиц, выдавших доверенность совместно</a:t>
                      </a:r>
                      <a:r>
                        <a:rPr kumimoji="0" lang="ru-RU" sz="1800" b="0" i="0" u="none" strike="noStrike" cap="none" normalizeH="0" baseline="0" smtClean="0">
                          <a:ln>
                            <a:noFill/>
                          </a:ln>
                          <a:solidFill>
                            <a:schemeClr val="tx1"/>
                          </a:solidFill>
                          <a:effectLst/>
                          <a:latin typeface="Arial Narrow" pitchFamily="34" charset="0"/>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Narrow" pitchFamily="34" charset="0"/>
                        </a:rPr>
                        <a:t>3) отказа лица, которому выдана доверенность, </a:t>
                      </a:r>
                      <a:r>
                        <a:rPr kumimoji="0" lang="ru-RU" sz="1800" b="1" i="0" u="none" strike="noStrike" cap="none" normalizeH="0" baseline="0" smtClean="0">
                          <a:ln>
                            <a:noFill/>
                          </a:ln>
                          <a:solidFill>
                            <a:schemeClr val="tx1"/>
                          </a:solidFill>
                          <a:effectLst/>
                          <a:latin typeface="Arial Narrow" pitchFamily="34" charset="0"/>
                        </a:rPr>
                        <a:t>от полномочий</a:t>
                      </a:r>
                      <a:r>
                        <a:rPr kumimoji="0" lang="ru-RU" sz="1800" b="0" i="0" u="none" strike="noStrike" cap="none" normalizeH="0" baseline="0" smtClean="0">
                          <a:ln>
                            <a:noFill/>
                          </a:ln>
                          <a:solidFill>
                            <a:schemeClr val="tx1"/>
                          </a:solidFill>
                          <a:effectLst/>
                          <a:latin typeface="Arial Narrow" pitchFamily="34" charset="0"/>
                        </a:rPr>
                        <a:t>;…</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467544" y="188640"/>
            <a:ext cx="8229600" cy="576064"/>
          </a:xfrm>
        </p:spPr>
        <p:txBody>
          <a:bodyPr anchor="t" anchorCtr="0">
            <a:normAutofit fontScale="90000"/>
          </a:bodyPr>
          <a:lstStyle/>
          <a:p>
            <a:pPr marL="320040" indent="-320040" algn="r" eaLnBrk="1" fontAlgn="auto" hangingPunct="1">
              <a:lnSpc>
                <a:spcPct val="100000"/>
              </a:lnSpc>
              <a:spcAft>
                <a:spcPts val="0"/>
              </a:spcAft>
              <a:buClr>
                <a:schemeClr val="accent6">
                  <a:lumMod val="75000"/>
                </a:schemeClr>
              </a:buClr>
              <a:buSzPct val="128000"/>
              <a:buFont typeface="Georgia" pitchFamily="18" charset="0"/>
              <a:buChar char="*"/>
              <a:defRPr/>
            </a:pPr>
            <a:r>
              <a:rPr lang="ru-RU" sz="2200" b="1" dirty="0" smtClean="0">
                <a:solidFill>
                  <a:schemeClr val="accent1">
                    <a:lumMod val="75000"/>
                  </a:schemeClr>
                </a:solidFill>
                <a:effectLst>
                  <a:reflection blurRad="6350" stA="55000" endA="300" endPos="45500" dir="5400000" sy="-100000" algn="bl" rotWithShape="0"/>
                </a:effectLst>
                <a:latin typeface="+mj-lt"/>
                <a:ea typeface="Batang" pitchFamily="18" charset="-127"/>
                <a:cs typeface="Aharoni" pitchFamily="2" charset="-79"/>
              </a:rPr>
              <a:t>6-1        </a:t>
            </a:r>
            <a:r>
              <a:rPr lang="ru-RU" sz="2000" b="1" dirty="0" smtClean="0">
                <a:solidFill>
                  <a:schemeClr val="accent1">
                    <a:lumMod val="75000"/>
                  </a:schemeClr>
                </a:solidFill>
                <a:effectLst>
                  <a:reflection blurRad="6350" stA="55000" endA="300" endPos="45500" dir="5400000" sy="-100000" algn="bl" rotWithShape="0"/>
                </a:effectLst>
                <a:latin typeface="+mj-lt"/>
              </a:rPr>
              <a:t>скорректированы вопросы оформления доверенности</a:t>
            </a:r>
            <a:br>
              <a:rPr lang="ru-RU" sz="2000" b="1" dirty="0" smtClean="0">
                <a:solidFill>
                  <a:schemeClr val="accent1">
                    <a:lumMod val="75000"/>
                  </a:schemeClr>
                </a:solidFill>
                <a:effectLst>
                  <a:reflection blurRad="6350" stA="55000" endA="300" endPos="45500" dir="5400000" sy="-100000" algn="bl" rotWithShape="0"/>
                </a:effectLst>
                <a:latin typeface="+mj-lt"/>
              </a:rPr>
            </a:br>
            <a:r>
              <a:rPr lang="ru-RU" sz="2000" b="1" dirty="0" smtClean="0">
                <a:solidFill>
                  <a:schemeClr val="accent1">
                    <a:lumMod val="75000"/>
                  </a:schemeClr>
                </a:solidFill>
                <a:effectLst>
                  <a:reflection blurRad="6350" stA="55000" endA="300" endPos="45500" dir="5400000" sy="-100000" algn="bl" rotWithShape="0"/>
                </a:effectLst>
                <a:latin typeface="+mj-lt"/>
              </a:rPr>
              <a:t>(доверенность от имени юридического лица)</a:t>
            </a:r>
            <a:endParaRPr lang="ru-RU" sz="2000" b="1" dirty="0">
              <a:solidFill>
                <a:schemeClr val="accent1">
                  <a:lumMod val="75000"/>
                </a:schemeClr>
              </a:solidFill>
              <a:effectLst>
                <a:reflection blurRad="6350" stA="55000" endA="300" endPos="45500" dir="5400000" sy="-100000" algn="bl" rotWithShape="0"/>
              </a:effectLst>
              <a:latin typeface="+mj-lt"/>
            </a:endParaRPr>
          </a:p>
        </p:txBody>
      </p:sp>
      <p:graphicFrame>
        <p:nvGraphicFramePr>
          <p:cNvPr id="65552" name="Group 16"/>
          <p:cNvGraphicFramePr>
            <a:graphicFrameLocks noGrp="1"/>
          </p:cNvGraphicFramePr>
          <p:nvPr/>
        </p:nvGraphicFramePr>
        <p:xfrm>
          <a:off x="684213" y="908050"/>
          <a:ext cx="7921625" cy="4364038"/>
        </p:xfrm>
        <a:graphic>
          <a:graphicData uri="http://schemas.openxmlformats.org/drawingml/2006/table">
            <a:tbl>
              <a:tblPr/>
              <a:tblGrid>
                <a:gridCol w="3781425"/>
                <a:gridCol w="4140200"/>
              </a:tblGrid>
              <a:tr h="1873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charset="0"/>
                          <a:ea typeface="Times New Roman" pitchFamily="18" charset="0"/>
                          <a:cs typeface="Arial" charset="0"/>
                        </a:rPr>
                        <a:t>В прежней редакции</a:t>
                      </a:r>
                      <a:endParaRPr kumimoji="0" lang="ru-RU" sz="12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Arial Narrow" pitchFamily="34" charset="0"/>
                          <a:ea typeface="Times New Roman" pitchFamily="18" charset="0"/>
                          <a:cs typeface="Arial" charset="0"/>
                        </a:rPr>
                        <a:t>В актуальной редакции</a:t>
                      </a:r>
                      <a:endParaRPr kumimoji="0" lang="ru-RU" sz="16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22606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rgbClr val="1704A0"/>
                          </a:solidFill>
                          <a:effectLst/>
                          <a:latin typeface="Times New Roman" pitchFamily="18" charset="0"/>
                        </a:rPr>
                        <a:t>Статья 185. Доверенность</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Narrow" pitchFamily="34" charset="0"/>
                        </a:rPr>
                        <a:t>5. Доверенность от имени юридического лица выдается за подписью его руководителя или иного лица, уполномоченного на это его </a:t>
                      </a:r>
                      <a:r>
                        <a:rPr kumimoji="0" lang="ru-RU" sz="1800" b="0" i="1" u="none" strike="noStrike" cap="none" normalizeH="0" baseline="0" smtClean="0">
                          <a:ln>
                            <a:noFill/>
                          </a:ln>
                          <a:solidFill>
                            <a:schemeClr val="tx1"/>
                          </a:solidFill>
                          <a:effectLst/>
                          <a:latin typeface="Arial Narrow" pitchFamily="34" charset="0"/>
                        </a:rPr>
                        <a:t>учредительными документами, с приложением печати этой организации.</a:t>
                      </a:r>
                      <a:endParaRPr kumimoji="0" lang="ru-RU" sz="18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Narrow" pitchFamily="34" charset="0"/>
                        </a:rPr>
                        <a:t>Доверенность от имени юридического лица, основанного на государственной или муниципальной собственности, на получение или выдачу денег и других имущественных ценностей должна быть подписана также главным (старшим) бухгалтером этой организации.</a:t>
                      </a:r>
                      <a:r>
                        <a:rPr kumimoji="0" lang="ru-RU" sz="1800" b="1" i="0" u="none" strike="noStrike" cap="none" normalizeH="0" baseline="0" smtClean="0">
                          <a:ln>
                            <a:noFill/>
                          </a:ln>
                          <a:solidFill>
                            <a:schemeClr val="tx1"/>
                          </a:solidFill>
                          <a:effectLst/>
                          <a:latin typeface="Arial Narrow" pitchFamily="34" charset="0"/>
                          <a:ea typeface="Times New Roman" pitchFamily="18" charset="0"/>
                          <a:cs typeface="Arial" charset="0"/>
                        </a:rPr>
                        <a:t> </a:t>
                      </a:r>
                      <a:endParaRPr kumimoji="0" lang="ru-RU" sz="18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rgbClr val="1704A0"/>
                          </a:solidFill>
                          <a:effectLst/>
                          <a:latin typeface="Times New Roman" pitchFamily="18" charset="0"/>
                        </a:rPr>
                        <a:t>Статья 185.1. Удостоверение доверенности</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Narrow" pitchFamily="34" charset="0"/>
                        </a:rPr>
                        <a:t>4. Доверенность от имени юридического лица выдается за подписью его руководителя или иного лица, уполномоченного на это в </a:t>
                      </a:r>
                      <a:r>
                        <a:rPr kumimoji="0" lang="ru-RU" sz="1800" b="1" i="0" u="none" strike="noStrike" cap="none" normalizeH="0" baseline="0" smtClean="0">
                          <a:ln>
                            <a:noFill/>
                          </a:ln>
                          <a:solidFill>
                            <a:schemeClr val="tx1"/>
                          </a:solidFill>
                          <a:effectLst/>
                          <a:latin typeface="Arial Narrow" pitchFamily="34" charset="0"/>
                        </a:rPr>
                        <a:t>соответствии с законом и учредительными документами.</a:t>
                      </a:r>
                      <a:r>
                        <a:rPr kumimoji="0" lang="ru-RU" sz="1800" b="0" i="0" u="none" strike="noStrike" cap="none" normalizeH="0" baseline="0" smtClean="0">
                          <a:ln>
                            <a:noFill/>
                          </a:ln>
                          <a:solidFill>
                            <a:schemeClr val="tx1"/>
                          </a:solidFill>
                          <a:effectLst/>
                          <a:latin typeface="Arial Narrow" pitchFamily="34"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
        <p:nvSpPr>
          <p:cNvPr id="5" name="Скругленный прямоугольник 4"/>
          <p:cNvSpPr/>
          <p:nvPr/>
        </p:nvSpPr>
        <p:spPr>
          <a:xfrm>
            <a:off x="539750" y="5589588"/>
            <a:ext cx="8135938" cy="503237"/>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b="1" dirty="0">
                <a:solidFill>
                  <a:schemeClr val="tx2">
                    <a:lumMod val="50000"/>
                  </a:schemeClr>
                </a:solidFill>
                <a:latin typeface="Arial" pitchFamily="34" charset="0"/>
                <a:cs typeface="Arial" pitchFamily="34" charset="0"/>
              </a:rPr>
              <a:t>©? Допустимость выдачи доверенности </a:t>
            </a:r>
            <a:r>
              <a:rPr lang="ru-RU" b="1" dirty="0" err="1">
                <a:solidFill>
                  <a:schemeClr val="tx2">
                    <a:lumMod val="50000"/>
                  </a:schemeClr>
                </a:solidFill>
                <a:latin typeface="Arial" pitchFamily="34" charset="0"/>
                <a:cs typeface="Arial" pitchFamily="34" charset="0"/>
              </a:rPr>
              <a:t>и.о</a:t>
            </a:r>
            <a:r>
              <a:rPr lang="ru-RU" b="1" dirty="0">
                <a:solidFill>
                  <a:schemeClr val="tx2">
                    <a:lumMod val="50000"/>
                  </a:schemeClr>
                </a:solidFill>
                <a:latin typeface="Arial" pitchFamily="34" charset="0"/>
                <a:cs typeface="Arial" pitchFamily="34" charset="0"/>
              </a:rPr>
              <a:t>. директора? </a:t>
            </a: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AutoShape 2"/>
          <p:cNvSpPr>
            <a:spLocks noChangeArrowheads="1"/>
          </p:cNvSpPr>
          <p:nvPr/>
        </p:nvSpPr>
        <p:spPr bwMode="auto">
          <a:xfrm rot="10800000">
            <a:off x="395288" y="260350"/>
            <a:ext cx="8353425" cy="504825"/>
          </a:xfrm>
          <a:prstGeom prst="homePlate">
            <a:avLst>
              <a:gd name="adj" fmla="val 27655"/>
            </a:avLst>
          </a:prstGeom>
          <a:gradFill rotWithShape="1">
            <a:gsLst>
              <a:gs pos="0">
                <a:srgbClr val="CCFFCC"/>
              </a:gs>
              <a:gs pos="100000">
                <a:schemeClr val="bg1"/>
              </a:gs>
            </a:gsLst>
            <a:lin ang="5400000" scaled="1"/>
          </a:gradFill>
          <a:ln w="9525">
            <a:solidFill>
              <a:schemeClr val="tx1"/>
            </a:solidFill>
            <a:miter lim="800000"/>
            <a:headEnd/>
            <a:tailEnd/>
          </a:ln>
        </p:spPr>
        <p:txBody>
          <a:bodyPr rot="10800000" wrap="none" anchor="ctr"/>
          <a:lstStyle/>
          <a:p>
            <a:pPr algn="ctr"/>
            <a:r>
              <a:rPr lang="ru-RU" sz="2200" b="1">
                <a:latin typeface="Times New Roman" pitchFamily="18" charset="0"/>
              </a:rPr>
              <a:t>Форма внешнеэкономической сделки </a:t>
            </a:r>
          </a:p>
        </p:txBody>
      </p:sp>
      <p:graphicFrame>
        <p:nvGraphicFramePr>
          <p:cNvPr id="61466" name="Group 26"/>
          <p:cNvGraphicFramePr>
            <a:graphicFrameLocks noGrp="1"/>
          </p:cNvGraphicFramePr>
          <p:nvPr/>
        </p:nvGraphicFramePr>
        <p:xfrm>
          <a:off x="395288" y="1543050"/>
          <a:ext cx="8280400" cy="4191000"/>
        </p:xfrm>
        <a:graphic>
          <a:graphicData uri="http://schemas.openxmlformats.org/drawingml/2006/table">
            <a:tbl>
              <a:tblPr/>
              <a:tblGrid>
                <a:gridCol w="3954462"/>
                <a:gridCol w="4325938"/>
              </a:tblGrid>
              <a:tr h="3222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800" b="1" i="0" u="none" strike="noStrike" cap="none" normalizeH="0" baseline="0" smtClean="0">
                          <a:ln>
                            <a:noFill/>
                          </a:ln>
                          <a:solidFill>
                            <a:schemeClr val="tx1"/>
                          </a:solidFill>
                          <a:effectLst/>
                          <a:latin typeface="Times New Roman" pitchFamily="18" charset="0"/>
                        </a:rPr>
                        <a:t>Статья 162. Последствия несоблюдения простой письменной формы сделки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r>
              <a:tr h="2857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600" b="1" i="1" u="none" strike="noStrike" cap="none" normalizeH="0" baseline="0" smtClean="0">
                          <a:ln>
                            <a:noFill/>
                          </a:ln>
                          <a:solidFill>
                            <a:schemeClr val="tx1"/>
                          </a:solidFill>
                          <a:effectLst/>
                          <a:latin typeface="Times New Roman" pitchFamily="18" charset="0"/>
                        </a:rPr>
                        <a:t>Старая редакция</a:t>
                      </a:r>
                      <a:r>
                        <a:rPr kumimoji="0" lang="ru-RU" sz="16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600" b="1" i="1" u="none" strike="noStrike" cap="none" normalizeH="0" baseline="0" smtClean="0">
                          <a:ln>
                            <a:noFill/>
                          </a:ln>
                          <a:solidFill>
                            <a:schemeClr val="tx1"/>
                          </a:solidFill>
                          <a:effectLst/>
                          <a:latin typeface="Times New Roman" pitchFamily="18" charset="0"/>
                        </a:rPr>
                        <a:t>Новая редакция</a:t>
                      </a:r>
                      <a:r>
                        <a:rPr kumimoji="0" lang="ru-RU" sz="16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3582988">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600" b="0" i="0" u="none" strike="noStrike" cap="none" normalizeH="0" baseline="0" smtClean="0">
                          <a:ln>
                            <a:noFill/>
                          </a:ln>
                          <a:solidFill>
                            <a:schemeClr val="tx1"/>
                          </a:solidFill>
                          <a:effectLst/>
                          <a:latin typeface="Times New Roman" pitchFamily="18" charset="0"/>
                        </a:rPr>
                        <a:t>1. Несоблюдение простой письменной формы сделки лишает стороны права в случае спора ссылаться в подтверждение сделки и ее условий на свидетельские показания, но не лишает их права приводить письменные и другие доказательства.</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600" b="0" i="0" u="none" strike="noStrike" cap="none" normalizeH="0" baseline="0" smtClean="0">
                          <a:ln>
                            <a:noFill/>
                          </a:ln>
                          <a:solidFill>
                            <a:schemeClr val="tx1"/>
                          </a:solidFill>
                          <a:effectLst/>
                          <a:latin typeface="Times New Roman" pitchFamily="18" charset="0"/>
                        </a:rPr>
                        <a:t>2. В случаях, прямо указанных в законе или в соглашении сторон, несоблюдение простой письменной формы сделки влечет ее недействительность.</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600" b="0" i="0" u="none" strike="noStrike" cap="none" normalizeH="0" baseline="0" smtClean="0">
                          <a:ln>
                            <a:noFill/>
                          </a:ln>
                          <a:solidFill>
                            <a:schemeClr val="tx1"/>
                          </a:solidFill>
                          <a:effectLst/>
                          <a:latin typeface="Times New Roman" pitchFamily="18" charset="0"/>
                        </a:rPr>
                        <a:t>3. </a:t>
                      </a:r>
                      <a:r>
                        <a:rPr kumimoji="0" lang="ru-RU" sz="1600" b="1" i="0" u="none" strike="noStrike" cap="none" normalizeH="0" baseline="0" smtClean="0">
                          <a:ln>
                            <a:noFill/>
                          </a:ln>
                          <a:solidFill>
                            <a:schemeClr val="tx1"/>
                          </a:solidFill>
                          <a:effectLst/>
                          <a:latin typeface="Times New Roman" pitchFamily="18" charset="0"/>
                        </a:rPr>
                        <a:t>Несоблюдение простой письменной формы внешнеэкономической сделки влечет недействительность сделки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600" b="0" i="0" u="none" strike="noStrike" cap="none" normalizeH="0" baseline="0" smtClean="0">
                          <a:ln>
                            <a:noFill/>
                          </a:ln>
                          <a:solidFill>
                            <a:schemeClr val="tx1"/>
                          </a:solidFill>
                          <a:effectLst/>
                          <a:latin typeface="Times New Roman" pitchFamily="18" charset="0"/>
                        </a:rPr>
                        <a:t>1. Несоблюдение простой письменной формы сделки лишает стороны права в случае спора ссылаться в подтверждение сделки и ее условий на свидетельские показания, но не лишает их права приводить письменные и другие доказательства.</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600" b="0" i="0" u="none" strike="noStrike" cap="none" normalizeH="0" baseline="0" smtClean="0">
                          <a:ln>
                            <a:noFill/>
                          </a:ln>
                          <a:solidFill>
                            <a:schemeClr val="tx1"/>
                          </a:solidFill>
                          <a:effectLst/>
                          <a:latin typeface="Times New Roman" pitchFamily="18" charset="0"/>
                        </a:rPr>
                        <a:t>2. В случаях, прямо указанных в законе или в соглашении сторон, несоблюдение простой письменной формы сделки влечет ее недействительность.</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
        <p:nvSpPr>
          <p:cNvPr id="19471" name="Text Box 16"/>
          <p:cNvSpPr txBox="1">
            <a:spLocks noChangeArrowheads="1"/>
          </p:cNvSpPr>
          <p:nvPr/>
        </p:nvSpPr>
        <p:spPr bwMode="auto">
          <a:xfrm>
            <a:off x="0" y="1046163"/>
            <a:ext cx="9144000" cy="366712"/>
          </a:xfrm>
          <a:prstGeom prst="rect">
            <a:avLst/>
          </a:prstGeom>
          <a:noFill/>
          <a:ln w="9525">
            <a:noFill/>
            <a:miter lim="800000"/>
            <a:headEnd/>
            <a:tailEnd/>
          </a:ln>
        </p:spPr>
        <p:txBody>
          <a:bodyPr>
            <a:spAutoFit/>
          </a:bodyPr>
          <a:lstStyle/>
          <a:p>
            <a:pPr algn="ctr">
              <a:spcBef>
                <a:spcPct val="50000"/>
              </a:spcBef>
            </a:pPr>
            <a:r>
              <a:rPr lang="ru-RU" b="1">
                <a:solidFill>
                  <a:srgbClr val="FF3300"/>
                </a:solidFill>
                <a:latin typeface="Times New Roman" pitchFamily="18" charset="0"/>
              </a:rPr>
              <a:t>!!! Отменена норма об обязательной письменной форме внешнеторговой сделки</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467544" y="188640"/>
            <a:ext cx="8229600" cy="576064"/>
          </a:xfrm>
        </p:spPr>
        <p:txBody>
          <a:bodyPr anchor="t" anchorCtr="0">
            <a:normAutofit fontScale="90000"/>
          </a:bodyPr>
          <a:lstStyle/>
          <a:p>
            <a:pPr marL="320040" indent="-320040" algn="r" eaLnBrk="1" fontAlgn="auto" hangingPunct="1">
              <a:lnSpc>
                <a:spcPct val="100000"/>
              </a:lnSpc>
              <a:spcAft>
                <a:spcPts val="0"/>
              </a:spcAft>
              <a:buClr>
                <a:schemeClr val="accent6">
                  <a:lumMod val="75000"/>
                </a:schemeClr>
              </a:buClr>
              <a:buSzPct val="128000"/>
              <a:buFont typeface="Georgia" pitchFamily="18" charset="0"/>
              <a:buChar char="*"/>
              <a:defRPr/>
            </a:pPr>
            <a:r>
              <a:rPr lang="ru-RU" sz="2200" b="1" dirty="0" smtClean="0">
                <a:solidFill>
                  <a:schemeClr val="accent1">
                    <a:lumMod val="75000"/>
                  </a:schemeClr>
                </a:solidFill>
                <a:effectLst>
                  <a:reflection blurRad="6350" stA="55000" endA="300" endPos="45500" dir="5400000" sy="-100000" algn="bl" rotWithShape="0"/>
                </a:effectLst>
                <a:latin typeface="+mj-lt"/>
                <a:ea typeface="Batang" pitchFamily="18" charset="-127"/>
                <a:cs typeface="Aharoni" pitchFamily="2" charset="-79"/>
              </a:rPr>
              <a:t>6-2        </a:t>
            </a:r>
            <a:r>
              <a:rPr lang="ru-RU" sz="2000" b="1" dirty="0" smtClean="0">
                <a:solidFill>
                  <a:schemeClr val="accent1">
                    <a:lumMod val="75000"/>
                  </a:schemeClr>
                </a:solidFill>
                <a:effectLst>
                  <a:reflection blurRad="6350" stA="55000" endA="300" endPos="45500" dir="5400000" sy="-100000" algn="bl" rotWithShape="0"/>
                </a:effectLst>
                <a:latin typeface="+mj-lt"/>
              </a:rPr>
              <a:t>скорректированы вопросы оформления доверенности</a:t>
            </a:r>
            <a:br>
              <a:rPr lang="ru-RU" sz="2000" b="1" dirty="0" smtClean="0">
                <a:solidFill>
                  <a:schemeClr val="accent1">
                    <a:lumMod val="75000"/>
                  </a:schemeClr>
                </a:solidFill>
                <a:effectLst>
                  <a:reflection blurRad="6350" stA="55000" endA="300" endPos="45500" dir="5400000" sy="-100000" algn="bl" rotWithShape="0"/>
                </a:effectLst>
                <a:latin typeface="+mj-lt"/>
              </a:rPr>
            </a:br>
            <a:r>
              <a:rPr lang="ru-RU" sz="2000" b="1" dirty="0" smtClean="0">
                <a:solidFill>
                  <a:schemeClr val="accent1">
                    <a:lumMod val="75000"/>
                  </a:schemeClr>
                </a:solidFill>
                <a:effectLst>
                  <a:reflection blurRad="6350" stA="55000" endA="300" endPos="45500" dir="5400000" sy="-100000" algn="bl" rotWithShape="0"/>
                </a:effectLst>
                <a:latin typeface="+mj-lt"/>
              </a:rPr>
              <a:t>(нотариальное удостоверение доверенности)</a:t>
            </a:r>
            <a:endParaRPr lang="ru-RU" sz="2000" b="1" dirty="0">
              <a:solidFill>
                <a:schemeClr val="accent1">
                  <a:lumMod val="75000"/>
                </a:schemeClr>
              </a:solidFill>
              <a:effectLst>
                <a:reflection blurRad="6350" stA="55000" endA="300" endPos="45500" dir="5400000" sy="-100000" algn="bl" rotWithShape="0"/>
              </a:effectLst>
              <a:latin typeface="+mj-lt"/>
            </a:endParaRPr>
          </a:p>
        </p:txBody>
      </p:sp>
      <p:graphicFrame>
        <p:nvGraphicFramePr>
          <p:cNvPr id="66581" name="Group 21"/>
          <p:cNvGraphicFramePr>
            <a:graphicFrameLocks noGrp="1"/>
          </p:cNvGraphicFramePr>
          <p:nvPr/>
        </p:nvGraphicFramePr>
        <p:xfrm>
          <a:off x="684213" y="908050"/>
          <a:ext cx="7921625" cy="2992438"/>
        </p:xfrm>
        <a:graphic>
          <a:graphicData uri="http://schemas.openxmlformats.org/drawingml/2006/table">
            <a:tbl>
              <a:tblPr/>
              <a:tblGrid>
                <a:gridCol w="3781425"/>
                <a:gridCol w="4140200"/>
              </a:tblGrid>
              <a:tr h="1873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charset="0"/>
                          <a:ea typeface="Times New Roman" pitchFamily="18" charset="0"/>
                          <a:cs typeface="Arial" charset="0"/>
                        </a:rPr>
                        <a:t>В прежней редакции</a:t>
                      </a:r>
                      <a:endParaRPr kumimoji="0" lang="ru-RU" sz="12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Arial Narrow" pitchFamily="34" charset="0"/>
                          <a:ea typeface="Times New Roman" pitchFamily="18" charset="0"/>
                          <a:cs typeface="Arial" charset="0"/>
                        </a:rPr>
                        <a:t>В актуальной редакции</a:t>
                      </a:r>
                      <a:endParaRPr kumimoji="0" lang="ru-RU" sz="16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22606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rgbClr val="1704A0"/>
                          </a:solidFill>
                          <a:effectLst/>
                          <a:latin typeface="Times New Roman" pitchFamily="18" charset="0"/>
                        </a:rPr>
                        <a:t>Статья 185. Доверенность</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Narrow" pitchFamily="34" charset="0"/>
                        </a:rPr>
                        <a:t>2. Доверенность на совершение сделок, требующих нотариальной формы, должна быть нотариально удостоверена, за исключением случаев, предусмотренных законом.</a:t>
                      </a:r>
                      <a:endParaRPr kumimoji="0" lang="ru-RU" sz="18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rgbClr val="1704A0"/>
                          </a:solidFill>
                          <a:effectLst/>
                          <a:latin typeface="Times New Roman" pitchFamily="18" charset="0"/>
                        </a:rPr>
                        <a:t>Статья 185.1. Удостоверение доверенности</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smtClean="0">
                          <a:ln>
                            <a:noFill/>
                          </a:ln>
                          <a:solidFill>
                            <a:schemeClr val="tx1"/>
                          </a:solidFill>
                          <a:effectLst/>
                          <a:latin typeface="Arial Narrow" pitchFamily="34" charset="0"/>
                        </a:rPr>
                        <a:t> </a:t>
                      </a:r>
                      <a:r>
                        <a:rPr kumimoji="0" lang="ru-RU" sz="1800" b="0" i="0" u="none" strike="noStrike" cap="none" normalizeH="0" baseline="0" smtClean="0">
                          <a:ln>
                            <a:noFill/>
                          </a:ln>
                          <a:solidFill>
                            <a:schemeClr val="tx1"/>
                          </a:solidFill>
                          <a:effectLst/>
                          <a:latin typeface="Arial Narrow" pitchFamily="34" charset="0"/>
                        </a:rPr>
                        <a:t>1. Доверенность на совершение сделок, требующих нотариальной формы, </a:t>
                      </a:r>
                      <a:r>
                        <a:rPr kumimoji="0" lang="ru-RU" sz="1800" b="1" i="0" u="none" strike="noStrike" cap="none" normalizeH="0" baseline="0" smtClean="0">
                          <a:ln>
                            <a:noFill/>
                          </a:ln>
                          <a:solidFill>
                            <a:schemeClr val="tx1"/>
                          </a:solidFill>
                          <a:effectLst/>
                          <a:latin typeface="Arial Narrow" pitchFamily="34" charset="0"/>
                        </a:rPr>
                        <a:t>на подачу заявлений о государственной регистрации прав или сделок, а также на распоряжение зарегистрированными в государственных реестрах правами </a:t>
                      </a:r>
                      <a:r>
                        <a:rPr kumimoji="0" lang="ru-RU" sz="1800" b="0" i="0" u="none" strike="noStrike" cap="none" normalizeH="0" baseline="0" smtClean="0">
                          <a:ln>
                            <a:noFill/>
                          </a:ln>
                          <a:solidFill>
                            <a:schemeClr val="tx1"/>
                          </a:solidFill>
                          <a:effectLst/>
                          <a:latin typeface="Arial Narrow" pitchFamily="34" charset="0"/>
                        </a:rPr>
                        <a:t>должна быть нотариально удостоверена, за исключением случаев, предусмотренных законом.</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
        <p:nvSpPr>
          <p:cNvPr id="6" name="Скругленный прямоугольник 5"/>
          <p:cNvSpPr/>
          <p:nvPr/>
        </p:nvSpPr>
        <p:spPr>
          <a:xfrm>
            <a:off x="563563" y="4365625"/>
            <a:ext cx="8135937" cy="503238"/>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600" dirty="0">
                <a:solidFill>
                  <a:schemeClr val="tx2">
                    <a:lumMod val="50000"/>
                  </a:schemeClr>
                </a:solidFill>
                <a:latin typeface="Arial" pitchFamily="34" charset="0"/>
                <a:cs typeface="Arial" pitchFamily="34" charset="0"/>
              </a:rPr>
              <a:t>©? Обязательна ли нотариальная форма для доверенности, предусматривающей возможность передоверия? </a:t>
            </a:r>
            <a:endParaRPr lang="ru-RU" sz="1600" dirty="0"/>
          </a:p>
        </p:txBody>
      </p:sp>
      <p:sp>
        <p:nvSpPr>
          <p:cNvPr id="7" name="Объект 4"/>
          <p:cNvSpPr txBox="1">
            <a:spLocks/>
          </p:cNvSpPr>
          <p:nvPr/>
        </p:nvSpPr>
        <p:spPr>
          <a:xfrm>
            <a:off x="467544" y="4942309"/>
            <a:ext cx="8280920" cy="1440160"/>
          </a:xfrm>
          <a:prstGeom prst="rect">
            <a:avLst/>
          </a:prstGeom>
          <a:effectLst>
            <a:innerShdw blurRad="63500" dist="50800" dir="18900000">
              <a:prstClr val="black">
                <a:alpha val="50000"/>
              </a:prstClr>
            </a:innerShdw>
          </a:effectLst>
        </p:spPr>
        <p:txBody>
          <a:bodyPr>
            <a:normAutofit fontScale="85000" lnSpcReduction="20000"/>
          </a:bodyPr>
          <a:lst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a:lstStyle>
          <a:p>
            <a:pPr marL="0" indent="0" algn="just" fontAlgn="t">
              <a:lnSpc>
                <a:spcPct val="120000"/>
              </a:lnSpc>
              <a:spcBef>
                <a:spcPts val="0"/>
              </a:spcBef>
              <a:spcAft>
                <a:spcPts val="0"/>
              </a:spcAft>
              <a:buFont typeface="Arial" pitchFamily="34" charset="0"/>
              <a:buNone/>
              <a:defRPr/>
            </a:pPr>
            <a:r>
              <a:rPr lang="ru-RU" sz="1400" b="1" i="1" dirty="0" smtClean="0">
                <a:solidFill>
                  <a:schemeClr val="tx2">
                    <a:lumMod val="75000"/>
                  </a:schemeClr>
                </a:solidFill>
                <a:latin typeface="Times New Roman" panose="02020603050405020304" pitchFamily="18" charset="0"/>
                <a:cs typeface="Times New Roman" panose="02020603050405020304" pitchFamily="18" charset="0"/>
              </a:rPr>
              <a:t>Концепция совершенствования общих положений ГК РФ (раздел </a:t>
            </a:r>
            <a:r>
              <a:rPr lang="en-US" sz="1400" b="1" i="1" dirty="0" smtClean="0">
                <a:solidFill>
                  <a:schemeClr val="tx2">
                    <a:lumMod val="75000"/>
                  </a:schemeClr>
                </a:solidFill>
                <a:latin typeface="Times New Roman" panose="02020603050405020304" pitchFamily="18" charset="0"/>
                <a:cs typeface="Times New Roman" panose="02020603050405020304" pitchFamily="18" charset="0"/>
              </a:rPr>
              <a:t>VI)</a:t>
            </a:r>
            <a:r>
              <a:rPr lang="ru-RU" sz="1400" b="1" i="1" dirty="0" smtClean="0">
                <a:solidFill>
                  <a:schemeClr val="tx2">
                    <a:lumMod val="75000"/>
                  </a:schemeClr>
                </a:solidFill>
                <a:latin typeface="Times New Roman" panose="02020603050405020304" pitchFamily="18" charset="0"/>
                <a:cs typeface="Times New Roman" panose="02020603050405020304" pitchFamily="18" charset="0"/>
              </a:rPr>
              <a:t>:</a:t>
            </a:r>
            <a:endParaRPr lang="en-US" sz="1400" b="1" i="1" dirty="0" smtClean="0">
              <a:solidFill>
                <a:schemeClr val="tx2">
                  <a:lumMod val="75000"/>
                </a:schemeClr>
              </a:solidFill>
              <a:latin typeface="Times New Roman" panose="02020603050405020304" pitchFamily="18" charset="0"/>
              <a:cs typeface="Times New Roman" panose="02020603050405020304" pitchFamily="18" charset="0"/>
            </a:endParaRPr>
          </a:p>
          <a:p>
            <a:pPr marL="0" indent="0" algn="just" fontAlgn="auto">
              <a:spcAft>
                <a:spcPts val="0"/>
              </a:spcAft>
              <a:buFont typeface="Arial" pitchFamily="34" charset="0"/>
              <a:buNone/>
              <a:defRPr/>
            </a:pPr>
            <a:r>
              <a:rPr lang="ru-RU" sz="1500" i="1" dirty="0" smtClean="0">
                <a:solidFill>
                  <a:schemeClr val="tx2">
                    <a:lumMod val="50000"/>
                  </a:schemeClr>
                </a:solidFill>
                <a:latin typeface="Times New Roman" panose="02020603050405020304" pitchFamily="18" charset="0"/>
                <a:cs typeface="Times New Roman" panose="02020603050405020304" pitchFamily="18" charset="0"/>
              </a:rPr>
              <a:t>1.7. В </a:t>
            </a:r>
            <a:r>
              <a:rPr lang="ru-RU" sz="1500" i="1" dirty="0">
                <a:solidFill>
                  <a:schemeClr val="tx2">
                    <a:lumMod val="50000"/>
                  </a:schemeClr>
                </a:solidFill>
                <a:latin typeface="Times New Roman" panose="02020603050405020304" pitchFamily="18" charset="0"/>
                <a:cs typeface="Times New Roman" panose="02020603050405020304" pitchFamily="18" charset="0"/>
              </a:rPr>
              <a:t>п. 2 ст. 185 ГК РФ устанавливается, что нотариальная форма обязательна для доверенности только в тех случаях, когда в ней содержится уполномочие на совершение сделки, требующей нотариальной формы. </a:t>
            </a:r>
          </a:p>
          <a:p>
            <a:pPr marL="0" indent="0" algn="just" fontAlgn="auto">
              <a:spcAft>
                <a:spcPts val="0"/>
              </a:spcAft>
              <a:buFont typeface="Arial" pitchFamily="34" charset="0"/>
              <a:buNone/>
              <a:defRPr/>
            </a:pPr>
            <a:r>
              <a:rPr lang="ru-RU" sz="1500" i="1" dirty="0" smtClean="0">
                <a:solidFill>
                  <a:schemeClr val="tx2">
                    <a:lumMod val="50000"/>
                  </a:schemeClr>
                </a:solidFill>
                <a:latin typeface="Times New Roman" panose="02020603050405020304" pitchFamily="18" charset="0"/>
                <a:cs typeface="Times New Roman" panose="02020603050405020304" pitchFamily="18" charset="0"/>
              </a:rPr>
              <a:t>… К </a:t>
            </a:r>
            <a:r>
              <a:rPr lang="ru-RU" sz="1500" i="1" dirty="0">
                <a:solidFill>
                  <a:schemeClr val="tx2">
                    <a:lumMod val="50000"/>
                  </a:schemeClr>
                </a:solidFill>
                <a:latin typeface="Times New Roman" panose="02020603050405020304" pitchFamily="18" charset="0"/>
                <a:cs typeface="Times New Roman" panose="02020603050405020304" pitchFamily="18" charset="0"/>
              </a:rPr>
              <a:t>числу сделок, требующих нотариальной формы, не может относиться выдача доверенности в порядке передоверия. Несмотря на затруднения, которые могут возникнуть у нотариуса, который должен удостоверить доверенность, не имея возможности проверить подлинность подписи на первоначальной доверенности, иной подход неприемлем. </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467544" y="188640"/>
            <a:ext cx="8229600" cy="576064"/>
          </a:xfrm>
        </p:spPr>
        <p:txBody>
          <a:bodyPr anchor="t" anchorCtr="0">
            <a:normAutofit/>
          </a:bodyPr>
          <a:lstStyle/>
          <a:p>
            <a:pPr marL="320040" indent="-320040" algn="r" eaLnBrk="1" fontAlgn="auto" hangingPunct="1">
              <a:lnSpc>
                <a:spcPct val="100000"/>
              </a:lnSpc>
              <a:spcAft>
                <a:spcPts val="0"/>
              </a:spcAft>
              <a:buClr>
                <a:schemeClr val="accent6">
                  <a:lumMod val="75000"/>
                </a:schemeClr>
              </a:buClr>
              <a:buSzPct val="128000"/>
              <a:buFont typeface="Georgia" pitchFamily="18" charset="0"/>
              <a:buChar char="*"/>
              <a:defRPr/>
            </a:pPr>
            <a:r>
              <a:rPr lang="ru-RU" sz="2200" b="1" dirty="0" smtClean="0">
                <a:solidFill>
                  <a:schemeClr val="accent1">
                    <a:lumMod val="75000"/>
                  </a:schemeClr>
                </a:solidFill>
                <a:effectLst>
                  <a:reflection blurRad="6350" stA="55000" endA="300" endPos="45500" dir="5400000" sy="-100000" algn="bl" rotWithShape="0"/>
                </a:effectLst>
                <a:latin typeface="+mj-lt"/>
                <a:ea typeface="Batang" pitchFamily="18" charset="-127"/>
                <a:cs typeface="Aharoni" pitchFamily="2" charset="-79"/>
              </a:rPr>
              <a:t>7        </a:t>
            </a:r>
            <a:r>
              <a:rPr lang="ru-RU" sz="2000" b="1" dirty="0" smtClean="0">
                <a:solidFill>
                  <a:schemeClr val="accent1">
                    <a:lumMod val="75000"/>
                  </a:schemeClr>
                </a:solidFill>
                <a:effectLst>
                  <a:reflection blurRad="6350" stA="55000" endA="300" endPos="45500" dir="5400000" sy="-100000" algn="bl" rotWithShape="0"/>
                </a:effectLst>
                <a:latin typeface="+mj-lt"/>
              </a:rPr>
              <a:t>изменено регулирование срока доверенности</a:t>
            </a:r>
            <a:endParaRPr lang="ru-RU" sz="2000" b="1" dirty="0">
              <a:solidFill>
                <a:schemeClr val="accent1">
                  <a:lumMod val="75000"/>
                </a:schemeClr>
              </a:solidFill>
              <a:effectLst>
                <a:reflection blurRad="6350" stA="55000" endA="300" endPos="45500" dir="5400000" sy="-100000" algn="bl" rotWithShape="0"/>
              </a:effectLst>
              <a:latin typeface="+mj-lt"/>
            </a:endParaRPr>
          </a:p>
        </p:txBody>
      </p:sp>
      <p:sp>
        <p:nvSpPr>
          <p:cNvPr id="66562" name="Объект 2"/>
          <p:cNvSpPr>
            <a:spLocks noGrp="1"/>
          </p:cNvSpPr>
          <p:nvPr>
            <p:ph sz="quarter" idx="4294967295"/>
          </p:nvPr>
        </p:nvSpPr>
        <p:spPr>
          <a:xfrm>
            <a:off x="539750" y="5373688"/>
            <a:ext cx="8135938" cy="752475"/>
          </a:xfrm>
        </p:spPr>
        <p:txBody>
          <a:bodyPr/>
          <a:lstStyle/>
          <a:p>
            <a:pPr marL="228600" indent="-182563" eaLnBrk="1" hangingPunct="1"/>
            <a:endParaRPr lang="ru-RU" sz="2200" smtClean="0"/>
          </a:p>
        </p:txBody>
      </p:sp>
      <p:graphicFrame>
        <p:nvGraphicFramePr>
          <p:cNvPr id="67601" name="Group 17"/>
          <p:cNvGraphicFramePr>
            <a:graphicFrameLocks noGrp="1"/>
          </p:cNvGraphicFramePr>
          <p:nvPr/>
        </p:nvGraphicFramePr>
        <p:xfrm>
          <a:off x="684213" y="908050"/>
          <a:ext cx="7921625" cy="4090988"/>
        </p:xfrm>
        <a:graphic>
          <a:graphicData uri="http://schemas.openxmlformats.org/drawingml/2006/table">
            <a:tbl>
              <a:tblPr/>
              <a:tblGrid>
                <a:gridCol w="3781425"/>
                <a:gridCol w="4140200"/>
              </a:tblGrid>
              <a:tr h="1873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charset="0"/>
                          <a:ea typeface="Times New Roman" pitchFamily="18" charset="0"/>
                          <a:cs typeface="Arial" charset="0"/>
                        </a:rPr>
                        <a:t>В прежней редакции</a:t>
                      </a:r>
                      <a:endParaRPr kumimoji="0" lang="ru-RU" sz="12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Arial Narrow" pitchFamily="34" charset="0"/>
                          <a:ea typeface="Times New Roman" pitchFamily="18" charset="0"/>
                          <a:cs typeface="Arial" charset="0"/>
                        </a:rPr>
                        <a:t>В актуальной редакции</a:t>
                      </a:r>
                      <a:endParaRPr kumimoji="0" lang="ru-RU" sz="16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22606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rgbClr val="1704A0"/>
                          </a:solidFill>
                          <a:effectLst/>
                          <a:latin typeface="Times New Roman" pitchFamily="18" charset="0"/>
                        </a:rPr>
                        <a:t>Статья 186. Срок доверенности</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Narrow" pitchFamily="34" charset="0"/>
                        </a:rPr>
                        <a:t>1. </a:t>
                      </a:r>
                      <a:r>
                        <a:rPr kumimoji="0" lang="ru-RU" sz="1800" b="0" i="1" u="none" strike="noStrike" cap="none" normalizeH="0" baseline="0" smtClean="0">
                          <a:ln>
                            <a:noFill/>
                          </a:ln>
                          <a:solidFill>
                            <a:schemeClr val="tx1"/>
                          </a:solidFill>
                          <a:effectLst/>
                          <a:latin typeface="Arial Narrow" pitchFamily="34" charset="0"/>
                        </a:rPr>
                        <a:t>Срок действия доверенности не может превышать трех лет.</a:t>
                      </a:r>
                      <a:r>
                        <a:rPr kumimoji="0" lang="ru-RU" sz="1800" b="0" i="0" u="none" strike="noStrike" cap="none" normalizeH="0" baseline="0" smtClean="0">
                          <a:ln>
                            <a:noFill/>
                          </a:ln>
                          <a:solidFill>
                            <a:schemeClr val="tx1"/>
                          </a:solidFill>
                          <a:effectLst/>
                          <a:latin typeface="Arial Narrow" pitchFamily="34" charset="0"/>
                        </a:rPr>
                        <a:t> Если срок в доверенности не указан, она сохраняет силу в течение года со дня ее совершения.</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Narrow" pitchFamily="34" charset="0"/>
                        </a:rPr>
                        <a:t>Доверенность, в которой не указана дата ее совершения, ничтожна.</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Narrow" pitchFamily="34" charset="0"/>
                        </a:rPr>
                        <a:t>2. Удостоверенная нотариусом доверенность, предназначенная для совершения действий за границей и не содержащая указание о сроке ее действия, сохраняет силу до ее отмены лицом, выдавшим доверенность.</a:t>
                      </a:r>
                      <a:endParaRPr kumimoji="0" lang="ru-RU" sz="18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rgbClr val="1704A0"/>
                          </a:solidFill>
                          <a:effectLst/>
                          <a:latin typeface="Times New Roman" pitchFamily="18" charset="0"/>
                        </a:rPr>
                        <a:t>Статья 186. Срок доверенности</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Narrow" pitchFamily="34" charset="0"/>
                        </a:rPr>
                        <a:t>1. Если в доверенности не указан срок ее действия, она сохраняет силу в течение года со дня ее совершения.</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Narrow" pitchFamily="34" charset="0"/>
                        </a:rPr>
                        <a:t>Доверенность, в которой не указана дата ее совершения, ничтожна.</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Narrow" pitchFamily="34" charset="0"/>
                        </a:rPr>
                        <a:t>2. Удостоверенная нотариусом доверенность, предназначенная для совершения действий за границей и не содержащая указание о сроке ее действия, сохраняет силу до ее отмены лицом, выдавшим доверенность.</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
        <p:nvSpPr>
          <p:cNvPr id="6" name="Скругленный прямоугольник 5"/>
          <p:cNvSpPr/>
          <p:nvPr/>
        </p:nvSpPr>
        <p:spPr>
          <a:xfrm>
            <a:off x="468313" y="5229225"/>
            <a:ext cx="8351837" cy="1008063"/>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600" b="1" dirty="0">
                <a:solidFill>
                  <a:schemeClr val="tx2">
                    <a:lumMod val="50000"/>
                  </a:schemeClr>
                </a:solidFill>
                <a:latin typeface="Arial" pitchFamily="34" charset="0"/>
                <a:cs typeface="Arial" pitchFamily="34" charset="0"/>
              </a:rPr>
              <a:t>©? Возможны ли следующие варианты установление срока: (а) «бессрочно»; (б) «до отмены»; (в) «пожизненно»; (г) «до исполнения обязательства»; (д) «в течение нахождения в должности»? </a:t>
            </a:r>
            <a:endParaRPr lang="ru-RU" sz="1600"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467544" y="188640"/>
            <a:ext cx="8229600" cy="576064"/>
          </a:xfrm>
        </p:spPr>
        <p:txBody>
          <a:bodyPr anchor="t" anchorCtr="0">
            <a:normAutofit/>
          </a:bodyPr>
          <a:lstStyle/>
          <a:p>
            <a:pPr marL="320040" indent="-320040" algn="r" eaLnBrk="1" fontAlgn="auto" hangingPunct="1">
              <a:lnSpc>
                <a:spcPct val="100000"/>
              </a:lnSpc>
              <a:spcAft>
                <a:spcPts val="0"/>
              </a:spcAft>
              <a:buClr>
                <a:schemeClr val="accent6">
                  <a:lumMod val="75000"/>
                </a:schemeClr>
              </a:buClr>
              <a:buSzPct val="128000"/>
              <a:buFont typeface="Georgia" pitchFamily="18" charset="0"/>
              <a:buChar char="*"/>
              <a:defRPr/>
            </a:pPr>
            <a:r>
              <a:rPr lang="ru-RU" sz="2200" b="1" dirty="0" smtClean="0">
                <a:solidFill>
                  <a:schemeClr val="accent1">
                    <a:lumMod val="75000"/>
                  </a:schemeClr>
                </a:solidFill>
                <a:effectLst>
                  <a:reflection blurRad="6350" stA="55000" endA="300" endPos="45500" dir="5400000" sy="-100000" algn="bl" rotWithShape="0"/>
                </a:effectLst>
                <a:latin typeface="+mj-lt"/>
                <a:ea typeface="Batang" pitchFamily="18" charset="-127"/>
                <a:cs typeface="Aharoni" pitchFamily="2" charset="-79"/>
              </a:rPr>
              <a:t>8        </a:t>
            </a:r>
            <a:r>
              <a:rPr lang="ru-RU" sz="2000" b="1" dirty="0" smtClean="0">
                <a:solidFill>
                  <a:schemeClr val="accent1">
                    <a:lumMod val="75000"/>
                  </a:schemeClr>
                </a:solidFill>
                <a:effectLst>
                  <a:reflection blurRad="6350" stA="55000" endA="300" endPos="45500" dir="5400000" sy="-100000" algn="bl" rotWithShape="0"/>
                </a:effectLst>
                <a:latin typeface="+mj-lt"/>
              </a:rPr>
              <a:t>скорректированы правила о передоверии</a:t>
            </a:r>
            <a:endParaRPr lang="ru-RU" sz="2000" b="1" dirty="0">
              <a:solidFill>
                <a:schemeClr val="accent1">
                  <a:lumMod val="75000"/>
                </a:schemeClr>
              </a:solidFill>
              <a:effectLst>
                <a:reflection blurRad="6350" stA="55000" endA="300" endPos="45500" dir="5400000" sy="-100000" algn="bl" rotWithShape="0"/>
              </a:effectLst>
              <a:latin typeface="+mj-lt"/>
            </a:endParaRPr>
          </a:p>
        </p:txBody>
      </p:sp>
      <p:graphicFrame>
        <p:nvGraphicFramePr>
          <p:cNvPr id="2" name="Таблица 1"/>
          <p:cNvGraphicFramePr>
            <a:graphicFrameLocks noGrp="1"/>
          </p:cNvGraphicFramePr>
          <p:nvPr/>
        </p:nvGraphicFramePr>
        <p:xfrm>
          <a:off x="827088" y="908050"/>
          <a:ext cx="7848600" cy="5421313"/>
        </p:xfrm>
        <a:graphic>
          <a:graphicData uri="http://schemas.openxmlformats.org/drawingml/2006/table">
            <a:tbl>
              <a:tblPr/>
              <a:tblGrid>
                <a:gridCol w="3713162"/>
                <a:gridCol w="4135438"/>
              </a:tblGrid>
              <a:tr h="2603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charset="0"/>
                          <a:ea typeface="Times New Roman" pitchFamily="18" charset="0"/>
                          <a:cs typeface="Arial" charset="0"/>
                        </a:rPr>
                        <a:t>В прежней редакции</a:t>
                      </a:r>
                      <a:endParaRPr kumimoji="0" lang="ru-RU" sz="1200" b="0" i="0" u="none" strike="noStrike" cap="none" normalizeH="0" baseline="0" smtClean="0">
                        <a:ln>
                          <a:noFill/>
                        </a:ln>
                        <a:solidFill>
                          <a:schemeClr val="tx1"/>
                        </a:solidFill>
                        <a:effectLst/>
                        <a:latin typeface="Arial"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Arial Narrow" pitchFamily="34" charset="0"/>
                          <a:ea typeface="Times New Roman" pitchFamily="18" charset="0"/>
                          <a:cs typeface="Arial" charset="0"/>
                        </a:rPr>
                        <a:t>В актуальной редакции</a:t>
                      </a:r>
                      <a:endParaRPr kumimoji="0" lang="ru-RU" sz="16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514032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500" b="1" i="0" u="none" strike="noStrike" cap="none" normalizeH="0" baseline="0" smtClean="0">
                          <a:ln>
                            <a:noFill/>
                          </a:ln>
                          <a:solidFill>
                            <a:srgbClr val="1704A0"/>
                          </a:solidFill>
                          <a:effectLst/>
                          <a:latin typeface="Times New Roman" pitchFamily="18" charset="0"/>
                        </a:rPr>
                        <a:t>Статья 187. Передоверие</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Narrow" pitchFamily="34" charset="0"/>
                        </a:rPr>
                        <a:t>1. Лицо, которому выдана доверенность, должно лично совершать те действия, на которые оно уполномочено. Оно может передоверить их совершение другому лицу, если уполномочено на это доверенностью либо вынуждено к этому силою обстоятельств для охраны интересов выдавшего доверенность.</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Narrow" pitchFamily="34" charset="0"/>
                        </a:rPr>
                        <a:t> 2. Передавший полномочия другому лицу должен известить об этом выдавшего доверенность и сообщить ему необходимые сведения о лице, которому переданы полномочия. Неисполнение этой обязанности возлагает на передавшего полномочия ответственность за действия лица, которому он передал полномочия, как за свои собственные.</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Narrow" pitchFamily="34" charset="0"/>
                        </a:rPr>
                        <a:t>3. Доверенность, выдаваемая в порядке передоверия, должна быть нотариально удостоверена, </a:t>
                      </a:r>
                      <a:r>
                        <a:rPr kumimoji="0" lang="ru-RU" sz="1400" b="0" i="1" u="none" strike="noStrike" cap="none" normalizeH="0" baseline="0" smtClean="0">
                          <a:ln>
                            <a:noFill/>
                          </a:ln>
                          <a:solidFill>
                            <a:schemeClr val="tx1"/>
                          </a:solidFill>
                          <a:effectLst/>
                          <a:latin typeface="Arial Narrow" pitchFamily="34" charset="0"/>
                        </a:rPr>
                        <a:t>за исключением случаев, предусмотренных пунктом 4 статьи 185 настоящего Кодекса.</a:t>
                      </a:r>
                      <a:endParaRPr kumimoji="0" lang="ru-RU" sz="1400" b="0" i="0" u="none" strike="noStrike" cap="none" normalizeH="0" baseline="0" smtClean="0">
                        <a:ln>
                          <a:noFill/>
                        </a:ln>
                        <a:solidFill>
                          <a:schemeClr val="tx1"/>
                        </a:solidFill>
                        <a:effectLst/>
                        <a:latin typeface="Arial Narrow"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500" b="1" i="0" u="none" strike="noStrike" cap="none" normalizeH="0" baseline="0" smtClean="0">
                          <a:ln>
                            <a:noFill/>
                          </a:ln>
                          <a:solidFill>
                            <a:srgbClr val="1704A0"/>
                          </a:solidFill>
                          <a:effectLst/>
                          <a:latin typeface="Times New Roman" pitchFamily="18" charset="0"/>
                        </a:rPr>
                        <a:t>Статья 187. Передоверие</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Narrow" pitchFamily="34" charset="0"/>
                        </a:rPr>
                        <a:t> 1. Лицо, которому выдана доверенность, должно лично совершать те действия, на которые оно уполномочено. Оно может передоверить их совершение другому лицу, если уполномочено на это доверенностью, а также если вынуждено к этому силою обстоятельств для охраны интересов выдавшего доверенность лица </a:t>
                      </a:r>
                      <a:r>
                        <a:rPr kumimoji="0" lang="ru-RU" sz="1400" b="1" i="0" u="none" strike="noStrike" cap="none" normalizeH="0" baseline="0" smtClean="0">
                          <a:ln>
                            <a:noFill/>
                          </a:ln>
                          <a:solidFill>
                            <a:schemeClr val="tx1"/>
                          </a:solidFill>
                          <a:effectLst/>
                          <a:latin typeface="Arial Narrow" pitchFamily="34" charset="0"/>
                        </a:rPr>
                        <a:t>и доверенность не запрещает передоверие</a:t>
                      </a:r>
                      <a:r>
                        <a:rPr kumimoji="0" lang="ru-RU" sz="1400" b="0" i="0" u="none" strike="noStrike" cap="none" normalizeH="0" baseline="0" smtClean="0">
                          <a:ln>
                            <a:noFill/>
                          </a:ln>
                          <a:solidFill>
                            <a:schemeClr val="tx1"/>
                          </a:solidFill>
                          <a:effectLst/>
                          <a:latin typeface="Arial Narrow" pitchFamily="34" charset="0"/>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Narrow" pitchFamily="34" charset="0"/>
                        </a:rPr>
                        <a:t>2. Лицо, передавшее полномочия другому лицу, должно известить об этом </a:t>
                      </a:r>
                      <a:r>
                        <a:rPr kumimoji="0" lang="ru-RU" sz="1400" b="1" i="0" u="none" strike="noStrike" cap="none" normalizeH="0" baseline="0" smtClean="0">
                          <a:ln>
                            <a:noFill/>
                          </a:ln>
                          <a:solidFill>
                            <a:schemeClr val="tx1"/>
                          </a:solidFill>
                          <a:effectLst/>
                          <a:latin typeface="Arial Narrow" pitchFamily="34" charset="0"/>
                        </a:rPr>
                        <a:t>в разумный срок</a:t>
                      </a:r>
                      <a:r>
                        <a:rPr kumimoji="0" lang="ru-RU" sz="1400" b="0" i="0" u="none" strike="noStrike" cap="none" normalizeH="0" baseline="0" smtClean="0">
                          <a:ln>
                            <a:noFill/>
                          </a:ln>
                          <a:solidFill>
                            <a:schemeClr val="tx1"/>
                          </a:solidFill>
                          <a:effectLst/>
                          <a:latin typeface="Arial Narrow" pitchFamily="34" charset="0"/>
                        </a:rPr>
                        <a:t> выдавшее доверенность лицо и сообщить ему необходимые сведения о лице, которому переданы полномочия. Неисполнение этой обязанности возлагает на передавшее полномочия лицо ответственность за действия лица, которому оно передало полномочия, как за свои собственные.</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Narrow" pitchFamily="34" charset="0"/>
                        </a:rPr>
                        <a:t>3. Доверенность, выдаваемая в порядке передоверия, должна быть нотариально удостоверена.</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Arial Narrow" pitchFamily="34" charset="0"/>
                        </a:rPr>
                        <a:t>Правило о нотариальном удостоверении доверенности, выдаваемой в порядке передоверия, не применяется к доверенностям, выдаваемым в порядке передоверия юридическими лицами, руководителями филиалов и представительств юридических лиц.</a:t>
                      </a:r>
                      <a:endParaRPr kumimoji="0" lang="ru-RU" sz="1400" b="0" i="0" u="none" strike="noStrike" cap="none" normalizeH="0" baseline="0" smtClean="0">
                        <a:ln>
                          <a:noFill/>
                        </a:ln>
                        <a:solidFill>
                          <a:schemeClr val="tx1"/>
                        </a:solidFill>
                        <a:effectLst/>
                        <a:latin typeface="Arial Narrow"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467544" y="188640"/>
            <a:ext cx="8229600" cy="576064"/>
          </a:xfrm>
        </p:spPr>
        <p:txBody>
          <a:bodyPr anchor="t" anchorCtr="0">
            <a:normAutofit/>
          </a:bodyPr>
          <a:lstStyle/>
          <a:p>
            <a:pPr marL="320040" indent="-320040" algn="r" eaLnBrk="1" fontAlgn="auto" hangingPunct="1">
              <a:lnSpc>
                <a:spcPct val="100000"/>
              </a:lnSpc>
              <a:spcAft>
                <a:spcPts val="0"/>
              </a:spcAft>
              <a:buClr>
                <a:schemeClr val="accent6">
                  <a:lumMod val="75000"/>
                </a:schemeClr>
              </a:buClr>
              <a:buSzPct val="128000"/>
              <a:buFont typeface="Georgia" pitchFamily="18" charset="0"/>
              <a:buChar char="*"/>
              <a:defRPr/>
            </a:pPr>
            <a:r>
              <a:rPr lang="ru-RU" sz="2200" b="1" dirty="0" smtClean="0">
                <a:solidFill>
                  <a:schemeClr val="accent1">
                    <a:lumMod val="75000"/>
                  </a:schemeClr>
                </a:solidFill>
                <a:effectLst>
                  <a:reflection blurRad="6350" stA="55000" endA="300" endPos="45500" dir="5400000" sy="-100000" algn="bl" rotWithShape="0"/>
                </a:effectLst>
                <a:latin typeface="+mj-lt"/>
                <a:ea typeface="Batang" pitchFamily="18" charset="-127"/>
                <a:cs typeface="Aharoni" pitchFamily="2" charset="-79"/>
              </a:rPr>
              <a:t>8        </a:t>
            </a:r>
            <a:r>
              <a:rPr lang="ru-RU" sz="2000" b="1" dirty="0" smtClean="0">
                <a:solidFill>
                  <a:schemeClr val="accent1">
                    <a:lumMod val="75000"/>
                  </a:schemeClr>
                </a:solidFill>
                <a:effectLst>
                  <a:reflection blurRad="6350" stA="55000" endA="300" endPos="45500" dir="5400000" sy="-100000" algn="bl" rotWithShape="0"/>
                </a:effectLst>
                <a:latin typeface="+mj-lt"/>
              </a:rPr>
              <a:t>скорректированы правила о передоверии</a:t>
            </a:r>
            <a:endParaRPr lang="ru-RU" sz="2000" b="1" dirty="0">
              <a:solidFill>
                <a:schemeClr val="accent1">
                  <a:lumMod val="75000"/>
                </a:schemeClr>
              </a:solidFill>
              <a:effectLst>
                <a:reflection blurRad="6350" stA="55000" endA="300" endPos="45500" dir="5400000" sy="-100000" algn="bl" rotWithShape="0"/>
              </a:effectLst>
              <a:latin typeface="+mj-lt"/>
            </a:endParaRPr>
          </a:p>
        </p:txBody>
      </p:sp>
      <p:graphicFrame>
        <p:nvGraphicFramePr>
          <p:cNvPr id="69647" name="Group 15"/>
          <p:cNvGraphicFramePr>
            <a:graphicFrameLocks noGrp="1"/>
          </p:cNvGraphicFramePr>
          <p:nvPr/>
        </p:nvGraphicFramePr>
        <p:xfrm>
          <a:off x="827088" y="908050"/>
          <a:ext cx="7777162" cy="4968875"/>
        </p:xfrm>
        <a:graphic>
          <a:graphicData uri="http://schemas.openxmlformats.org/drawingml/2006/table">
            <a:tbl>
              <a:tblPr/>
              <a:tblGrid>
                <a:gridCol w="3679825"/>
                <a:gridCol w="4097337"/>
              </a:tblGrid>
              <a:tr h="2571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Arial Narrow" pitchFamily="34" charset="0"/>
                          <a:ea typeface="Times New Roman" pitchFamily="18" charset="0"/>
                          <a:cs typeface="Arial" charset="0"/>
                        </a:rPr>
                        <a:t>В прежней редакции</a:t>
                      </a:r>
                      <a:endParaRPr kumimoji="0" lang="ru-RU" sz="14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Arial Narrow" pitchFamily="34" charset="0"/>
                          <a:ea typeface="Times New Roman" pitchFamily="18" charset="0"/>
                          <a:cs typeface="Arial" charset="0"/>
                        </a:rPr>
                        <a:t>В актуальной редакции</a:t>
                      </a:r>
                      <a:endParaRPr kumimoji="0" lang="ru-RU" sz="14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47117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rgbClr val="1704A0"/>
                          </a:solidFill>
                          <a:effectLst/>
                          <a:latin typeface="Times New Roman" pitchFamily="18" charset="0"/>
                        </a:rPr>
                        <a:t>Статья 187. Передоверие</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Arial Narrow" pitchFamily="34" charset="0"/>
                        </a:rPr>
                        <a:t>4. Срок действия доверенности, выданной в порядке передоверия, не может превышать срока действия доверенности, на основании которой она выдана.</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rgbClr val="1704A0"/>
                          </a:solidFill>
                          <a:effectLst/>
                          <a:latin typeface="Times New Roman" pitchFamily="18" charset="0"/>
                        </a:rPr>
                        <a:t>Статья 187. Передоверие</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Arial Narrow" pitchFamily="34" charset="0"/>
                        </a:rPr>
                        <a:t> 4. Срок действия доверенности, выданной в порядке передоверия, не может превышать срок действия доверенности, на основании которой она выдана.</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Arial Narrow" pitchFamily="34" charset="0"/>
                        </a:rPr>
                        <a:t>5. Передоверие не допускается в случаях, предусмотренных пунктом 3 статьи 185.1 настоящего Кодекса.</a:t>
                      </a:r>
                      <a:endParaRPr kumimoji="0" lang="ru-RU" sz="16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Arial Narrow" pitchFamily="34" charset="0"/>
                        </a:rPr>
                        <a:t>6. Если иное не указано в доверенности или не установлено законом, представитель, передавший полномочия другому лицу в порядке передоверия, не утрачивает соответствующие полномочия.</a:t>
                      </a:r>
                      <a:endParaRPr kumimoji="0" lang="ru-RU" sz="16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Arial Narrow" pitchFamily="34" charset="0"/>
                        </a:rPr>
                        <a:t>7. Передача полномочий лицом, получившим эти полномочия в результате передоверия, другому лицу (последующее передоверие) не допускается, если иное не предусмотрено в первоначальной доверенности или не установлено законом.</a:t>
                      </a:r>
                      <a:r>
                        <a:rPr kumimoji="0" lang="ru-RU" sz="1600" b="0" i="0" u="none" strike="noStrike" cap="none" normalizeH="0" baseline="0" smtClean="0">
                          <a:ln>
                            <a:noFill/>
                          </a:ln>
                          <a:solidFill>
                            <a:schemeClr val="tx1"/>
                          </a:solidFill>
                          <a:effectLst/>
                          <a:latin typeface="Arial Narrow" pitchFamily="34"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467544" y="188640"/>
            <a:ext cx="8229600" cy="360040"/>
          </a:xfrm>
        </p:spPr>
        <p:txBody>
          <a:bodyPr anchor="t" anchorCtr="0">
            <a:normAutofit fontScale="90000"/>
          </a:bodyPr>
          <a:lstStyle/>
          <a:p>
            <a:pPr marL="320040" indent="-320040" algn="r" eaLnBrk="1" fontAlgn="auto" hangingPunct="1">
              <a:lnSpc>
                <a:spcPct val="100000"/>
              </a:lnSpc>
              <a:spcAft>
                <a:spcPts val="0"/>
              </a:spcAft>
              <a:buClr>
                <a:schemeClr val="accent6">
                  <a:lumMod val="75000"/>
                </a:schemeClr>
              </a:buClr>
              <a:buSzPct val="128000"/>
              <a:buFont typeface="Georgia" pitchFamily="18" charset="0"/>
              <a:buChar char="*"/>
              <a:defRPr/>
            </a:pPr>
            <a:r>
              <a:rPr lang="ru-RU" sz="2200" b="1" dirty="0" smtClean="0">
                <a:solidFill>
                  <a:schemeClr val="accent1">
                    <a:lumMod val="75000"/>
                  </a:schemeClr>
                </a:solidFill>
                <a:effectLst>
                  <a:reflection blurRad="6350" stA="55000" endA="300" endPos="45500" dir="5400000" sy="-100000" algn="bl" rotWithShape="0"/>
                </a:effectLst>
                <a:latin typeface="+mj-lt"/>
                <a:ea typeface="Batang" pitchFamily="18" charset="-127"/>
                <a:cs typeface="Aharoni" pitchFamily="2" charset="-79"/>
              </a:rPr>
              <a:t>8-1        </a:t>
            </a:r>
            <a:r>
              <a:rPr lang="ru-RU" sz="2000" b="1" dirty="0" smtClean="0">
                <a:solidFill>
                  <a:schemeClr val="accent1">
                    <a:lumMod val="75000"/>
                  </a:schemeClr>
                </a:solidFill>
                <a:effectLst>
                  <a:reflection blurRad="6350" stA="55000" endA="300" endPos="45500" dir="5400000" sy="-100000" algn="bl" rotWithShape="0"/>
                </a:effectLst>
                <a:latin typeface="+mj-lt"/>
              </a:rPr>
              <a:t>скорректированы правила о прекращении доверенности</a:t>
            </a:r>
            <a:endParaRPr lang="ru-RU" sz="2000" b="1" dirty="0">
              <a:solidFill>
                <a:schemeClr val="accent1">
                  <a:lumMod val="75000"/>
                </a:schemeClr>
              </a:solidFill>
              <a:effectLst>
                <a:reflection blurRad="6350" stA="55000" endA="300" endPos="45500" dir="5400000" sy="-100000" algn="bl" rotWithShape="0"/>
              </a:effectLst>
              <a:latin typeface="+mj-lt"/>
            </a:endParaRPr>
          </a:p>
        </p:txBody>
      </p:sp>
      <p:graphicFrame>
        <p:nvGraphicFramePr>
          <p:cNvPr id="70670" name="Group 14"/>
          <p:cNvGraphicFramePr>
            <a:graphicFrameLocks noGrp="1"/>
          </p:cNvGraphicFramePr>
          <p:nvPr/>
        </p:nvGraphicFramePr>
        <p:xfrm>
          <a:off x="468313" y="549275"/>
          <a:ext cx="8353425" cy="5759450"/>
        </p:xfrm>
        <a:graphic>
          <a:graphicData uri="http://schemas.openxmlformats.org/drawingml/2006/table">
            <a:tbl>
              <a:tblPr/>
              <a:tblGrid>
                <a:gridCol w="3960812"/>
                <a:gridCol w="4392613"/>
              </a:tblGrid>
              <a:tr h="2460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Narrow" pitchFamily="34" charset="0"/>
                          <a:ea typeface="Times New Roman" pitchFamily="18" charset="0"/>
                          <a:cs typeface="Arial" charset="0"/>
                        </a:rPr>
                        <a:t>В прежней редакции</a:t>
                      </a:r>
                      <a:endParaRPr kumimoji="0" lang="ru-RU" sz="12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Narrow" pitchFamily="34" charset="0"/>
                          <a:ea typeface="Times New Roman" pitchFamily="18" charset="0"/>
                          <a:cs typeface="Arial" charset="0"/>
                        </a:rPr>
                        <a:t>В актуальной редакции</a:t>
                      </a:r>
                      <a:endParaRPr kumimoji="0" lang="ru-RU" sz="12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5513388">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704A0"/>
                          </a:solidFill>
                          <a:effectLst/>
                          <a:latin typeface="Times New Roman" pitchFamily="18" charset="0"/>
                        </a:rPr>
                        <a:t>Статья 188. Прекращение доверенности</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1. Действие доверенности прекращается вследствие:</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1) истечения срока доверенности;</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2) отмены доверенности лицом, выдавшим ее;</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3) отказа лица, которому выдана доверенность;</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4) </a:t>
                      </a:r>
                      <a:r>
                        <a:rPr kumimoji="0" lang="ru-RU" sz="1300" b="0" i="1" u="none" strike="noStrike" cap="none" normalizeH="0" baseline="0" smtClean="0">
                          <a:ln>
                            <a:noFill/>
                          </a:ln>
                          <a:solidFill>
                            <a:schemeClr val="tx1"/>
                          </a:solidFill>
                          <a:effectLst/>
                          <a:latin typeface="Arial Narrow" pitchFamily="34" charset="0"/>
                        </a:rPr>
                        <a:t>прекращения юридического лица, от имени которого выдана доверенность;</a:t>
                      </a:r>
                      <a:endParaRPr kumimoji="0" lang="ru-RU" sz="13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1" u="none" strike="noStrike" cap="none" normalizeH="0" baseline="0" smtClean="0">
                          <a:ln>
                            <a:noFill/>
                          </a:ln>
                          <a:solidFill>
                            <a:schemeClr val="tx1"/>
                          </a:solidFill>
                          <a:effectLst/>
                          <a:latin typeface="Arial Narrow" pitchFamily="34" charset="0"/>
                        </a:rPr>
                        <a:t>5) прекращения юридического лица, которому выдана доверенность;</a:t>
                      </a:r>
                      <a:endParaRPr kumimoji="0" lang="ru-RU" sz="13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6) смерти гражданина, выдавшего доверенность, признания его недееспособным, ограниченно дееспособным или безвестно отсутствующим;</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7) смерти гражданина, которому выдана доверенность, признания его недееспособным, ограниченно дееспособным или безвестно отсутствующим.</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3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3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3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2. Лицо, выдавшее доверенность, может во всякое время отменить доверенность или передоверие, а лицо, которому доверенность выдана, - отказаться от нее. Соглашение об отказе от этих прав ничтожно.</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3. С прекращением доверенности теряет силу передоверие.</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704A0"/>
                          </a:solidFill>
                          <a:effectLst/>
                          <a:latin typeface="Times New Roman" pitchFamily="18" charset="0"/>
                        </a:rPr>
                        <a:t>Статья 188. Прекращение доверенности</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1. Действие доверенности прекращается вследствие:</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1) истечения срока доверенности;</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2) отмены доверенности лицом, выдавшим ее, </a:t>
                      </a:r>
                      <a:r>
                        <a:rPr kumimoji="0" lang="ru-RU" sz="1300" b="1" i="0" u="none" strike="noStrike" cap="none" normalizeH="0" baseline="0" smtClean="0">
                          <a:ln>
                            <a:noFill/>
                          </a:ln>
                          <a:solidFill>
                            <a:schemeClr val="tx1"/>
                          </a:solidFill>
                          <a:effectLst/>
                          <a:latin typeface="Arial Narrow" pitchFamily="34" charset="0"/>
                        </a:rPr>
                        <a:t>или одним из лиц, выдавших доверенность совместно</a:t>
                      </a:r>
                      <a:r>
                        <a:rPr kumimoji="0" lang="ru-RU" sz="1300" b="0" i="0" u="none" strike="noStrike" cap="none" normalizeH="0" baseline="0" smtClean="0">
                          <a:ln>
                            <a:noFill/>
                          </a:ln>
                          <a:solidFill>
                            <a:schemeClr val="tx1"/>
                          </a:solidFill>
                          <a:effectLst/>
                          <a:latin typeface="Arial Narrow" pitchFamily="34" charset="0"/>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3) отказа лица, которому выдана доверенность, </a:t>
                      </a:r>
                      <a:r>
                        <a:rPr kumimoji="0" lang="ru-RU" sz="1300" b="1" i="0" u="none" strike="noStrike" cap="none" normalizeH="0" baseline="0" smtClean="0">
                          <a:ln>
                            <a:noFill/>
                          </a:ln>
                          <a:solidFill>
                            <a:schemeClr val="tx1"/>
                          </a:solidFill>
                          <a:effectLst/>
                          <a:latin typeface="Arial Narrow" pitchFamily="34" charset="0"/>
                        </a:rPr>
                        <a:t>от полномочий</a:t>
                      </a:r>
                      <a:r>
                        <a:rPr kumimoji="0" lang="ru-RU" sz="1300" b="0" i="0" u="none" strike="noStrike" cap="none" normalizeH="0" baseline="0" smtClean="0">
                          <a:ln>
                            <a:noFill/>
                          </a:ln>
                          <a:solidFill>
                            <a:schemeClr val="tx1"/>
                          </a:solidFill>
                          <a:effectLst/>
                          <a:latin typeface="Arial Narrow" pitchFamily="34" charset="0"/>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4) прекращения юридического лица, </a:t>
                      </a:r>
                      <a:r>
                        <a:rPr kumimoji="0" lang="ru-RU" sz="1300" b="1" i="0" u="none" strike="noStrike" cap="none" normalizeH="0" baseline="0" smtClean="0">
                          <a:ln>
                            <a:noFill/>
                          </a:ln>
                          <a:solidFill>
                            <a:schemeClr val="tx1"/>
                          </a:solidFill>
                          <a:effectLst/>
                          <a:latin typeface="Arial Narrow" pitchFamily="34" charset="0"/>
                        </a:rPr>
                        <a:t>от имени которого или которому</a:t>
                      </a:r>
                      <a:r>
                        <a:rPr kumimoji="0" lang="ru-RU" sz="1300" b="0" i="0" u="none" strike="noStrike" cap="none" normalizeH="0" baseline="0" smtClean="0">
                          <a:ln>
                            <a:noFill/>
                          </a:ln>
                          <a:solidFill>
                            <a:schemeClr val="tx1"/>
                          </a:solidFill>
                          <a:effectLst/>
                          <a:latin typeface="Arial Narrow" pitchFamily="34" charset="0"/>
                        </a:rPr>
                        <a:t> выдана доверенность, </a:t>
                      </a:r>
                      <a:r>
                        <a:rPr kumimoji="0" lang="ru-RU" sz="1300" b="1" i="0" u="none" strike="noStrike" cap="none" normalizeH="0" baseline="0" smtClean="0">
                          <a:ln>
                            <a:noFill/>
                          </a:ln>
                          <a:solidFill>
                            <a:schemeClr val="tx1"/>
                          </a:solidFill>
                          <a:effectLst/>
                          <a:latin typeface="Arial Narrow" pitchFamily="34" charset="0"/>
                        </a:rPr>
                        <a:t>в том числе в результате его реорганизации в форме разделения, слияния или присоединения к другому юридическому лицу</a:t>
                      </a:r>
                      <a:r>
                        <a:rPr kumimoji="0" lang="ru-RU" sz="1300" b="0" i="0" u="none" strike="noStrike" cap="none" normalizeH="0" baseline="0" smtClean="0">
                          <a:ln>
                            <a:noFill/>
                          </a:ln>
                          <a:solidFill>
                            <a:schemeClr val="tx1"/>
                          </a:solidFill>
                          <a:effectLst/>
                          <a:latin typeface="Arial Narrow" pitchFamily="34" charset="0"/>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5) смерти гражданина, выдавшего доверенность, признания его недееспособным, ограниченно дееспособным или безвестно отсутствующим;</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6) смерти гражданина, которому выдана доверенность, признания его недееспособным, ограниченно дееспособным или безвестно отсутствующим;</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1" i="0" u="none" strike="noStrike" cap="none" normalizeH="0" baseline="0" smtClean="0">
                          <a:ln>
                            <a:noFill/>
                          </a:ln>
                          <a:solidFill>
                            <a:schemeClr val="tx1"/>
                          </a:solidFill>
                          <a:effectLst/>
                          <a:latin typeface="Arial Narrow" pitchFamily="34" charset="0"/>
                        </a:rPr>
                        <a:t>7) введения в отношении представляемого или представителя такой процедуры банкротства, при которой соответствующее лицо утрачивает право самостоятельно выдавать доверенности.</a:t>
                      </a:r>
                      <a:endParaRPr kumimoji="0" lang="ru-RU" sz="13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2. Лицо, которому выдана доверенность, во всякое время может отказаться от полномочий, а лицо, выдавшее доверенность, может отменить доверенность или передоверие, </a:t>
                      </a:r>
                      <a:r>
                        <a:rPr kumimoji="0" lang="ru-RU" sz="1300" b="1" i="0" u="none" strike="noStrike" cap="none" normalizeH="0" baseline="0" smtClean="0">
                          <a:ln>
                            <a:noFill/>
                          </a:ln>
                          <a:solidFill>
                            <a:schemeClr val="tx1"/>
                          </a:solidFill>
                          <a:effectLst/>
                          <a:latin typeface="Arial Narrow" pitchFamily="34" charset="0"/>
                        </a:rPr>
                        <a:t>за исключением случая, предусмотренного статьей 188.1 настоящего Кодекса.</a:t>
                      </a:r>
                      <a:r>
                        <a:rPr kumimoji="0" lang="ru-RU" sz="1300" b="0" i="0" u="none" strike="noStrike" cap="none" normalizeH="0" baseline="0" smtClean="0">
                          <a:ln>
                            <a:noFill/>
                          </a:ln>
                          <a:solidFill>
                            <a:schemeClr val="tx1"/>
                          </a:solidFill>
                          <a:effectLst/>
                          <a:latin typeface="Arial Narrow" pitchFamily="34" charset="0"/>
                        </a:rPr>
                        <a:t> Соглашение об отказе от этих прав ничтожно.</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3. С прекращением доверенности теряет силу передоверие.</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467544" y="188640"/>
            <a:ext cx="8229600" cy="360040"/>
          </a:xfrm>
        </p:spPr>
        <p:txBody>
          <a:bodyPr anchor="t" anchorCtr="0">
            <a:normAutofit fontScale="90000"/>
          </a:bodyPr>
          <a:lstStyle/>
          <a:p>
            <a:pPr marL="320040" indent="-320040" algn="r" eaLnBrk="1" fontAlgn="auto" hangingPunct="1">
              <a:lnSpc>
                <a:spcPct val="100000"/>
              </a:lnSpc>
              <a:spcAft>
                <a:spcPts val="0"/>
              </a:spcAft>
              <a:buClr>
                <a:schemeClr val="accent6">
                  <a:lumMod val="75000"/>
                </a:schemeClr>
              </a:buClr>
              <a:buSzPct val="128000"/>
              <a:buFont typeface="Georgia" pitchFamily="18" charset="0"/>
              <a:buChar char="*"/>
              <a:defRPr/>
            </a:pPr>
            <a:r>
              <a:rPr lang="ru-RU" sz="2200" b="1" dirty="0" smtClean="0">
                <a:solidFill>
                  <a:schemeClr val="accent1">
                    <a:lumMod val="75000"/>
                  </a:schemeClr>
                </a:solidFill>
                <a:effectLst>
                  <a:reflection blurRad="6350" stA="55000" endA="300" endPos="45500" dir="5400000" sy="-100000" algn="bl" rotWithShape="0"/>
                </a:effectLst>
                <a:latin typeface="+mj-lt"/>
                <a:ea typeface="Batang" pitchFamily="18" charset="-127"/>
                <a:cs typeface="Aharoni" pitchFamily="2" charset="-79"/>
              </a:rPr>
              <a:t>8-2        </a:t>
            </a:r>
            <a:r>
              <a:rPr lang="ru-RU" sz="2000" b="1" dirty="0" smtClean="0">
                <a:solidFill>
                  <a:schemeClr val="accent1">
                    <a:lumMod val="75000"/>
                  </a:schemeClr>
                </a:solidFill>
                <a:effectLst>
                  <a:reflection blurRad="6350" stA="55000" endA="300" endPos="45500" dir="5400000" sy="-100000" algn="bl" rotWithShape="0"/>
                </a:effectLst>
                <a:latin typeface="+mj-lt"/>
              </a:rPr>
              <a:t>скорректированы правила о прекращении доверенности</a:t>
            </a:r>
            <a:endParaRPr lang="ru-RU" sz="2000" b="1" dirty="0">
              <a:solidFill>
                <a:schemeClr val="accent1">
                  <a:lumMod val="75000"/>
                </a:schemeClr>
              </a:solidFill>
              <a:effectLst>
                <a:reflection blurRad="6350" stA="55000" endA="300" endPos="45500" dir="5400000" sy="-100000" algn="bl" rotWithShape="0"/>
              </a:effectLst>
              <a:latin typeface="+mj-lt"/>
            </a:endParaRPr>
          </a:p>
        </p:txBody>
      </p:sp>
      <p:graphicFrame>
        <p:nvGraphicFramePr>
          <p:cNvPr id="70670" name="Group 14"/>
          <p:cNvGraphicFramePr>
            <a:graphicFrameLocks noGrp="1"/>
          </p:cNvGraphicFramePr>
          <p:nvPr/>
        </p:nvGraphicFramePr>
        <p:xfrm>
          <a:off x="468313" y="549275"/>
          <a:ext cx="8353425" cy="6308725"/>
        </p:xfrm>
        <a:graphic>
          <a:graphicData uri="http://schemas.openxmlformats.org/drawingml/2006/table">
            <a:tbl>
              <a:tblPr/>
              <a:tblGrid>
                <a:gridCol w="4103687"/>
                <a:gridCol w="4249738"/>
              </a:tblGrid>
              <a:tr h="2571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Narrow" pitchFamily="34" charset="0"/>
                          <a:ea typeface="Times New Roman" pitchFamily="18" charset="0"/>
                          <a:cs typeface="Arial" charset="0"/>
                        </a:rPr>
                        <a:t>В прежней редакции</a:t>
                      </a:r>
                      <a:endParaRPr kumimoji="0" lang="ru-RU" sz="12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Narrow" pitchFamily="34" charset="0"/>
                          <a:ea typeface="Times New Roman" pitchFamily="18" charset="0"/>
                          <a:cs typeface="Arial" charset="0"/>
                        </a:rPr>
                        <a:t>В актуальной редакции</a:t>
                      </a:r>
                      <a:endParaRPr kumimoji="0" lang="ru-RU" sz="12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6051550">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ru-RU" sz="1300" b="1" i="0" u="none" strike="noStrike" cap="none" normalizeH="0" baseline="0" smtClean="0">
                          <a:ln>
                            <a:noFill/>
                          </a:ln>
                          <a:solidFill>
                            <a:srgbClr val="1704A0"/>
                          </a:solidFill>
                          <a:effectLst/>
                          <a:latin typeface="Arial Narrow" pitchFamily="34" charset="0"/>
                          <a:ea typeface="Times New Roman" pitchFamily="18" charset="0"/>
                          <a:cs typeface="Arial" charset="0"/>
                        </a:rPr>
                        <a:t>Статья 189. Последствия прекращения доверенности</a:t>
                      </a:r>
                      <a:endParaRPr kumimoji="0" lang="ru-RU" sz="1300" b="1" i="0" u="none" strike="noStrike" cap="none" normalizeH="0" baseline="0" smtClean="0">
                        <a:ln>
                          <a:noFill/>
                        </a:ln>
                        <a:solidFill>
                          <a:srgbClr val="1704A0"/>
                        </a:solidFill>
                        <a:effectLst/>
                        <a:latin typeface="Arial Narrow" pitchFamily="34" charset="0"/>
                        <a:ea typeface="Calibri" pitchFamily="34" charset="0"/>
                        <a:cs typeface="Times New Roman" pitchFamily="18"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ea typeface="Times New Roman" pitchFamily="18" charset="0"/>
                          <a:cs typeface="Arial" charset="0"/>
                        </a:rPr>
                        <a:t>1. Лицо, выдавшее доверенность и впоследствии отменившее ее, обязано известить об отмене лицо, которому доверенность выдана, а также известных ему третьих лиц, для представительства перед которыми дана доверенность. Такая же обязанность возлагается на правопреемников лица, выдавшего доверенность, в случаях ее прекращения по основаниям, предусмотренным в </a:t>
                      </a:r>
                      <a:r>
                        <a:rPr kumimoji="0" lang="ru-RU" sz="1300" b="0" i="0" u="none" strike="noStrike" cap="none" normalizeH="0" baseline="0" smtClean="0">
                          <a:ln>
                            <a:noFill/>
                          </a:ln>
                          <a:solidFill>
                            <a:schemeClr val="tx1"/>
                          </a:solidFill>
                          <a:effectLst/>
                          <a:latin typeface="Arial Narrow" pitchFamily="34" charset="0"/>
                          <a:cs typeface="Times New Roman" pitchFamily="18" charset="0"/>
                          <a:hlinkClick r:id="rId2" tooltip="Ссылка на текущий документ"/>
                        </a:rPr>
                        <a:t>подпунктах 4</a:t>
                      </a:r>
                      <a:r>
                        <a:rPr kumimoji="0" lang="ru-RU" sz="1300" b="0" i="0" u="none" strike="noStrike" cap="none" normalizeH="0" baseline="0" smtClean="0">
                          <a:ln>
                            <a:noFill/>
                          </a:ln>
                          <a:solidFill>
                            <a:schemeClr val="tx1"/>
                          </a:solidFill>
                          <a:effectLst/>
                          <a:latin typeface="Arial Narrow" pitchFamily="34" charset="0"/>
                          <a:cs typeface="Times New Roman" pitchFamily="18" charset="0"/>
                        </a:rPr>
                        <a:t> и </a:t>
                      </a:r>
                      <a:r>
                        <a:rPr kumimoji="0" lang="ru-RU" sz="1300" b="0" i="0" u="none" strike="noStrike" cap="none" normalizeH="0" baseline="0" smtClean="0">
                          <a:ln>
                            <a:noFill/>
                          </a:ln>
                          <a:solidFill>
                            <a:schemeClr val="tx1"/>
                          </a:solidFill>
                          <a:effectLst/>
                          <a:latin typeface="Arial Narrow" pitchFamily="34" charset="0"/>
                          <a:cs typeface="Times New Roman" pitchFamily="18" charset="0"/>
                          <a:hlinkClick r:id="rId2" tooltip="Ссылка на текущий документ"/>
                        </a:rPr>
                        <a:t>6</a:t>
                      </a:r>
                      <a:r>
                        <a:rPr kumimoji="0" lang="ru-RU" sz="1300" b="0" i="0" u="none" strike="noStrike" cap="none" normalizeH="0" baseline="0" smtClean="0">
                          <a:ln>
                            <a:noFill/>
                          </a:ln>
                          <a:solidFill>
                            <a:schemeClr val="tx1"/>
                          </a:solidFill>
                          <a:effectLst/>
                          <a:latin typeface="Arial Narrow" pitchFamily="34" charset="0"/>
                          <a:cs typeface="Times New Roman" pitchFamily="18" charset="0"/>
                        </a:rPr>
                        <a:t> пункта 1 статьи 188 настоящего Кодекса.</a:t>
                      </a:r>
                      <a:endParaRPr kumimoji="0" lang="ru-RU" sz="13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300" b="0" i="0" u="none" strike="noStrike" cap="none" normalizeH="0" baseline="0" smtClean="0">
                          <a:ln>
                            <a:noFill/>
                          </a:ln>
                          <a:solidFill>
                            <a:srgbClr val="000000"/>
                          </a:solidFill>
                          <a:effectLst/>
                          <a:latin typeface="Arial Narrow" pitchFamily="34" charset="0"/>
                          <a:cs typeface="Times New Roman" pitchFamily="18" charset="0"/>
                        </a:rPr>
                        <a:t> </a:t>
                      </a:r>
                      <a:endParaRPr kumimoji="0" lang="ru-RU" sz="13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300" b="0" i="0" u="none" strike="noStrike" cap="none" normalizeH="0" baseline="0" smtClean="0">
                          <a:ln>
                            <a:noFill/>
                          </a:ln>
                          <a:solidFill>
                            <a:srgbClr val="000000"/>
                          </a:solidFill>
                          <a:effectLst/>
                          <a:latin typeface="Arial Narrow" pitchFamily="34" charset="0"/>
                          <a:cs typeface="Times New Roman" pitchFamily="18" charset="0"/>
                        </a:rPr>
                        <a:t> </a:t>
                      </a:r>
                      <a:endParaRPr kumimoji="0" lang="ru-RU" sz="13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300" b="0" i="0" u="none" strike="noStrike" cap="none" normalizeH="0" baseline="0" smtClean="0">
                          <a:ln>
                            <a:noFill/>
                          </a:ln>
                          <a:solidFill>
                            <a:srgbClr val="000000"/>
                          </a:solidFill>
                          <a:effectLst/>
                          <a:latin typeface="Arial Narrow" pitchFamily="34" charset="0"/>
                          <a:cs typeface="Times New Roman" pitchFamily="18" charset="0"/>
                        </a:rPr>
                        <a:t> </a:t>
                      </a:r>
                      <a:endParaRPr kumimoji="0" lang="ru-RU" sz="13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300" b="0" i="0" u="none" strike="noStrike" cap="none" normalizeH="0" baseline="0" smtClean="0">
                          <a:ln>
                            <a:noFill/>
                          </a:ln>
                          <a:solidFill>
                            <a:srgbClr val="000000"/>
                          </a:solidFill>
                          <a:effectLst/>
                          <a:latin typeface="Arial Narrow" pitchFamily="34" charset="0"/>
                          <a:cs typeface="Times New Roman" pitchFamily="18" charset="0"/>
                        </a:rPr>
                        <a:t> </a:t>
                      </a:r>
                      <a:endParaRPr kumimoji="0" lang="ru-RU" sz="1300" b="0" i="0" u="none" strike="noStrike" cap="none" normalizeH="0" baseline="0" smtClean="0">
                        <a:ln>
                          <a:noFill/>
                        </a:ln>
                        <a:solidFill>
                          <a:srgbClr val="000000"/>
                        </a:solidFill>
                        <a:effectLst/>
                        <a:latin typeface="Arial Narrow" pitchFamily="34"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endParaRPr kumimoji="0" lang="ru-RU" sz="1000" b="0" i="0" u="none" strike="noStrike" cap="none" normalizeH="0" baseline="0" smtClean="0">
                        <a:ln>
                          <a:noFill/>
                        </a:ln>
                        <a:solidFill>
                          <a:srgbClr val="000000"/>
                        </a:solidFill>
                        <a:effectLst/>
                        <a:latin typeface="Arial Narrow" pitchFamily="34" charset="0"/>
                        <a:cs typeface="Arial"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300" b="0" i="0" u="none" strike="noStrike" cap="none" normalizeH="0" baseline="0" smtClean="0">
                          <a:ln>
                            <a:noFill/>
                          </a:ln>
                          <a:solidFill>
                            <a:srgbClr val="000000"/>
                          </a:solidFill>
                          <a:effectLst/>
                          <a:latin typeface="Arial Narrow" pitchFamily="34" charset="0"/>
                          <a:cs typeface="Times New Roman" pitchFamily="18" charset="0"/>
                        </a:rPr>
                        <a:t>2. Права и обязанности, возникшие в результате действий лица, которому выдана доверенность, до того, как это лицо узнало или должно было узнать о ее прекращении, сохраняют силу для выдавшего доверенность и его правопреемников в отношении третьих лиц. Это правило не применяется, если третье лицо знало или должно было знать, что действие доверенности прекратилось.</a:t>
                      </a:r>
                      <a:endParaRPr kumimoji="0" lang="ru-RU" sz="13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15000"/>
                        </a:lnSpc>
                        <a:spcBef>
                          <a:spcPct val="0"/>
                        </a:spcBef>
                        <a:spcAft>
                          <a:spcPct val="0"/>
                        </a:spcAft>
                        <a:buClrTx/>
                        <a:buSzTx/>
                        <a:buFontTx/>
                        <a:buNone/>
                        <a:tabLst/>
                      </a:pPr>
                      <a:r>
                        <a:rPr kumimoji="0" lang="ru-RU" sz="1300" b="0" i="0" u="none" strike="noStrike" cap="none" normalizeH="0" baseline="0" smtClean="0">
                          <a:ln>
                            <a:noFill/>
                          </a:ln>
                          <a:solidFill>
                            <a:srgbClr val="000000"/>
                          </a:solidFill>
                          <a:effectLst/>
                          <a:latin typeface="Arial Narrow" pitchFamily="34" charset="0"/>
                          <a:cs typeface="Times New Roman" pitchFamily="18" charset="0"/>
                        </a:rPr>
                        <a:t>3. По прекращении доверенности лицо, которому она выдана, или его правопреемники обязаны немедленно вернуть доверенность.</a:t>
                      </a:r>
                      <a:endParaRPr kumimoji="0" lang="ru-RU" sz="1300" b="0" i="0" u="none" strike="noStrike" cap="none" normalizeH="0" baseline="0" smtClean="0">
                        <a:ln>
                          <a:noFill/>
                        </a:ln>
                        <a:solidFill>
                          <a:schemeClr val="tx1"/>
                        </a:solidFill>
                        <a:effectLst/>
                        <a:latin typeface="Arial Narrow"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1" i="0" u="none" strike="noStrike" cap="none" normalizeH="0" baseline="0" smtClean="0">
                          <a:ln>
                            <a:noFill/>
                          </a:ln>
                          <a:solidFill>
                            <a:srgbClr val="1704A0"/>
                          </a:solidFill>
                          <a:effectLst/>
                          <a:latin typeface="Times New Roman" pitchFamily="18" charset="0"/>
                        </a:rPr>
                        <a:t>Статья 189. Последствия прекращения доверенности</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1. Лицо, выдавшее доверенность и впоследствии отменившее ее, обязано известить об отмене лицо, которому доверенность выдана, а также известных ему третьих лиц, для представительства перед которыми дана доверенность. Такая же обязанность возлагается на правопреемников лица, выдавшего доверенность, в случаях ее прекращения по основаниям, </a:t>
                      </a:r>
                      <a:r>
                        <a:rPr kumimoji="0" lang="ru-RU" sz="1300" b="1" i="0" u="none" strike="noStrike" cap="none" normalizeH="0" baseline="0" smtClean="0">
                          <a:ln>
                            <a:noFill/>
                          </a:ln>
                          <a:solidFill>
                            <a:schemeClr val="tx1"/>
                          </a:solidFill>
                          <a:effectLst/>
                          <a:latin typeface="Arial Narrow" pitchFamily="34" charset="0"/>
                        </a:rPr>
                        <a:t>предусмотренным в подпунктах 4 и 5 пункта 1 статьи 188</a:t>
                      </a:r>
                      <a:r>
                        <a:rPr kumimoji="0" lang="ru-RU" sz="1300" b="0" i="0" u="none" strike="noStrike" cap="none" normalizeH="0" baseline="0" smtClean="0">
                          <a:ln>
                            <a:noFill/>
                          </a:ln>
                          <a:solidFill>
                            <a:schemeClr val="tx1"/>
                          </a:solidFill>
                          <a:effectLst/>
                          <a:latin typeface="Arial Narrow" pitchFamily="34" charset="0"/>
                        </a:rPr>
                        <a:t> настоящего Кодекса.</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1" i="0" u="none" strike="noStrike" cap="none" normalizeH="0" baseline="0" smtClean="0">
                          <a:ln>
                            <a:noFill/>
                          </a:ln>
                          <a:solidFill>
                            <a:schemeClr val="tx1"/>
                          </a:solidFill>
                          <a:effectLst/>
                          <a:latin typeface="Arial Narrow" pitchFamily="34" charset="0"/>
                        </a:rPr>
                        <a:t>Об </a:t>
                      </a:r>
                      <a:r>
                        <a:rPr kumimoji="0" lang="ru-RU" sz="1300" b="1" i="0" u="none" strike="noStrike" cap="none" normalizeH="0" baseline="0" smtClean="0">
                          <a:ln>
                            <a:noFill/>
                          </a:ln>
                          <a:solidFill>
                            <a:srgbClr val="00B050"/>
                          </a:solidFill>
                          <a:effectLst/>
                          <a:latin typeface="Arial Narrow" pitchFamily="34" charset="0"/>
                        </a:rPr>
                        <a:t>отмене</a:t>
                      </a:r>
                      <a:r>
                        <a:rPr kumimoji="0" lang="ru-RU" sz="1300" b="1" i="0" u="none" strike="noStrike" cap="none" normalizeH="0" baseline="0" smtClean="0">
                          <a:ln>
                            <a:noFill/>
                          </a:ln>
                          <a:solidFill>
                            <a:schemeClr val="tx1"/>
                          </a:solidFill>
                          <a:effectLst/>
                          <a:latin typeface="Arial Narrow" pitchFamily="34" charset="0"/>
                        </a:rPr>
                        <a:t> доверенности может быть сделана публикация в официальном издании, в котором опубликовываются сведения о банкротстве. В этом случае подпись на заявлении об отмене доверенности должна быть нотариально засвидетельствована. Третьи лица считаются извещенными об отмене доверенности по истечении месяца со дня указанной публикации, если они не были извещены об отмене доверенности ранее.</a:t>
                      </a:r>
                      <a:endParaRPr kumimoji="0" lang="ru-RU" sz="13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1" i="0" u="none" strike="noStrike" cap="none" normalizeH="0" baseline="0" smtClean="0">
                          <a:ln>
                            <a:noFill/>
                          </a:ln>
                          <a:solidFill>
                            <a:schemeClr val="tx1"/>
                          </a:solidFill>
                          <a:effectLst/>
                          <a:latin typeface="Arial Narrow" pitchFamily="34" charset="0"/>
                        </a:rPr>
                        <a:t>2. Если третьему лицу предъявлена доверенность, о </a:t>
                      </a:r>
                      <a:r>
                        <a:rPr kumimoji="0" lang="ru-RU" sz="1300" b="1" i="0" u="none" strike="noStrike" cap="none" normalizeH="0" baseline="0" smtClean="0">
                          <a:ln>
                            <a:noFill/>
                          </a:ln>
                          <a:solidFill>
                            <a:srgbClr val="FF0000"/>
                          </a:solidFill>
                          <a:effectLst/>
                          <a:latin typeface="Arial Narrow" pitchFamily="34" charset="0"/>
                        </a:rPr>
                        <a:t>прекращении </a:t>
                      </a:r>
                      <a:r>
                        <a:rPr kumimoji="0" lang="ru-RU" sz="1300" b="1" i="0" u="none" strike="noStrike" cap="none" normalizeH="0" baseline="0" smtClean="0">
                          <a:ln>
                            <a:noFill/>
                          </a:ln>
                          <a:solidFill>
                            <a:schemeClr val="tx1"/>
                          </a:solidFill>
                          <a:effectLst/>
                          <a:latin typeface="Arial Narrow" pitchFamily="34" charset="0"/>
                        </a:rPr>
                        <a:t>которой оно не знало и не должно было знать, права и обязанности, приобретенные в результате действий лица, полномочия которого прекращены, сохраняют силу для представляемого и его правопреемников.</a:t>
                      </a:r>
                      <a:endParaRPr kumimoji="0" lang="ru-RU" sz="13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0" i="0" u="none" strike="noStrike" cap="none" normalizeH="0" baseline="0" smtClean="0">
                          <a:ln>
                            <a:noFill/>
                          </a:ln>
                          <a:solidFill>
                            <a:schemeClr val="tx1"/>
                          </a:solidFill>
                          <a:effectLst/>
                          <a:latin typeface="Arial Narrow" pitchFamily="34" charset="0"/>
                        </a:rPr>
                        <a:t>3. По прекращении доверенности лицо, которому она выдана, или его правопреемники обязаны немедленно вернуть доверенность.</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467544" y="188640"/>
            <a:ext cx="8229600" cy="360040"/>
          </a:xfrm>
        </p:spPr>
        <p:txBody>
          <a:bodyPr anchor="t" anchorCtr="0">
            <a:normAutofit fontScale="90000"/>
          </a:bodyPr>
          <a:lstStyle/>
          <a:p>
            <a:pPr marL="320040" indent="-320040" algn="r" eaLnBrk="1" fontAlgn="auto" hangingPunct="1">
              <a:lnSpc>
                <a:spcPct val="100000"/>
              </a:lnSpc>
              <a:spcAft>
                <a:spcPts val="0"/>
              </a:spcAft>
              <a:buClr>
                <a:schemeClr val="accent6">
                  <a:lumMod val="75000"/>
                </a:schemeClr>
              </a:buClr>
              <a:buSzPct val="128000"/>
              <a:buFont typeface="Georgia" pitchFamily="18" charset="0"/>
              <a:buChar char="*"/>
              <a:defRPr/>
            </a:pPr>
            <a:r>
              <a:rPr lang="ru-RU" sz="2200" b="1" dirty="0" smtClean="0">
                <a:solidFill>
                  <a:schemeClr val="accent1">
                    <a:lumMod val="75000"/>
                  </a:schemeClr>
                </a:solidFill>
                <a:effectLst>
                  <a:reflection blurRad="6350" stA="55000" endA="300" endPos="45500" dir="5400000" sy="-100000" algn="bl" rotWithShape="0"/>
                </a:effectLst>
                <a:latin typeface="+mj-lt"/>
                <a:ea typeface="Batang" pitchFamily="18" charset="-127"/>
                <a:cs typeface="Aharoni" pitchFamily="2" charset="-79"/>
              </a:rPr>
              <a:t>9       </a:t>
            </a:r>
            <a:r>
              <a:rPr lang="ru-RU" sz="2000" b="1" dirty="0" smtClean="0">
                <a:solidFill>
                  <a:schemeClr val="accent1">
                    <a:lumMod val="75000"/>
                  </a:schemeClr>
                </a:solidFill>
                <a:effectLst>
                  <a:reflection blurRad="6350" stA="55000" endA="300" endPos="45500" dir="5400000" sy="-100000" algn="bl" rotWithShape="0"/>
                </a:effectLst>
                <a:latin typeface="+mj-lt"/>
                <a:ea typeface="Batang" pitchFamily="18" charset="-127"/>
                <a:cs typeface="Aharoni" pitchFamily="2" charset="-79"/>
              </a:rPr>
              <a:t>урегулирована безотзывная </a:t>
            </a:r>
            <a:r>
              <a:rPr lang="ru-RU" sz="2000" b="1" dirty="0" smtClean="0">
                <a:solidFill>
                  <a:schemeClr val="accent1">
                    <a:lumMod val="75000"/>
                  </a:schemeClr>
                </a:solidFill>
                <a:effectLst>
                  <a:reflection blurRad="6350" stA="55000" endA="300" endPos="45500" dir="5400000" sy="-100000" algn="bl" rotWithShape="0"/>
                </a:effectLst>
                <a:latin typeface="+mj-lt"/>
              </a:rPr>
              <a:t>доверенность</a:t>
            </a:r>
            <a:endParaRPr lang="ru-RU" sz="2000" b="1" dirty="0">
              <a:solidFill>
                <a:schemeClr val="accent1">
                  <a:lumMod val="75000"/>
                </a:schemeClr>
              </a:solidFill>
              <a:effectLst>
                <a:reflection blurRad="6350" stA="55000" endA="300" endPos="45500" dir="5400000" sy="-100000" algn="bl" rotWithShape="0"/>
              </a:effectLst>
              <a:latin typeface="+mj-lt"/>
            </a:endParaRPr>
          </a:p>
        </p:txBody>
      </p:sp>
      <p:graphicFrame>
        <p:nvGraphicFramePr>
          <p:cNvPr id="72721" name="Group 17"/>
          <p:cNvGraphicFramePr>
            <a:graphicFrameLocks noGrp="1"/>
          </p:cNvGraphicFramePr>
          <p:nvPr/>
        </p:nvGraphicFramePr>
        <p:xfrm>
          <a:off x="468313" y="549275"/>
          <a:ext cx="8280400" cy="5781675"/>
        </p:xfrm>
        <a:graphic>
          <a:graphicData uri="http://schemas.openxmlformats.org/drawingml/2006/table">
            <a:tbl>
              <a:tblPr/>
              <a:tblGrid>
                <a:gridCol w="3311525"/>
                <a:gridCol w="4968875"/>
              </a:tblGrid>
              <a:tr h="2349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Narrow" pitchFamily="34" charset="0"/>
                          <a:ea typeface="Times New Roman" pitchFamily="18" charset="0"/>
                          <a:cs typeface="Arial" charset="0"/>
                        </a:rPr>
                        <a:t>В прежней редакции</a:t>
                      </a:r>
                      <a:endParaRPr kumimoji="0" lang="ru-RU" sz="12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chemeClr val="tx1"/>
                          </a:solidFill>
                          <a:effectLst/>
                          <a:latin typeface="Arial Narrow" pitchFamily="34" charset="0"/>
                          <a:ea typeface="Times New Roman" pitchFamily="18" charset="0"/>
                          <a:cs typeface="Arial" charset="0"/>
                        </a:rPr>
                        <a:t>В актуальной редакции</a:t>
                      </a:r>
                      <a:endParaRPr kumimoji="0" lang="ru-RU" sz="1200" b="0" i="0" u="none" strike="noStrike" cap="none" normalizeH="0" baseline="0" smtClean="0">
                        <a:ln>
                          <a:noFill/>
                        </a:ln>
                        <a:solidFill>
                          <a:schemeClr val="tx1"/>
                        </a:solidFill>
                        <a:effectLst/>
                        <a:latin typeface="Arial Narrow" pitchFamily="34" charset="0"/>
                        <a:ea typeface="Calibri" pitchFamily="34" charset="0"/>
                        <a:cs typeface="Arial"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5238750">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endParaRPr kumimoji="0" lang="ru-RU" sz="1300" b="0" i="0" u="none" strike="noStrike" cap="none" normalizeH="0" baseline="0" smtClean="0">
                        <a:ln>
                          <a:noFill/>
                        </a:ln>
                        <a:solidFill>
                          <a:schemeClr val="tx1"/>
                        </a:solidFill>
                        <a:effectLst/>
                        <a:latin typeface="Arial Narrow"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704A0"/>
                          </a:solidFill>
                          <a:effectLst/>
                          <a:latin typeface="Times New Roman" pitchFamily="18" charset="0"/>
                        </a:rPr>
                        <a:t>Статья 188.1. Безотзывная доверенность</a:t>
                      </a:r>
                      <a:endParaRPr kumimoji="0" lang="ru-RU" sz="1400" b="0" i="0" u="none" strike="noStrike" cap="none" normalizeH="0" baseline="0" smtClean="0">
                        <a:ln>
                          <a:noFill/>
                        </a:ln>
                        <a:solidFill>
                          <a:srgbClr val="1704A0"/>
                        </a:solidFill>
                        <a:effectLst/>
                        <a:latin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300" b="1" i="0" u="none" strike="noStrike" cap="none" normalizeH="0" baseline="0" smtClean="0">
                          <a:ln>
                            <a:noFill/>
                          </a:ln>
                          <a:solidFill>
                            <a:schemeClr val="tx1"/>
                          </a:solidFill>
                          <a:effectLst/>
                          <a:latin typeface="Arial Narrow" pitchFamily="34" charset="0"/>
                        </a:rPr>
                        <a:t> </a:t>
                      </a:r>
                      <a:r>
                        <a:rPr kumimoji="0" lang="ru-RU" sz="1400" b="1" i="0" u="none" strike="noStrike" cap="none" normalizeH="0" baseline="0" smtClean="0">
                          <a:ln>
                            <a:noFill/>
                          </a:ln>
                          <a:solidFill>
                            <a:schemeClr val="tx1"/>
                          </a:solidFill>
                          <a:effectLst/>
                          <a:latin typeface="Arial Narrow" pitchFamily="34" charset="0"/>
                        </a:rPr>
                        <a:t>1. </a:t>
                      </a:r>
                      <a:r>
                        <a:rPr kumimoji="0" lang="ru-RU" sz="1400" b="1" i="0" u="none" strike="noStrike" cap="none" normalizeH="0" baseline="0" smtClean="0">
                          <a:ln>
                            <a:noFill/>
                          </a:ln>
                          <a:solidFill>
                            <a:srgbClr val="E68422"/>
                          </a:solidFill>
                          <a:effectLst/>
                          <a:latin typeface="Arial Narrow" pitchFamily="34" charset="0"/>
                        </a:rPr>
                        <a:t>В целях исполнения или обеспечения исполнения обязательства </a:t>
                      </a:r>
                      <a:r>
                        <a:rPr kumimoji="0" lang="ru-RU" sz="1400" b="1" i="0" u="none" strike="noStrike" cap="none" normalizeH="0" baseline="0" smtClean="0">
                          <a:ln>
                            <a:noFill/>
                          </a:ln>
                          <a:solidFill>
                            <a:schemeClr val="tx1"/>
                          </a:solidFill>
                          <a:effectLst/>
                          <a:latin typeface="Arial Narrow" pitchFamily="34" charset="0"/>
                        </a:rPr>
                        <a:t>представляемого </a:t>
                      </a:r>
                      <a:r>
                        <a:rPr kumimoji="0" lang="ru-RU" sz="1400" b="1" i="0" u="none" strike="noStrike" cap="none" normalizeH="0" baseline="0" smtClean="0">
                          <a:ln>
                            <a:noFill/>
                          </a:ln>
                          <a:solidFill>
                            <a:srgbClr val="63891F"/>
                          </a:solidFill>
                          <a:effectLst/>
                          <a:latin typeface="Arial Narrow" pitchFamily="34" charset="0"/>
                        </a:rPr>
                        <a:t>перед представителем или лицами, от имени или в интересах которых действует представитель</a:t>
                      </a:r>
                      <a:r>
                        <a:rPr kumimoji="0" lang="ru-RU" sz="1400" b="1" i="0" u="none" strike="noStrike" cap="none" normalizeH="0" baseline="0" smtClean="0">
                          <a:ln>
                            <a:noFill/>
                          </a:ln>
                          <a:solidFill>
                            <a:schemeClr val="tx1"/>
                          </a:solidFill>
                          <a:effectLst/>
                          <a:latin typeface="Arial Narrow" pitchFamily="34" charset="0"/>
                        </a:rPr>
                        <a:t>, в случаях, если такое </a:t>
                      </a:r>
                      <a:r>
                        <a:rPr kumimoji="0" lang="ru-RU" sz="1400" b="1" i="0" u="none" strike="noStrike" cap="none" normalizeH="0" baseline="0" smtClean="0">
                          <a:ln>
                            <a:noFill/>
                          </a:ln>
                          <a:solidFill>
                            <a:srgbClr val="7030A0"/>
                          </a:solidFill>
                          <a:effectLst/>
                          <a:latin typeface="Arial Narrow" pitchFamily="34" charset="0"/>
                        </a:rPr>
                        <a:t>обязательство связано с осуществлением предпринимательской деятельности</a:t>
                      </a:r>
                      <a:r>
                        <a:rPr kumimoji="0" lang="ru-RU" sz="1400" b="1" i="0" u="none" strike="noStrike" cap="none" normalizeH="0" baseline="0" smtClean="0">
                          <a:ln>
                            <a:noFill/>
                          </a:ln>
                          <a:solidFill>
                            <a:schemeClr val="tx1"/>
                          </a:solidFill>
                          <a:effectLst/>
                          <a:latin typeface="Arial Narrow" pitchFamily="34" charset="0"/>
                        </a:rPr>
                        <a:t>, представляемый может указать в доверенности, выданной представителю, на то, что эта доверенность не может быть отменена до окончания срока ее действия либо </a:t>
                      </a:r>
                      <a:r>
                        <a:rPr kumimoji="0" lang="ru-RU" sz="1400" b="1" i="0" u="none" strike="noStrike" cap="none" normalizeH="0" baseline="0" smtClean="0">
                          <a:ln>
                            <a:noFill/>
                          </a:ln>
                          <a:solidFill>
                            <a:srgbClr val="FF0000"/>
                          </a:solidFill>
                          <a:effectLst/>
                          <a:latin typeface="Arial Narrow" pitchFamily="34" charset="0"/>
                        </a:rPr>
                        <a:t>может быть отменена только в предусмотренных в доверенности случаях</a:t>
                      </a:r>
                      <a:r>
                        <a:rPr kumimoji="0" lang="ru-RU" sz="1400" b="1" i="0" u="none" strike="noStrike" cap="none" normalizeH="0" baseline="0" smtClean="0">
                          <a:ln>
                            <a:noFill/>
                          </a:ln>
                          <a:solidFill>
                            <a:schemeClr val="tx1"/>
                          </a:solidFill>
                          <a:effectLst/>
                          <a:latin typeface="Arial Narrow" pitchFamily="34" charset="0"/>
                        </a:rPr>
                        <a:t> (безотзывная доверенность).</a:t>
                      </a:r>
                      <a:endParaRPr kumimoji="0" lang="ru-RU" sz="14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Arial Narrow" pitchFamily="34" charset="0"/>
                        </a:rPr>
                        <a:t>Такая доверенность в любом случае </a:t>
                      </a:r>
                      <a:r>
                        <a:rPr kumimoji="0" lang="ru-RU" sz="1400" b="1" i="0" u="none" strike="noStrike" cap="none" normalizeH="0" baseline="0" smtClean="0">
                          <a:ln>
                            <a:noFill/>
                          </a:ln>
                          <a:solidFill>
                            <a:srgbClr val="FF0000"/>
                          </a:solidFill>
                          <a:effectLst/>
                          <a:latin typeface="Arial Narrow" pitchFamily="34" charset="0"/>
                        </a:rPr>
                        <a:t>может быть отменена после прекращения того обязательства, для исполнения или обеспечения исполнения которого она выдана</a:t>
                      </a:r>
                      <a:r>
                        <a:rPr kumimoji="0" lang="ru-RU" sz="1400" b="1" i="0" u="none" strike="noStrike" cap="none" normalizeH="0" baseline="0" smtClean="0">
                          <a:ln>
                            <a:noFill/>
                          </a:ln>
                          <a:solidFill>
                            <a:schemeClr val="tx1"/>
                          </a:solidFill>
                          <a:effectLst/>
                          <a:latin typeface="Arial Narrow" pitchFamily="34" charset="0"/>
                        </a:rPr>
                        <a:t>, а также в любое время </a:t>
                      </a:r>
                      <a:r>
                        <a:rPr kumimoji="0" lang="ru-RU" sz="1400" b="1" i="0" u="none" strike="noStrike" cap="none" normalizeH="0" baseline="0" smtClean="0">
                          <a:ln>
                            <a:noFill/>
                          </a:ln>
                          <a:solidFill>
                            <a:srgbClr val="FF0000"/>
                          </a:solidFill>
                          <a:effectLst/>
                          <a:latin typeface="Arial Narrow" pitchFamily="34" charset="0"/>
                        </a:rPr>
                        <a:t>в случае злоупотребления представителем своими полномочиями, равно как и при возникновении обстоятельств, очевидно свидетельствующих о том, что данное злоупотребление может произойти</a:t>
                      </a:r>
                      <a:r>
                        <a:rPr kumimoji="0" lang="ru-RU" sz="1400" b="1" i="0" u="none" strike="noStrike" cap="none" normalizeH="0" baseline="0" smtClean="0">
                          <a:ln>
                            <a:noFill/>
                          </a:ln>
                          <a:solidFill>
                            <a:schemeClr val="tx1"/>
                          </a:solidFill>
                          <a:effectLst/>
                          <a:latin typeface="Arial Narrow" pitchFamily="34" charset="0"/>
                        </a:rPr>
                        <a:t>.</a:t>
                      </a:r>
                      <a:endParaRPr kumimoji="0" lang="ru-RU" sz="14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Arial Narrow" pitchFamily="34" charset="0"/>
                        </a:rPr>
                        <a:t>2. Безотзывная доверенность должна быть нотариально удостоверена и </a:t>
                      </a:r>
                      <a:r>
                        <a:rPr kumimoji="0" lang="ru-RU" sz="1400" b="1" i="0" u="none" strike="noStrike" cap="none" normalizeH="0" baseline="0" smtClean="0">
                          <a:ln>
                            <a:noFill/>
                          </a:ln>
                          <a:solidFill>
                            <a:srgbClr val="00B0F0"/>
                          </a:solidFill>
                          <a:effectLst/>
                          <a:latin typeface="Arial Narrow" pitchFamily="34" charset="0"/>
                        </a:rPr>
                        <a:t>содержать прямое указание на ограничение возможности ее отмены</a:t>
                      </a:r>
                      <a:r>
                        <a:rPr kumimoji="0" lang="ru-RU" sz="1400" b="1" i="0" u="none" strike="noStrike" cap="none" normalizeH="0" baseline="0" smtClean="0">
                          <a:ln>
                            <a:noFill/>
                          </a:ln>
                          <a:solidFill>
                            <a:schemeClr val="tx1"/>
                          </a:solidFill>
                          <a:effectLst/>
                          <a:latin typeface="Arial Narrow" pitchFamily="34" charset="0"/>
                        </a:rPr>
                        <a:t> в соответствии с </a:t>
                      </a:r>
                      <a:r>
                        <a:rPr kumimoji="0" lang="ru-RU" sz="1400" b="1" i="0" u="sng" strike="noStrike" cap="none" normalizeH="0" baseline="0" smtClean="0">
                          <a:ln>
                            <a:noFill/>
                          </a:ln>
                          <a:solidFill>
                            <a:schemeClr val="tx1"/>
                          </a:solidFill>
                          <a:effectLst/>
                          <a:latin typeface="Arial Narrow" pitchFamily="34" charset="0"/>
                          <a:hlinkClick r:id="rId2" tooltip="Текущий документ"/>
                        </a:rPr>
                        <a:t>пунктом 1</a:t>
                      </a:r>
                      <a:r>
                        <a:rPr kumimoji="0" lang="ru-RU" sz="1400" b="1" i="0" u="none" strike="noStrike" cap="none" normalizeH="0" baseline="0" smtClean="0">
                          <a:ln>
                            <a:noFill/>
                          </a:ln>
                          <a:solidFill>
                            <a:schemeClr val="tx1"/>
                          </a:solidFill>
                          <a:effectLst/>
                          <a:latin typeface="Arial Narrow" pitchFamily="34" charset="0"/>
                        </a:rPr>
                        <a:t> настоящей статьи.</a:t>
                      </a:r>
                      <a:endParaRPr kumimoji="0" lang="ru-RU" sz="1400" b="0" i="0" u="none" strike="noStrike" cap="none" normalizeH="0" baseline="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Arial Narrow" pitchFamily="34" charset="0"/>
                        </a:rPr>
                        <a:t>3. Лицо, которому выдана безотзывная доверенность, не может передоверить совершение действий, на которые оно уполномочено, другому лицу, если иное не предусмотрено в доверенности.</a:t>
                      </a:r>
                      <a:r>
                        <a:rPr kumimoji="0" lang="ru-RU" sz="1400" b="0" i="0" u="none" strike="noStrike" cap="none" normalizeH="0" baseline="0" smtClean="0">
                          <a:ln>
                            <a:noFill/>
                          </a:ln>
                          <a:solidFill>
                            <a:schemeClr val="tx1"/>
                          </a:solidFill>
                          <a:effectLst/>
                          <a:latin typeface="Arial Narrow" pitchFamily="34"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p:cNvSpPr>
          <p:nvPr/>
        </p:nvSpPr>
        <p:spPr bwMode="auto">
          <a:xfrm>
            <a:off x="468313" y="2133600"/>
            <a:ext cx="8229600" cy="1600200"/>
          </a:xfrm>
          <a:prstGeom prst="rect">
            <a:avLst/>
          </a:prstGeom>
          <a:noFill/>
          <a:ln w="9525">
            <a:noFill/>
            <a:miter lim="800000"/>
            <a:headEnd/>
            <a:tailEnd/>
          </a:ln>
        </p:spPr>
        <p:txBody>
          <a:bodyPr anchor="b"/>
          <a:lstStyle/>
          <a:p>
            <a:pPr algn="ctr">
              <a:lnSpc>
                <a:spcPts val="5800"/>
              </a:lnSpc>
              <a:defRPr/>
            </a:pPr>
            <a:r>
              <a:rPr lang="ru-RU" sz="3200" b="1">
                <a:solidFill>
                  <a:srgbClr val="213E69"/>
                </a:solidFill>
                <a:effectLst>
                  <a:outerShdw blurRad="38100" dist="38100" dir="2700000" algn="tl">
                    <a:srgbClr val="C0C0C0"/>
                  </a:outerShdw>
                </a:effectLst>
                <a:latin typeface="+mn-lt"/>
                <a:ea typeface="+mj-ea"/>
                <a:cs typeface="+mj-cs"/>
              </a:rPr>
              <a:t>РЕФОРМА </a:t>
            </a:r>
            <a:br>
              <a:rPr lang="ru-RU" sz="3200" b="1">
                <a:solidFill>
                  <a:srgbClr val="213E69"/>
                </a:solidFill>
                <a:effectLst>
                  <a:outerShdw blurRad="38100" dist="38100" dir="2700000" algn="tl">
                    <a:srgbClr val="C0C0C0"/>
                  </a:outerShdw>
                </a:effectLst>
                <a:latin typeface="+mn-lt"/>
                <a:ea typeface="+mj-ea"/>
                <a:cs typeface="+mj-cs"/>
              </a:rPr>
            </a:br>
            <a:r>
              <a:rPr lang="ru-RU" sz="3200" b="1">
                <a:solidFill>
                  <a:srgbClr val="213E69"/>
                </a:solidFill>
                <a:effectLst>
                  <a:outerShdw blurRad="38100" dist="38100" dir="2700000" algn="tl">
                    <a:srgbClr val="C0C0C0"/>
                  </a:outerShdw>
                </a:effectLst>
                <a:latin typeface="+mn-lt"/>
                <a:ea typeface="+mj-ea"/>
                <a:cs typeface="+mj-cs"/>
              </a:rPr>
              <a:t>ГРАЖДАНСКОГО КОДЕКСА РФ:</a:t>
            </a:r>
            <a:endParaRPr lang="ru-RU" sz="3200">
              <a:solidFill>
                <a:srgbClr val="213E69"/>
              </a:solidFill>
              <a:effectLst>
                <a:outerShdw blurRad="38100" dist="38100" dir="2700000" algn="tl">
                  <a:srgbClr val="C0C0C0"/>
                </a:outerShdw>
              </a:effectLst>
              <a:latin typeface="+mn-lt"/>
              <a:ea typeface="+mj-ea"/>
              <a:cs typeface="+mj-cs"/>
            </a:endParaRPr>
          </a:p>
        </p:txBody>
      </p:sp>
      <p:sp>
        <p:nvSpPr>
          <p:cNvPr id="72706" name="Объект 4"/>
          <p:cNvSpPr>
            <a:spLocks/>
          </p:cNvSpPr>
          <p:nvPr/>
        </p:nvSpPr>
        <p:spPr bwMode="auto">
          <a:xfrm>
            <a:off x="395288" y="4437063"/>
            <a:ext cx="8362950" cy="1368425"/>
          </a:xfrm>
          <a:prstGeom prst="rect">
            <a:avLst/>
          </a:prstGeom>
          <a:solidFill>
            <a:srgbClr val="A0BAE1"/>
          </a:solidFill>
          <a:ln w="9525">
            <a:noFill/>
            <a:miter lim="800000"/>
            <a:headEnd/>
            <a:tailEnd/>
          </a:ln>
        </p:spPr>
        <p:txBody>
          <a:bodyPr/>
          <a:lstStyle/>
          <a:p>
            <a:pPr marL="342900" indent="-342900" algn="ctr">
              <a:spcBef>
                <a:spcPct val="20000"/>
              </a:spcBef>
              <a:buFont typeface="Arial" charset="0"/>
              <a:buChar char="•"/>
            </a:pPr>
            <a:endParaRPr lang="ru-RU" sz="2400" b="1">
              <a:latin typeface="Century Gothic" pitchFamily="34" charset="0"/>
            </a:endParaRPr>
          </a:p>
          <a:p>
            <a:pPr marL="342900" indent="-342900" algn="ctr">
              <a:spcBef>
                <a:spcPct val="20000"/>
              </a:spcBef>
              <a:buFont typeface="Arial" charset="0"/>
              <a:buNone/>
            </a:pPr>
            <a:r>
              <a:rPr lang="ru-RU" sz="2200" b="1">
                <a:latin typeface="Century Gothic" pitchFamily="34" charset="0"/>
              </a:rPr>
              <a:t>введение в ГК РФ общего принципа добросовестности и его реализация в правоприменительной практике</a:t>
            </a:r>
            <a:endParaRPr lang="ru-RU" sz="2200">
              <a:latin typeface="Century Gothic" pitchFamily="34" charset="0"/>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ext Box 4"/>
          <p:cNvSpPr txBox="1">
            <a:spLocks noChangeArrowheads="1"/>
          </p:cNvSpPr>
          <p:nvPr/>
        </p:nvSpPr>
        <p:spPr bwMode="auto">
          <a:xfrm>
            <a:off x="611188" y="511175"/>
            <a:ext cx="6624637" cy="396875"/>
          </a:xfrm>
          <a:prstGeom prst="rect">
            <a:avLst/>
          </a:prstGeom>
          <a:noFill/>
          <a:ln w="9525">
            <a:noFill/>
            <a:miter lim="800000"/>
            <a:headEnd/>
            <a:tailEnd/>
          </a:ln>
        </p:spPr>
        <p:txBody>
          <a:bodyPr>
            <a:spAutoFit/>
          </a:bodyPr>
          <a:lstStyle/>
          <a:p>
            <a:pPr>
              <a:spcBef>
                <a:spcPct val="50000"/>
              </a:spcBef>
            </a:pPr>
            <a:r>
              <a:rPr lang="ru-RU" sz="2000" b="1" u="sng">
                <a:solidFill>
                  <a:srgbClr val="1704A0"/>
                </a:solidFill>
                <a:latin typeface="Times New Roman" pitchFamily="18" charset="0"/>
              </a:rPr>
              <a:t>С 1 марта 2013 года:</a:t>
            </a:r>
          </a:p>
        </p:txBody>
      </p:sp>
      <p:sp>
        <p:nvSpPr>
          <p:cNvPr id="73730" name="Rectangle 5"/>
          <p:cNvSpPr>
            <a:spLocks noChangeArrowheads="1"/>
          </p:cNvSpPr>
          <p:nvPr/>
        </p:nvSpPr>
        <p:spPr bwMode="auto">
          <a:xfrm>
            <a:off x="684213" y="1196975"/>
            <a:ext cx="7920037" cy="1800225"/>
          </a:xfrm>
          <a:prstGeom prst="rect">
            <a:avLst/>
          </a:prstGeom>
          <a:gradFill rotWithShape="1">
            <a:gsLst>
              <a:gs pos="0">
                <a:srgbClr val="FFFFCC"/>
              </a:gs>
              <a:gs pos="100000">
                <a:schemeClr val="bg1"/>
              </a:gs>
            </a:gsLst>
            <a:lin ang="5400000" scaled="1"/>
          </a:gradFill>
          <a:ln w="9525">
            <a:solidFill>
              <a:schemeClr val="tx1"/>
            </a:solidFill>
            <a:miter lim="800000"/>
            <a:headEnd/>
            <a:tailEnd/>
          </a:ln>
        </p:spPr>
        <p:txBody>
          <a:bodyPr anchor="ctr" anchorCtr="1"/>
          <a:lstStyle/>
          <a:p>
            <a:r>
              <a:rPr lang="ru-RU" sz="2000" b="1">
                <a:solidFill>
                  <a:srgbClr val="1704A0"/>
                </a:solidFill>
                <a:latin typeface="Times New Roman" pitchFamily="18" charset="0"/>
              </a:rPr>
              <a:t>пункт 3 статьи 1 ГК РФ:</a:t>
            </a:r>
          </a:p>
          <a:p>
            <a:pPr algn="ctr"/>
            <a:endParaRPr lang="ru-RU" sz="1000" b="1">
              <a:solidFill>
                <a:srgbClr val="1704A0"/>
              </a:solidFill>
              <a:latin typeface="Times New Roman" pitchFamily="18" charset="0"/>
            </a:endParaRPr>
          </a:p>
          <a:p>
            <a:r>
              <a:rPr lang="ru-RU">
                <a:latin typeface="Times New Roman" pitchFamily="18" charset="0"/>
              </a:rPr>
              <a:t>При установлении, осуществлении и защите гражданских прав и при исполнении гражданских обязанностей участники гражданских правоотношений должны действовать добросовестно. </a:t>
            </a:r>
          </a:p>
        </p:txBody>
      </p:sp>
      <p:sp>
        <p:nvSpPr>
          <p:cNvPr id="73731" name="AutoShape 6"/>
          <p:cNvSpPr>
            <a:spLocks noChangeArrowheads="1"/>
          </p:cNvSpPr>
          <p:nvPr/>
        </p:nvSpPr>
        <p:spPr bwMode="auto">
          <a:xfrm rot="10800000">
            <a:off x="539750" y="3429000"/>
            <a:ext cx="8064500" cy="1730375"/>
          </a:xfrm>
          <a:prstGeom prst="homePlate">
            <a:avLst>
              <a:gd name="adj" fmla="val 25935"/>
            </a:avLst>
          </a:prstGeom>
          <a:gradFill rotWithShape="1">
            <a:gsLst>
              <a:gs pos="0">
                <a:srgbClr val="FFCCFF"/>
              </a:gs>
              <a:gs pos="100000">
                <a:schemeClr val="bg1"/>
              </a:gs>
            </a:gsLst>
            <a:lin ang="5400000" scaled="1"/>
          </a:gradFill>
          <a:ln w="9525">
            <a:solidFill>
              <a:schemeClr val="tx1"/>
            </a:solidFill>
            <a:miter lim="800000"/>
            <a:headEnd/>
            <a:tailEnd/>
          </a:ln>
        </p:spPr>
        <p:txBody>
          <a:bodyPr rot="10800000" anchor="ctr"/>
          <a:lstStyle/>
          <a:p>
            <a:pPr marL="444500"/>
            <a:r>
              <a:rPr lang="ru-RU">
                <a:latin typeface="Times New Roman" pitchFamily="18" charset="0"/>
              </a:rPr>
              <a:t> </a:t>
            </a:r>
            <a:r>
              <a:rPr lang="ru-RU" b="1">
                <a:latin typeface="Times New Roman" pitchFamily="18" charset="0"/>
              </a:rPr>
              <a:t>В Гражданском кодексе теперь прямо закреплены обязанность действовать добросовестно и запрет на извлечение преимуществ из недобросовестного поведения, но при этом само понятие «добросовестность» нигде не раскрывается.</a:t>
            </a:r>
            <a:endParaRPr lang="ru-RU">
              <a:latin typeface="Times New Roman" pitchFamily="18" charset="0"/>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AutoShape 5"/>
          <p:cNvSpPr>
            <a:spLocks noChangeArrowheads="1"/>
          </p:cNvSpPr>
          <p:nvPr/>
        </p:nvSpPr>
        <p:spPr bwMode="auto">
          <a:xfrm>
            <a:off x="539750" y="198438"/>
            <a:ext cx="8280400" cy="709612"/>
          </a:xfrm>
          <a:prstGeom prst="horizontalScroll">
            <a:avLst>
              <a:gd name="adj" fmla="val 12500"/>
            </a:avLst>
          </a:prstGeom>
          <a:gradFill rotWithShape="1">
            <a:gsLst>
              <a:gs pos="0">
                <a:srgbClr val="B0EACE"/>
              </a:gs>
              <a:gs pos="100000">
                <a:schemeClr val="bg1"/>
              </a:gs>
            </a:gsLst>
            <a:lin ang="5400000" scaled="1"/>
          </a:gradFill>
          <a:ln w="9525">
            <a:solidFill>
              <a:schemeClr val="tx1"/>
            </a:solidFill>
            <a:round/>
            <a:headEnd/>
            <a:tailEnd/>
          </a:ln>
        </p:spPr>
        <p:txBody>
          <a:bodyPr wrap="none" anchor="ctr"/>
          <a:lstStyle/>
          <a:p>
            <a:pPr algn="ctr"/>
            <a:r>
              <a:rPr lang="ru-RU" sz="2200" b="1">
                <a:solidFill>
                  <a:srgbClr val="1704A0"/>
                </a:solidFill>
                <a:latin typeface="Times New Roman" pitchFamily="18" charset="0"/>
              </a:rPr>
              <a:t>Что подразумевается по добросовестностью</a:t>
            </a:r>
          </a:p>
        </p:txBody>
      </p:sp>
      <p:sp>
        <p:nvSpPr>
          <p:cNvPr id="74754" name="Rectangle 24"/>
          <p:cNvSpPr>
            <a:spLocks noChangeArrowheads="1"/>
          </p:cNvSpPr>
          <p:nvPr/>
        </p:nvSpPr>
        <p:spPr bwMode="auto">
          <a:xfrm>
            <a:off x="611188" y="1052513"/>
            <a:ext cx="8064500" cy="5184775"/>
          </a:xfrm>
          <a:prstGeom prst="rect">
            <a:avLst/>
          </a:prstGeom>
          <a:gradFill rotWithShape="1">
            <a:gsLst>
              <a:gs pos="0">
                <a:srgbClr val="FFFFCC"/>
              </a:gs>
              <a:gs pos="100000">
                <a:schemeClr val="bg1"/>
              </a:gs>
            </a:gsLst>
            <a:lin ang="5400000" scaled="1"/>
          </a:gradFill>
          <a:ln w="9525">
            <a:solidFill>
              <a:schemeClr val="tx1"/>
            </a:solidFill>
            <a:miter lim="800000"/>
            <a:headEnd/>
            <a:tailEnd/>
          </a:ln>
        </p:spPr>
        <p:txBody>
          <a:bodyPr anchor="ctr"/>
          <a:lstStyle/>
          <a:p>
            <a:r>
              <a:rPr lang="ru-RU" sz="1700">
                <a:solidFill>
                  <a:srgbClr val="1704A0"/>
                </a:solidFill>
                <a:latin typeface="Times New Roman" pitchFamily="18" charset="0"/>
              </a:rPr>
              <a:t> </a:t>
            </a:r>
            <a:r>
              <a:rPr lang="ru-RU" sz="1700" b="1">
                <a:solidFill>
                  <a:srgbClr val="1704A0"/>
                </a:solidFill>
                <a:latin typeface="Times New Roman" pitchFamily="18" charset="0"/>
              </a:rPr>
              <a:t>Статья 10. Пределы осуществления гражданских прав</a:t>
            </a:r>
            <a:r>
              <a:rPr lang="ru-RU" sz="1700">
                <a:solidFill>
                  <a:srgbClr val="1704A0"/>
                </a:solidFill>
                <a:latin typeface="Times New Roman" pitchFamily="18" charset="0"/>
              </a:rPr>
              <a:t> (в редакции, введенной в действие с 1 марта 2013 года )</a:t>
            </a:r>
            <a:endParaRPr lang="ru-RU" sz="1700" b="1">
              <a:solidFill>
                <a:srgbClr val="1704A0"/>
              </a:solidFill>
              <a:latin typeface="Times New Roman" pitchFamily="18" charset="0"/>
            </a:endParaRPr>
          </a:p>
          <a:p>
            <a:endParaRPr lang="ru-RU" sz="1500">
              <a:latin typeface="Times New Roman" pitchFamily="18" charset="0"/>
            </a:endParaRPr>
          </a:p>
          <a:p>
            <a:r>
              <a:rPr lang="ru-RU" sz="1500">
                <a:latin typeface="Times New Roman" pitchFamily="18" charset="0"/>
              </a:rPr>
              <a:t> 1. Не допускаются осуществление гражданских прав исключительно с намерением причинить вред другому лицу, действия в обход закона с противоправной целью, а также иное заведомо недобросовестное осуществление гражданских прав (злоупотребление правом).Не допускается использование гражданских прав в целях ограничения конкуренции, а также злоупотребление доминирующим положением на рынке.</a:t>
            </a:r>
          </a:p>
          <a:p>
            <a:endParaRPr lang="ru-RU" sz="500">
              <a:latin typeface="Times New Roman" pitchFamily="18" charset="0"/>
            </a:endParaRPr>
          </a:p>
          <a:p>
            <a:r>
              <a:rPr lang="ru-RU" sz="1500">
                <a:latin typeface="Times New Roman" pitchFamily="18" charset="0"/>
              </a:rPr>
              <a:t>2. В случае несоблюдения требований, предусмотренных пунктом 1 настоящей статьи, суд, арбитражный суд или третейский суд с учетом характера и последствий допущенного злоупотребления отказывает лицу в защите принадлежащего ему права полностью или частично, а также применяет иные меры, предусмотренные законом.</a:t>
            </a:r>
          </a:p>
          <a:p>
            <a:endParaRPr lang="ru-RU" sz="500">
              <a:latin typeface="Times New Roman" pitchFamily="18" charset="0"/>
            </a:endParaRPr>
          </a:p>
          <a:p>
            <a:r>
              <a:rPr lang="ru-RU" sz="1500">
                <a:latin typeface="Times New Roman" pitchFamily="18" charset="0"/>
              </a:rPr>
              <a:t>3. В случае, если злоупотребление правом выражается в совершении действий в обход закона с противоправной целью, последствия, предусмотренные пунктом 2 настоящей статьи, применяются, поскольку иные последствия таких действий не установлены настоящим Кодексом. </a:t>
            </a:r>
          </a:p>
          <a:p>
            <a:endParaRPr lang="ru-RU" sz="500">
              <a:latin typeface="Times New Roman" pitchFamily="18" charset="0"/>
            </a:endParaRPr>
          </a:p>
          <a:p>
            <a:r>
              <a:rPr lang="ru-RU" sz="1500">
                <a:latin typeface="Times New Roman" pitchFamily="18" charset="0"/>
              </a:rPr>
              <a:t>4. Если злоупотребление правом повлекло нарушение права другого лица, такое лицо вправе требовать возмещения причиненных этим убытков. </a:t>
            </a:r>
          </a:p>
          <a:p>
            <a:endParaRPr lang="ru-RU" sz="500">
              <a:latin typeface="Times New Roman" pitchFamily="18" charset="0"/>
            </a:endParaRPr>
          </a:p>
          <a:p>
            <a:r>
              <a:rPr lang="ru-RU" sz="1500">
                <a:latin typeface="Times New Roman" pitchFamily="18" charset="0"/>
              </a:rPr>
              <a:t>5. Добросовестность участников гражданских правоотношений и разумность их действий предполагаются.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AutoShape 2"/>
          <p:cNvSpPr>
            <a:spLocks noChangeArrowheads="1"/>
          </p:cNvSpPr>
          <p:nvPr/>
        </p:nvSpPr>
        <p:spPr bwMode="auto">
          <a:xfrm rot="10800000">
            <a:off x="395288" y="260350"/>
            <a:ext cx="8353425" cy="792163"/>
          </a:xfrm>
          <a:prstGeom prst="homePlate">
            <a:avLst>
              <a:gd name="adj" fmla="val 17624"/>
            </a:avLst>
          </a:prstGeom>
          <a:gradFill rotWithShape="1">
            <a:gsLst>
              <a:gs pos="0">
                <a:srgbClr val="CCFFCC"/>
              </a:gs>
              <a:gs pos="100000">
                <a:schemeClr val="bg1"/>
              </a:gs>
            </a:gsLst>
            <a:lin ang="5400000" scaled="1"/>
          </a:gradFill>
          <a:ln w="9525">
            <a:solidFill>
              <a:schemeClr val="tx1"/>
            </a:solidFill>
            <a:miter lim="800000"/>
            <a:headEnd/>
            <a:tailEnd/>
          </a:ln>
        </p:spPr>
        <p:txBody>
          <a:bodyPr rot="10800000" anchor="ctr"/>
          <a:lstStyle/>
          <a:p>
            <a:pPr marL="177800" algn="ctr"/>
            <a:r>
              <a:rPr lang="ru-RU" sz="2200" b="1">
                <a:latin typeface="Times New Roman" pitchFamily="18" charset="0"/>
              </a:rPr>
              <a:t>Государственная регистрация сделок и последствия уклонения от государственной регистрации сделки </a:t>
            </a:r>
          </a:p>
        </p:txBody>
      </p:sp>
      <p:graphicFrame>
        <p:nvGraphicFramePr>
          <p:cNvPr id="62490" name="Group 26"/>
          <p:cNvGraphicFramePr>
            <a:graphicFrameLocks noGrp="1"/>
          </p:cNvGraphicFramePr>
          <p:nvPr/>
        </p:nvGraphicFramePr>
        <p:xfrm>
          <a:off x="395288" y="1125538"/>
          <a:ext cx="8280400" cy="2663825"/>
        </p:xfrm>
        <a:graphic>
          <a:graphicData uri="http://schemas.openxmlformats.org/drawingml/2006/table">
            <a:tbl>
              <a:tblPr/>
              <a:tblGrid>
                <a:gridCol w="3954462"/>
                <a:gridCol w="4325938"/>
              </a:tblGrid>
              <a:tr h="333375">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800" b="1" i="0" u="none" strike="noStrike" cap="none" normalizeH="0" baseline="0" smtClean="0">
                          <a:ln>
                            <a:noFill/>
                          </a:ln>
                          <a:solidFill>
                            <a:schemeClr val="tx1"/>
                          </a:solidFill>
                          <a:effectLst/>
                          <a:latin typeface="Times New Roman" pitchFamily="18" charset="0"/>
                        </a:rPr>
                        <a:t>Статья 164. Государственная регистрация сделок</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r>
              <a:tr h="2587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Старая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Новая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2071688">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400" b="0" i="0" u="none" strike="noStrike" cap="none" normalizeH="0" baseline="0" smtClean="0">
                          <a:ln>
                            <a:noFill/>
                          </a:ln>
                          <a:solidFill>
                            <a:schemeClr val="tx1"/>
                          </a:solidFill>
                          <a:effectLst/>
                          <a:latin typeface="Times New Roman" pitchFamily="18" charset="0"/>
                        </a:rPr>
                        <a:t>1. Сделки с землей и другим недвижимым имуществом подлежат государственной регистрации в случаях и в порядке, предусмотренных статьей 131настоящего Кодекса и законом о регистрации прав на недвижимое имущество и сделок с ним.</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400" b="0" i="0" u="none" strike="noStrike" cap="none" normalizeH="0" baseline="0" smtClean="0">
                          <a:ln>
                            <a:noFill/>
                          </a:ln>
                          <a:solidFill>
                            <a:schemeClr val="tx1"/>
                          </a:solidFill>
                          <a:effectLst/>
                          <a:latin typeface="Times New Roman" pitchFamily="18" charset="0"/>
                        </a:rPr>
                        <a:t>2. Законом может быть установлена государственная регистрация сделок с движимым имуществом определенны</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400" b="0" i="0" u="none" strike="noStrike" cap="none" normalizeH="0" baseline="0" smtClean="0">
                          <a:ln>
                            <a:noFill/>
                          </a:ln>
                          <a:solidFill>
                            <a:schemeClr val="tx1"/>
                          </a:solidFill>
                          <a:effectLst/>
                          <a:latin typeface="Times New Roman" pitchFamily="18" charset="0"/>
                        </a:rPr>
                        <a:t>1. 1. В случаях, если законом предусмотрена государственная регистрация сделок, правовые последствия сделки наступают после ее регистрации.</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400" b="0" i="0" u="none" strike="noStrike" cap="none" normalizeH="0" baseline="0" smtClean="0">
                          <a:ln>
                            <a:noFill/>
                          </a:ln>
                          <a:solidFill>
                            <a:schemeClr val="tx1"/>
                          </a:solidFill>
                          <a:effectLst/>
                          <a:latin typeface="Times New Roman" pitchFamily="18" charset="0"/>
                        </a:rPr>
                        <a:t>2. Сделка, предусматривающая изменение условий зарегистрированной сделки, подлежит государственной регистрации.</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
        <p:nvSpPr>
          <p:cNvPr id="20495" name="Text Box 16"/>
          <p:cNvSpPr txBox="1">
            <a:spLocks noChangeArrowheads="1"/>
          </p:cNvSpPr>
          <p:nvPr/>
        </p:nvSpPr>
        <p:spPr bwMode="auto">
          <a:xfrm>
            <a:off x="287338" y="3789363"/>
            <a:ext cx="8748712" cy="2660650"/>
          </a:xfrm>
          <a:prstGeom prst="rect">
            <a:avLst/>
          </a:prstGeom>
          <a:noFill/>
          <a:ln w="9525">
            <a:noFill/>
            <a:miter lim="800000"/>
            <a:headEnd/>
            <a:tailEnd/>
          </a:ln>
        </p:spPr>
        <p:txBody>
          <a:bodyPr>
            <a:spAutoFit/>
          </a:bodyPr>
          <a:lstStyle/>
          <a:p>
            <a:r>
              <a:rPr lang="ru-RU" sz="1500" b="1" i="1">
                <a:latin typeface="Times New Roman" pitchFamily="18" charset="0"/>
              </a:rPr>
              <a:t>!!! Закреплен на законодательном уровне сложившийся в судебной практике единообразный подход</a:t>
            </a:r>
          </a:p>
          <a:p>
            <a:r>
              <a:rPr lang="ru-RU" sz="1400" i="1">
                <a:latin typeface="Times New Roman" pitchFamily="18" charset="0"/>
              </a:rPr>
              <a:t>Например п.9 Информационного письма Президиума ВАС РФ от 16.02.2001 N 59 "Обзор практики разрешения споров, связанных с применением Федерального закона "О государственной регистрации прав на недвижимое имущество и сделок с ним":</a:t>
            </a:r>
          </a:p>
          <a:p>
            <a:r>
              <a:rPr lang="ru-RU" sz="1400" i="1">
                <a:latin typeface="Times New Roman" pitchFamily="18" charset="0"/>
              </a:rPr>
              <a:t>Соглашение сторон об изменении размера арендной платы, указанного ими в договоре аренды недвижимого имущества, подлежащем государственной регистрации, также подлежит обязательной государственной регистрации, поскольку является неотъемлемой частью договора аренды и изменяет содержание и условия обременения, порождаемого договором аренды.</a:t>
            </a:r>
          </a:p>
          <a:p>
            <a:r>
              <a:rPr lang="ru-RU" sz="1400" i="1">
                <a:latin typeface="Times New Roman" pitchFamily="18" charset="0"/>
              </a:rPr>
              <a:t>… Поскольку соглашение о внесении в ранее зарегистрированный договор аренды здания изменений относительно размера арендной платы не было зарегистрировано, оно в соответствии с пунктом 3 статьи 433 ГК должно считаться незаключенным до тех пор, пока не будет зарегистрировано в установленном порядке.</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AutoShape 2"/>
          <p:cNvSpPr>
            <a:spLocks noChangeArrowheads="1"/>
          </p:cNvSpPr>
          <p:nvPr/>
        </p:nvSpPr>
        <p:spPr bwMode="auto">
          <a:xfrm>
            <a:off x="539750" y="198438"/>
            <a:ext cx="8280400" cy="709612"/>
          </a:xfrm>
          <a:prstGeom prst="horizontalScroll">
            <a:avLst>
              <a:gd name="adj" fmla="val 12500"/>
            </a:avLst>
          </a:prstGeom>
          <a:gradFill rotWithShape="1">
            <a:gsLst>
              <a:gs pos="0">
                <a:srgbClr val="B0EACE"/>
              </a:gs>
              <a:gs pos="100000">
                <a:schemeClr val="bg1"/>
              </a:gs>
            </a:gsLst>
            <a:lin ang="5400000" scaled="1"/>
          </a:gradFill>
          <a:ln w="9525">
            <a:solidFill>
              <a:schemeClr val="tx1"/>
            </a:solidFill>
            <a:round/>
            <a:headEnd/>
            <a:tailEnd/>
          </a:ln>
        </p:spPr>
        <p:txBody>
          <a:bodyPr wrap="none" anchor="ctr"/>
          <a:lstStyle/>
          <a:p>
            <a:pPr algn="ctr"/>
            <a:r>
              <a:rPr lang="ru-RU" sz="2200" b="1">
                <a:solidFill>
                  <a:srgbClr val="1704A0"/>
                </a:solidFill>
                <a:latin typeface="Times New Roman" pitchFamily="18" charset="0"/>
              </a:rPr>
              <a:t>Что подразумевается по добросовестностью</a:t>
            </a:r>
          </a:p>
        </p:txBody>
      </p:sp>
      <p:sp>
        <p:nvSpPr>
          <p:cNvPr id="75778" name="Rectangle 24"/>
          <p:cNvSpPr>
            <a:spLocks noChangeArrowheads="1"/>
          </p:cNvSpPr>
          <p:nvPr/>
        </p:nvSpPr>
        <p:spPr bwMode="auto">
          <a:xfrm>
            <a:off x="539750" y="981075"/>
            <a:ext cx="8280400" cy="1655763"/>
          </a:xfrm>
          <a:prstGeom prst="rect">
            <a:avLst/>
          </a:prstGeom>
          <a:gradFill rotWithShape="1">
            <a:gsLst>
              <a:gs pos="0">
                <a:srgbClr val="FFFFCC"/>
              </a:gs>
              <a:gs pos="100000">
                <a:schemeClr val="bg1"/>
              </a:gs>
            </a:gsLst>
            <a:lin ang="5400000" scaled="1"/>
          </a:gradFill>
          <a:ln w="9525">
            <a:solidFill>
              <a:schemeClr val="tx1"/>
            </a:solidFill>
            <a:miter lim="800000"/>
            <a:headEnd/>
            <a:tailEnd/>
          </a:ln>
        </p:spPr>
        <p:txBody>
          <a:bodyPr anchor="ctr"/>
          <a:lstStyle/>
          <a:p>
            <a:r>
              <a:rPr lang="ru-RU" sz="1700" b="1">
                <a:solidFill>
                  <a:srgbClr val="1704A0"/>
                </a:solidFill>
                <a:latin typeface="Times New Roman" pitchFamily="18" charset="0"/>
              </a:rPr>
              <a:t>В Концепции совершенствования общих положений Гражданского Кодекса»:</a:t>
            </a:r>
            <a:r>
              <a:rPr lang="ru-RU" sz="1700">
                <a:solidFill>
                  <a:srgbClr val="1704A0"/>
                </a:solidFill>
                <a:latin typeface="Times New Roman" pitchFamily="18" charset="0"/>
              </a:rPr>
              <a:t> </a:t>
            </a:r>
          </a:p>
          <a:p>
            <a:endParaRPr lang="ru-RU" sz="500">
              <a:latin typeface="Times New Roman" pitchFamily="18" charset="0"/>
            </a:endParaRPr>
          </a:p>
          <a:p>
            <a:r>
              <a:rPr lang="ru-RU" sz="1500">
                <a:latin typeface="Times New Roman" pitchFamily="18" charset="0"/>
              </a:rPr>
              <a:t>«Принцип добросовестности должен быть сформулирован в качестве общего начала гражданского права таким образом, чтобы его действие пронизывало все элементы правовой системы, чтобы он оказывал общее воздействие на развитие гражданского правоотношения. </a:t>
            </a:r>
          </a:p>
          <a:p>
            <a:r>
              <a:rPr lang="ru-RU" sz="1500">
                <a:latin typeface="Times New Roman" pitchFamily="18" charset="0"/>
              </a:rPr>
              <a:t>Принципу добросовестности должны подчиняться не только действия по осуществлению прав и исполнению обязанностей, </a:t>
            </a:r>
            <a:r>
              <a:rPr lang="ru-RU" sz="1500" b="1">
                <a:latin typeface="Times New Roman" pitchFamily="18" charset="0"/>
              </a:rPr>
              <a:t>но и оценка содержания прав и обязанностей сторон</a:t>
            </a:r>
            <a:r>
              <a:rPr lang="ru-RU" sz="1500">
                <a:latin typeface="Times New Roman" pitchFamily="18" charset="0"/>
              </a:rPr>
              <a:t>» </a:t>
            </a:r>
          </a:p>
        </p:txBody>
      </p:sp>
      <p:graphicFrame>
        <p:nvGraphicFramePr>
          <p:cNvPr id="77908" name="Group 84"/>
          <p:cNvGraphicFramePr>
            <a:graphicFrameLocks noGrp="1"/>
          </p:cNvGraphicFramePr>
          <p:nvPr/>
        </p:nvGraphicFramePr>
        <p:xfrm>
          <a:off x="539750" y="2708275"/>
          <a:ext cx="8280400" cy="2952750"/>
        </p:xfrm>
        <a:graphic>
          <a:graphicData uri="http://schemas.openxmlformats.org/drawingml/2006/table">
            <a:tbl>
              <a:tblPr/>
              <a:tblGrid>
                <a:gridCol w="4464050"/>
                <a:gridCol w="3816350"/>
              </a:tblGrid>
              <a:tr h="2857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500" b="1" i="0" u="none" strike="noStrike" cap="none" normalizeH="0" baseline="0" smtClean="0">
                          <a:ln>
                            <a:noFill/>
                          </a:ln>
                          <a:solidFill>
                            <a:schemeClr val="tx1"/>
                          </a:solidFill>
                          <a:effectLst/>
                          <a:latin typeface="Times New Roman" pitchFamily="18" charset="0"/>
                        </a:rPr>
                        <a:t>Добросовестность </a:t>
                      </a:r>
                      <a:r>
                        <a:rPr kumimoji="0" lang="ru-RU" sz="1500" b="1" i="0" u="sng" strike="noStrike" cap="none" normalizeH="0" baseline="0" smtClean="0">
                          <a:ln>
                            <a:noFill/>
                          </a:ln>
                          <a:solidFill>
                            <a:schemeClr val="tx1"/>
                          </a:solidFill>
                          <a:effectLst/>
                          <a:latin typeface="Times New Roman" pitchFamily="18" charset="0"/>
                        </a:rPr>
                        <a:t>в субъективном смысле</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BDBFD"/>
                        </a:gs>
                        <a:gs pos="100000">
                          <a:schemeClr val="bg1"/>
                        </a:gs>
                      </a:gsLst>
                      <a:lin ang="5400000" scaled="1"/>
                    </a:gra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500" b="1" i="0" u="none" strike="noStrike" cap="none" normalizeH="0" baseline="0" smtClean="0">
                          <a:ln>
                            <a:noFill/>
                          </a:ln>
                          <a:solidFill>
                            <a:schemeClr val="tx1"/>
                          </a:solidFill>
                          <a:effectLst/>
                          <a:latin typeface="Times New Roman" pitchFamily="18" charset="0"/>
                        </a:rPr>
                        <a:t>Добросовестность </a:t>
                      </a:r>
                      <a:r>
                        <a:rPr kumimoji="0" lang="ru-RU" sz="1500" b="1" i="0" u="sng" strike="noStrike" cap="none" normalizeH="0" baseline="0" smtClean="0">
                          <a:ln>
                            <a:noFill/>
                          </a:ln>
                          <a:solidFill>
                            <a:schemeClr val="tx1"/>
                          </a:solidFill>
                          <a:effectLst/>
                          <a:latin typeface="Times New Roman" pitchFamily="18" charset="0"/>
                        </a:rPr>
                        <a:t>в объективном смысле</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BDBFD"/>
                        </a:gs>
                        <a:gs pos="100000">
                          <a:schemeClr val="bg1"/>
                        </a:gs>
                      </a:gsLst>
                      <a:lin ang="5400000" scaled="1"/>
                    </a:gradFill>
                  </a:tcPr>
                </a:tc>
              </a:tr>
              <a:tr h="2119313">
                <a:tc>
                  <a:txBody>
                    <a:body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Char char="Ø"/>
                        <a:tabLst/>
                      </a:pPr>
                      <a:r>
                        <a:rPr kumimoji="0" lang="ru-RU" sz="1500" b="0" i="0" u="none" strike="noStrike" cap="none" normalizeH="0" baseline="0" smtClean="0">
                          <a:ln>
                            <a:noFill/>
                          </a:ln>
                          <a:solidFill>
                            <a:schemeClr val="tx1"/>
                          </a:solidFill>
                          <a:effectLst/>
                          <a:latin typeface="Times New Roman" pitchFamily="18" charset="0"/>
                        </a:rPr>
                        <a:t>это незнание лица об определенных обстоятельствах. Например, лицо покупает вещь, но не знает, что приобретает ее у неуправомоченного отчуждателя. </a:t>
                      </a:r>
                    </a:p>
                    <a:p>
                      <a:pPr marL="0" marR="0" lvl="0" indent="0" algn="l" defTabSz="914400" rtl="0" eaLnBrk="0" fontAlgn="base" latinLnBrk="0" hangingPunct="0">
                        <a:lnSpc>
                          <a:spcPct val="100000"/>
                        </a:lnSpc>
                        <a:spcBef>
                          <a:spcPct val="20000"/>
                        </a:spcBef>
                        <a:spcAft>
                          <a:spcPct val="0"/>
                        </a:spcAft>
                        <a:buClrTx/>
                        <a:buSzTx/>
                        <a:buFont typeface="Wingdings" pitchFamily="2" charset="2"/>
                        <a:buChar char="Ø"/>
                        <a:tabLst/>
                      </a:pPr>
                      <a:r>
                        <a:rPr kumimoji="0" lang="ru-RU" sz="1500" b="0" i="0" u="none" strike="noStrike" cap="none" normalizeH="0" baseline="0" smtClean="0">
                          <a:ln>
                            <a:noFill/>
                          </a:ln>
                          <a:solidFill>
                            <a:schemeClr val="tx1"/>
                          </a:solidFill>
                          <a:effectLst/>
                          <a:latin typeface="Times New Roman" pitchFamily="18" charset="0"/>
                        </a:rPr>
                        <a:t>это некое требование к надлежащему поведению, которое правопорядок предъявляет участникам оборота. </a:t>
                      </a:r>
                    </a:p>
                    <a:p>
                      <a:pPr marL="0" marR="0" lvl="0" indent="0" algn="l" defTabSz="914400" rtl="0" eaLnBrk="0" fontAlgn="base" latinLnBrk="0" hangingPunct="0">
                        <a:lnSpc>
                          <a:spcPct val="100000"/>
                        </a:lnSpc>
                        <a:spcBef>
                          <a:spcPct val="20000"/>
                        </a:spcBef>
                        <a:spcAft>
                          <a:spcPct val="0"/>
                        </a:spcAft>
                        <a:buClrTx/>
                        <a:buSzTx/>
                        <a:buFont typeface="Wingdings" pitchFamily="2" charset="2"/>
                        <a:buChar char="Ø"/>
                        <a:tabLst/>
                      </a:pPr>
                      <a:r>
                        <a:rPr kumimoji="0" lang="ru-RU" sz="1500" b="0" i="0" u="none" strike="noStrike" cap="none" normalizeH="0" baseline="0" smtClean="0">
                          <a:ln>
                            <a:noFill/>
                          </a:ln>
                          <a:solidFill>
                            <a:schemeClr val="tx1"/>
                          </a:solidFill>
                          <a:effectLst/>
                          <a:latin typeface="Times New Roman" pitchFamily="18" charset="0"/>
                        </a:rPr>
                        <a:t>аналогами этого понятия могут быть честность, добропорядочность, должное поведение и т. д.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BDBFD"/>
                        </a:gs>
                        <a:gs pos="100000">
                          <a:schemeClr val="bg1"/>
                        </a:gs>
                      </a:gsLst>
                      <a:lin ang="5400000" scaled="1"/>
                    </a:gradFill>
                  </a:tcPr>
                </a:tc>
                <a:tc>
                  <a:txBody>
                    <a:bodyPr/>
                    <a:lstStyle/>
                    <a:p>
                      <a:pPr marL="266700" marR="0" lvl="0" indent="-266700" algn="l" defTabSz="914400" rtl="0" eaLnBrk="1" fontAlgn="base" latinLnBrk="0" hangingPunct="1">
                        <a:lnSpc>
                          <a:spcPct val="115000"/>
                        </a:lnSpc>
                        <a:spcBef>
                          <a:spcPct val="0"/>
                        </a:spcBef>
                        <a:spcAft>
                          <a:spcPct val="0"/>
                        </a:spcAft>
                        <a:buClrTx/>
                        <a:buSzTx/>
                        <a:buFont typeface="Wingdings" pitchFamily="2" charset="2"/>
                        <a:buChar char="Ø"/>
                        <a:tabLst/>
                      </a:pPr>
                      <a:r>
                        <a:rPr kumimoji="0" lang="ru-RU" sz="1500" b="0" i="0" u="none" strike="noStrike" cap="none" normalizeH="0" baseline="0" smtClean="0">
                          <a:ln>
                            <a:noFill/>
                          </a:ln>
                          <a:solidFill>
                            <a:schemeClr val="tx1"/>
                          </a:solidFill>
                          <a:effectLst/>
                          <a:latin typeface="Times New Roman" pitchFamily="18" charset="0"/>
                        </a:rPr>
                        <a:t>трудно сформулировать общее определение. Многие специалисты-правоведы уклонялись от такого общего описания и говорили, что легче понять и оценить, добросовестно ли лицо действовало в конкретных обстоятельствах, чем сформулировать общий подход к добросовестности.</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BDBFD"/>
                        </a:gs>
                        <a:gs pos="100000">
                          <a:schemeClr val="bg1"/>
                        </a:gs>
                      </a:gsLst>
                      <a:lin ang="5400000" scaled="1"/>
                    </a:gradFill>
                  </a:tcPr>
                </a:tc>
              </a:tr>
              <a:tr h="517525">
                <a:tc gridSpan="2">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ru-RU" sz="1500" b="1" i="0" u="none" strike="noStrike" cap="none" normalizeH="0" baseline="0" smtClean="0">
                          <a:ln>
                            <a:noFill/>
                          </a:ln>
                          <a:solidFill>
                            <a:schemeClr val="tx1"/>
                          </a:solidFill>
                          <a:effectLst/>
                          <a:latin typeface="Times New Roman" pitchFamily="18" charset="0"/>
                        </a:rPr>
                        <a:t>Поскольку в законодательстве нет четких критериев добросовестности, то в конечном итоге правопорядок предъявляет эти критерии через судейское усмотрение и судебную практику.</a:t>
                      </a:r>
                      <a:endParaRPr kumimoji="0" lang="ru-RU" sz="1500" b="1" i="0" u="sng" strike="noStrike" cap="none" normalizeH="0" baseline="0" smtClean="0">
                        <a:ln>
                          <a:noFill/>
                        </a:ln>
                        <a:solidFill>
                          <a:schemeClr val="tx1"/>
                        </a:solidFill>
                        <a:effectLst/>
                        <a:latin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BDBFD"/>
                        </a:gs>
                        <a:gs pos="100000">
                          <a:schemeClr val="bg1"/>
                        </a:gs>
                      </a:gsLst>
                      <a:lin ang="5400000" scaled="1"/>
                    </a:gradFill>
                  </a:tcPr>
                </a:tc>
                <a:tc hMerge="1">
                  <a:txBody>
                    <a:bodyPr/>
                    <a:lstStyle/>
                    <a:p>
                      <a:endParaRPr lang="ru-RU"/>
                    </a:p>
                  </a:txBody>
                  <a:tcPr/>
                </a:tc>
              </a:tr>
            </a:tbl>
          </a:graphicData>
        </a:graphic>
      </p:graphicFrame>
      <p:sp>
        <p:nvSpPr>
          <p:cNvPr id="75792" name="Rectangle 86"/>
          <p:cNvSpPr>
            <a:spLocks noChangeArrowheads="1"/>
          </p:cNvSpPr>
          <p:nvPr/>
        </p:nvSpPr>
        <p:spPr bwMode="auto">
          <a:xfrm>
            <a:off x="539750" y="5734050"/>
            <a:ext cx="8280400" cy="717550"/>
          </a:xfrm>
          <a:prstGeom prst="rect">
            <a:avLst/>
          </a:prstGeom>
          <a:gradFill rotWithShape="1">
            <a:gsLst>
              <a:gs pos="0">
                <a:srgbClr val="FFFFCC"/>
              </a:gs>
              <a:gs pos="100000">
                <a:schemeClr val="bg1"/>
              </a:gs>
            </a:gsLst>
            <a:lin ang="5400000" scaled="1"/>
          </a:gradFill>
          <a:ln w="9525">
            <a:solidFill>
              <a:schemeClr val="tx1"/>
            </a:solidFill>
            <a:miter lim="800000"/>
            <a:headEnd/>
            <a:tailEnd/>
          </a:ln>
        </p:spPr>
        <p:txBody>
          <a:bodyPr anchor="ctr"/>
          <a:lstStyle/>
          <a:p>
            <a:pPr algn="ctr"/>
            <a:r>
              <a:rPr lang="ru-RU" sz="1700" b="1">
                <a:solidFill>
                  <a:srgbClr val="1704A0"/>
                </a:solidFill>
                <a:latin typeface="Times New Roman" pitchFamily="18" charset="0"/>
              </a:rPr>
              <a:t>Таким образом, понятие добросовестности является открытым, а конкретное наполнение ему будет давать судебная практика.</a:t>
            </a:r>
            <a:r>
              <a:rPr lang="ru-RU" sz="1700">
                <a:solidFill>
                  <a:srgbClr val="1704A0"/>
                </a:solidFill>
                <a:latin typeface="Times New Roman" pitchFamily="18" charset="0"/>
              </a:rPr>
              <a:t> </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AutoShape 2"/>
          <p:cNvSpPr>
            <a:spLocks noChangeArrowheads="1"/>
          </p:cNvSpPr>
          <p:nvPr/>
        </p:nvSpPr>
        <p:spPr bwMode="auto">
          <a:xfrm>
            <a:off x="323850" y="127000"/>
            <a:ext cx="8496300" cy="854075"/>
          </a:xfrm>
          <a:prstGeom prst="horizontalScroll">
            <a:avLst>
              <a:gd name="adj" fmla="val 12500"/>
            </a:avLst>
          </a:prstGeom>
          <a:gradFill rotWithShape="1">
            <a:gsLst>
              <a:gs pos="0">
                <a:srgbClr val="B0EACE"/>
              </a:gs>
              <a:gs pos="100000">
                <a:schemeClr val="bg1"/>
              </a:gs>
            </a:gsLst>
            <a:lin ang="5400000" scaled="1"/>
          </a:gradFill>
          <a:ln w="9525">
            <a:solidFill>
              <a:schemeClr val="tx1"/>
            </a:solidFill>
            <a:round/>
            <a:headEnd/>
            <a:tailEnd/>
          </a:ln>
        </p:spPr>
        <p:txBody>
          <a:bodyPr anchor="ctr"/>
          <a:lstStyle/>
          <a:p>
            <a:pPr algn="ctr"/>
            <a:r>
              <a:rPr lang="ru-RU" sz="2000" b="1">
                <a:solidFill>
                  <a:srgbClr val="1704A0"/>
                </a:solidFill>
                <a:latin typeface="Times New Roman" pitchFamily="18" charset="0"/>
              </a:rPr>
              <a:t>Оспаривание сделок «через» злоупотребление правом             позволяет оспаривать сделки</a:t>
            </a:r>
          </a:p>
        </p:txBody>
      </p:sp>
      <p:sp>
        <p:nvSpPr>
          <p:cNvPr id="76802" name="Rectangle 24"/>
          <p:cNvSpPr>
            <a:spLocks noChangeArrowheads="1"/>
          </p:cNvSpPr>
          <p:nvPr/>
        </p:nvSpPr>
        <p:spPr bwMode="auto">
          <a:xfrm>
            <a:off x="323850" y="1914525"/>
            <a:ext cx="8496300" cy="2593975"/>
          </a:xfrm>
          <a:prstGeom prst="rect">
            <a:avLst/>
          </a:prstGeom>
          <a:gradFill rotWithShape="1">
            <a:gsLst>
              <a:gs pos="0">
                <a:srgbClr val="FFFFCC"/>
              </a:gs>
              <a:gs pos="100000">
                <a:schemeClr val="bg1"/>
              </a:gs>
            </a:gsLst>
            <a:lin ang="5400000" scaled="1"/>
          </a:gradFill>
          <a:ln w="9525">
            <a:solidFill>
              <a:schemeClr val="tx1"/>
            </a:solidFill>
            <a:miter lim="800000"/>
            <a:headEnd/>
            <a:tailEnd/>
          </a:ln>
        </p:spPr>
        <p:txBody>
          <a:bodyPr anchor="ctr"/>
          <a:lstStyle/>
          <a:p>
            <a:r>
              <a:rPr lang="ru-RU" sz="1900">
                <a:latin typeface="Times New Roman" pitchFamily="18" charset="0"/>
              </a:rPr>
              <a:t>Пункт 9 информационного письма Президиума ВАС РФ от 25.11.2008 № 127 </a:t>
            </a:r>
          </a:p>
          <a:p>
            <a:r>
              <a:rPr lang="ru-RU" sz="1900" i="1">
                <a:latin typeface="Times New Roman" pitchFamily="18" charset="0"/>
              </a:rPr>
              <a:t>(с этого момента начинается новый подход в судебной практике, который в 2013 году найдет свое закрепление в качестве принципа в ГК РФ. Формулирование этого прецедента и соответствующей правовой позиции Высшим арбитражным судом РФ) </a:t>
            </a:r>
          </a:p>
          <a:p>
            <a:endParaRPr lang="ru-RU" sz="1900" i="1">
              <a:latin typeface="Times New Roman" pitchFamily="18" charset="0"/>
            </a:endParaRPr>
          </a:p>
          <a:p>
            <a:r>
              <a:rPr lang="ru-RU" sz="1900">
                <a:latin typeface="Times New Roman" pitchFamily="18" charset="0"/>
              </a:rPr>
              <a:t>Президиум ВАС РФ: ст. 10 + ст. 168 ГК РФ = сделка недействительна </a:t>
            </a:r>
          </a:p>
        </p:txBody>
      </p:sp>
      <p:sp>
        <p:nvSpPr>
          <p:cNvPr id="76803" name="AutoShape 5"/>
          <p:cNvSpPr>
            <a:spLocks noChangeArrowheads="1"/>
          </p:cNvSpPr>
          <p:nvPr/>
        </p:nvSpPr>
        <p:spPr bwMode="auto">
          <a:xfrm rot="10800000">
            <a:off x="323850" y="1196975"/>
            <a:ext cx="8496300" cy="360363"/>
          </a:xfrm>
          <a:prstGeom prst="homePlate">
            <a:avLst>
              <a:gd name="adj" fmla="val 70185"/>
            </a:avLst>
          </a:prstGeom>
          <a:gradFill rotWithShape="1">
            <a:gsLst>
              <a:gs pos="0">
                <a:srgbClr val="FBDBFD"/>
              </a:gs>
              <a:gs pos="100000">
                <a:schemeClr val="bg1"/>
              </a:gs>
            </a:gsLst>
            <a:lin ang="5400000" scaled="1"/>
          </a:gradFill>
          <a:ln w="9525">
            <a:solidFill>
              <a:schemeClr val="tx1"/>
            </a:solidFill>
            <a:miter lim="800000"/>
            <a:headEnd/>
            <a:tailEnd/>
          </a:ln>
        </p:spPr>
        <p:txBody>
          <a:bodyPr rot="10800000" wrap="none" anchor="ctr"/>
          <a:lstStyle/>
          <a:p>
            <a:pPr algn="ctr"/>
            <a:r>
              <a:rPr lang="ru-RU" sz="1700" b="1">
                <a:solidFill>
                  <a:srgbClr val="1704A0"/>
                </a:solidFill>
              </a:rPr>
              <a:t>1. Оспаривание сделок с ценой ниже рыночной</a:t>
            </a:r>
            <a:endParaRPr lang="ru-RU" sz="170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AutoShape 2"/>
          <p:cNvSpPr>
            <a:spLocks noChangeArrowheads="1"/>
          </p:cNvSpPr>
          <p:nvPr/>
        </p:nvSpPr>
        <p:spPr bwMode="auto">
          <a:xfrm>
            <a:off x="323850" y="127000"/>
            <a:ext cx="8496300" cy="854075"/>
          </a:xfrm>
          <a:prstGeom prst="horizontalScroll">
            <a:avLst>
              <a:gd name="adj" fmla="val 12500"/>
            </a:avLst>
          </a:prstGeom>
          <a:gradFill rotWithShape="1">
            <a:gsLst>
              <a:gs pos="0">
                <a:srgbClr val="B0EACE"/>
              </a:gs>
              <a:gs pos="100000">
                <a:schemeClr val="bg1"/>
              </a:gs>
            </a:gsLst>
            <a:lin ang="5400000" scaled="1"/>
          </a:gradFill>
          <a:ln w="9525">
            <a:solidFill>
              <a:schemeClr val="tx1"/>
            </a:solidFill>
            <a:round/>
            <a:headEnd/>
            <a:tailEnd/>
          </a:ln>
        </p:spPr>
        <p:txBody>
          <a:bodyPr anchor="ctr"/>
          <a:lstStyle/>
          <a:p>
            <a:pPr algn="ctr"/>
            <a:r>
              <a:rPr lang="ru-RU" sz="2000" b="1">
                <a:solidFill>
                  <a:srgbClr val="1704A0"/>
                </a:solidFill>
                <a:latin typeface="Times New Roman" pitchFamily="18" charset="0"/>
              </a:rPr>
              <a:t>Оспаривание сделок «через» злоупотребление правом             позволяет оспаривать сделки</a:t>
            </a:r>
          </a:p>
        </p:txBody>
      </p:sp>
      <p:sp>
        <p:nvSpPr>
          <p:cNvPr id="77826" name="Rectangle 24"/>
          <p:cNvSpPr>
            <a:spLocks noChangeArrowheads="1"/>
          </p:cNvSpPr>
          <p:nvPr/>
        </p:nvSpPr>
        <p:spPr bwMode="auto">
          <a:xfrm>
            <a:off x="323850" y="1700213"/>
            <a:ext cx="8496300" cy="4897437"/>
          </a:xfrm>
          <a:prstGeom prst="rect">
            <a:avLst/>
          </a:prstGeom>
          <a:gradFill rotWithShape="1">
            <a:gsLst>
              <a:gs pos="0">
                <a:srgbClr val="FFFFCC"/>
              </a:gs>
              <a:gs pos="100000">
                <a:schemeClr val="bg1"/>
              </a:gs>
            </a:gsLst>
            <a:lin ang="5400000" scaled="1"/>
          </a:gradFill>
          <a:ln w="9525">
            <a:solidFill>
              <a:schemeClr val="tx1"/>
            </a:solidFill>
            <a:miter lim="800000"/>
            <a:headEnd/>
            <a:tailEnd/>
          </a:ln>
        </p:spPr>
        <p:txBody>
          <a:bodyPr anchor="ctr"/>
          <a:lstStyle/>
          <a:p>
            <a:pPr indent="355600"/>
            <a:r>
              <a:rPr lang="ru-RU" sz="1600">
                <a:latin typeface="Times New Roman" pitchFamily="18" charset="0"/>
              </a:rPr>
              <a:t>Постановление Президиума ВАС РФ от 24.03.2009 № 8207/08 </a:t>
            </a:r>
          </a:p>
          <a:p>
            <a:pPr indent="355600"/>
            <a:endParaRPr lang="ru-RU" sz="500">
              <a:latin typeface="Times New Roman" pitchFamily="18" charset="0"/>
            </a:endParaRPr>
          </a:p>
          <a:p>
            <a:pPr indent="355600"/>
            <a:r>
              <a:rPr lang="ru-RU" sz="1600" b="1">
                <a:latin typeface="Times New Roman" pitchFamily="18" charset="0"/>
              </a:rPr>
              <a:t>Итоговая позиция: </a:t>
            </a:r>
            <a:r>
              <a:rPr lang="ru-RU" sz="1600">
                <a:latin typeface="Times New Roman" pitchFamily="18" charset="0"/>
              </a:rPr>
              <a:t>Сделка по отчуждению имущества, сопряженная с занижением стоимости этого имущества, не всегда является недействительной, а в тех случаях, когда такая сделка повлекла утрату основного актива общества и, тем самым, утрату возможности использовать имущество, необходимое для осуществления основной хозяйственной деятельности. </a:t>
            </a:r>
          </a:p>
          <a:p>
            <a:pPr indent="355600"/>
            <a:endParaRPr lang="ru-RU" sz="500">
              <a:latin typeface="Times New Roman" pitchFamily="18" charset="0"/>
            </a:endParaRPr>
          </a:p>
          <a:p>
            <a:pPr indent="355600"/>
            <a:r>
              <a:rPr lang="ru-RU" sz="1600" b="1">
                <a:latin typeface="Times New Roman" pitchFamily="18" charset="0"/>
              </a:rPr>
              <a:t>ФАС СЗО, </a:t>
            </a:r>
            <a:r>
              <a:rPr lang="ru-RU" sz="1600">
                <a:latin typeface="Times New Roman" pitchFamily="18" charset="0"/>
              </a:rPr>
              <a:t>16.09.2013 года Дело № А42-1543/2012 </a:t>
            </a:r>
          </a:p>
          <a:p>
            <a:pPr indent="355600"/>
            <a:endParaRPr lang="ru-RU" sz="500">
              <a:latin typeface="Times New Roman" pitchFamily="18" charset="0"/>
            </a:endParaRPr>
          </a:p>
          <a:p>
            <a:pPr indent="355600"/>
            <a:r>
              <a:rPr lang="ru-RU" sz="1600">
                <a:latin typeface="Times New Roman" pitchFamily="18" charset="0"/>
              </a:rPr>
              <a:t>Суд кассационной инстанции находит правильным вывод суда апелляционной инстанции об отсутствии в материалах дела доказательств наличия у Общества после </a:t>
            </a:r>
          </a:p>
          <a:p>
            <a:pPr indent="355600"/>
            <a:r>
              <a:rPr lang="ru-RU" sz="1600">
                <a:latin typeface="Times New Roman" pitchFamily="18" charset="0"/>
              </a:rPr>
              <a:t>совершения спорных сделок другого имущества, требуемого для ведения уставной деятельности. </a:t>
            </a:r>
          </a:p>
          <a:p>
            <a:pPr indent="355600"/>
            <a:endParaRPr lang="ru-RU" sz="500">
              <a:latin typeface="Times New Roman" pitchFamily="18" charset="0"/>
            </a:endParaRPr>
          </a:p>
          <a:p>
            <a:pPr indent="355600"/>
            <a:r>
              <a:rPr lang="ru-RU" sz="1600">
                <a:latin typeface="Times New Roman" pitchFamily="18" charset="0"/>
              </a:rPr>
              <a:t>Оценив представленные в дело доказательства с учетом положений статьи 71 АПК РФ, суды пришли к правомерному и обоснованному выводу о том, что в результате совершения спорных сделок Общество утратило возможность использовать имущество, необходимое ему для осуществления основной деятельности, в связи с чем требования истцов о наличии оснований для признания спорной сделки недействительной в силу ничтожности в соответствии с пунктом 2 статьи 10 и статей 168, 170 ГК РФ являются правомерными и подлежащим удовлетворению. </a:t>
            </a:r>
          </a:p>
        </p:txBody>
      </p:sp>
      <p:sp>
        <p:nvSpPr>
          <p:cNvPr id="77827" name="AutoShape 4"/>
          <p:cNvSpPr>
            <a:spLocks noChangeArrowheads="1"/>
          </p:cNvSpPr>
          <p:nvPr/>
        </p:nvSpPr>
        <p:spPr bwMode="auto">
          <a:xfrm rot="10800000">
            <a:off x="323850" y="1196975"/>
            <a:ext cx="8496300" cy="360363"/>
          </a:xfrm>
          <a:prstGeom prst="homePlate">
            <a:avLst>
              <a:gd name="adj" fmla="val 70185"/>
            </a:avLst>
          </a:prstGeom>
          <a:gradFill rotWithShape="1">
            <a:gsLst>
              <a:gs pos="0">
                <a:srgbClr val="FBDBFD"/>
              </a:gs>
              <a:gs pos="100000">
                <a:schemeClr val="bg1"/>
              </a:gs>
            </a:gsLst>
            <a:lin ang="5400000" scaled="1"/>
          </a:gradFill>
          <a:ln w="9525">
            <a:solidFill>
              <a:schemeClr val="tx1"/>
            </a:solidFill>
            <a:miter lim="800000"/>
            <a:headEnd/>
            <a:tailEnd/>
          </a:ln>
        </p:spPr>
        <p:txBody>
          <a:bodyPr rot="10800000" wrap="none" anchor="ctr"/>
          <a:lstStyle/>
          <a:p>
            <a:pPr algn="ctr"/>
            <a:r>
              <a:rPr lang="ru-RU" sz="1600" b="1">
                <a:solidFill>
                  <a:srgbClr val="1704A0"/>
                </a:solidFill>
              </a:rPr>
              <a:t>2. Продажа по заниженной цене сама по себе не является злоупотреблением </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AutoShape 2"/>
          <p:cNvSpPr>
            <a:spLocks noChangeArrowheads="1"/>
          </p:cNvSpPr>
          <p:nvPr/>
        </p:nvSpPr>
        <p:spPr bwMode="auto">
          <a:xfrm>
            <a:off x="323850" y="127000"/>
            <a:ext cx="8496300" cy="854075"/>
          </a:xfrm>
          <a:prstGeom prst="horizontalScroll">
            <a:avLst>
              <a:gd name="adj" fmla="val 12500"/>
            </a:avLst>
          </a:prstGeom>
          <a:gradFill rotWithShape="1">
            <a:gsLst>
              <a:gs pos="0">
                <a:srgbClr val="B0EACE"/>
              </a:gs>
              <a:gs pos="100000">
                <a:schemeClr val="bg1"/>
              </a:gs>
            </a:gsLst>
            <a:lin ang="5400000" scaled="1"/>
          </a:gradFill>
          <a:ln w="9525">
            <a:solidFill>
              <a:schemeClr val="tx1"/>
            </a:solidFill>
            <a:round/>
            <a:headEnd/>
            <a:tailEnd/>
          </a:ln>
        </p:spPr>
        <p:txBody>
          <a:bodyPr anchor="ctr"/>
          <a:lstStyle/>
          <a:p>
            <a:pPr algn="ctr"/>
            <a:r>
              <a:rPr lang="ru-RU" sz="2000" b="1">
                <a:solidFill>
                  <a:srgbClr val="1704A0"/>
                </a:solidFill>
                <a:latin typeface="Times New Roman" pitchFamily="18" charset="0"/>
              </a:rPr>
              <a:t>Оспаривание сделок «через» злоупотребление правом             позволяет оспаривать сделки</a:t>
            </a:r>
          </a:p>
        </p:txBody>
      </p:sp>
      <p:sp>
        <p:nvSpPr>
          <p:cNvPr id="78850" name="Rectangle 24"/>
          <p:cNvSpPr>
            <a:spLocks noChangeArrowheads="1"/>
          </p:cNvSpPr>
          <p:nvPr/>
        </p:nvSpPr>
        <p:spPr bwMode="auto">
          <a:xfrm>
            <a:off x="323850" y="1700213"/>
            <a:ext cx="8496300" cy="4897437"/>
          </a:xfrm>
          <a:prstGeom prst="rect">
            <a:avLst/>
          </a:prstGeom>
          <a:gradFill rotWithShape="1">
            <a:gsLst>
              <a:gs pos="0">
                <a:srgbClr val="FFFFCC"/>
              </a:gs>
              <a:gs pos="100000">
                <a:schemeClr val="bg1"/>
              </a:gs>
            </a:gsLst>
            <a:lin ang="5400000" scaled="1"/>
          </a:gradFill>
          <a:ln w="9525">
            <a:solidFill>
              <a:schemeClr val="tx1"/>
            </a:solidFill>
            <a:miter lim="800000"/>
            <a:headEnd/>
            <a:tailEnd/>
          </a:ln>
        </p:spPr>
        <p:txBody>
          <a:bodyPr anchor="ctr"/>
          <a:lstStyle/>
          <a:p>
            <a:pPr indent="355600"/>
            <a:r>
              <a:rPr lang="ru-RU" sz="1500">
                <a:latin typeface="Times New Roman" pitchFamily="18" charset="0"/>
              </a:rPr>
              <a:t>Постановления Президиума ВАС РФ от 01.10.2013 по делу № А74-4581/2011 и № А74-4582/2011 </a:t>
            </a:r>
          </a:p>
          <a:p>
            <a:pPr indent="355600"/>
            <a:r>
              <a:rPr lang="ru-RU" sz="1500">
                <a:latin typeface="Times New Roman" pitchFamily="18" charset="0"/>
              </a:rPr>
              <a:t>(в основном по вопросам сроков исковой давности), но в Постановлении апелляционной инстанции сформулирован вывод </a:t>
            </a:r>
            <a:r>
              <a:rPr lang="ru-RU" sz="1500" u="sng">
                <a:latin typeface="Times New Roman" pitchFamily="18" charset="0"/>
              </a:rPr>
              <a:t>об обычае делового оборота</a:t>
            </a:r>
            <a:r>
              <a:rPr lang="ru-RU" sz="1500">
                <a:latin typeface="Times New Roman" pitchFamily="18" charset="0"/>
              </a:rPr>
              <a:t> – проводить до заключения сделки проверку приобретаемого пакета акций. Если покупатель не сделал такой проверки, то его добросовестность – под соменением.</a:t>
            </a:r>
          </a:p>
          <a:p>
            <a:pPr indent="355600"/>
            <a:endParaRPr lang="ru-RU" sz="500">
              <a:latin typeface="Times New Roman" pitchFamily="18" charset="0"/>
            </a:endParaRPr>
          </a:p>
          <a:p>
            <a:pPr indent="355600"/>
            <a:r>
              <a:rPr lang="ru-RU" sz="1500">
                <a:latin typeface="Times New Roman" pitchFamily="18" charset="0"/>
              </a:rPr>
              <a:t>Позиция апелляции и кассации: </a:t>
            </a:r>
            <a:r>
              <a:rPr lang="ru-RU" sz="1500" b="1">
                <a:latin typeface="Times New Roman" pitchFamily="18" charset="0"/>
              </a:rPr>
              <a:t>добросовестность выгодоприобретателя подтверждается проверкой информации об имуществе (DD) </a:t>
            </a:r>
          </a:p>
          <a:p>
            <a:pPr indent="355600"/>
            <a:endParaRPr lang="ru-RU" sz="500" b="1">
              <a:latin typeface="Times New Roman" pitchFamily="18" charset="0"/>
            </a:endParaRPr>
          </a:p>
          <a:p>
            <a:pPr indent="355600"/>
            <a:r>
              <a:rPr lang="ru-RU" sz="1500">
                <a:latin typeface="Times New Roman" pitchFamily="18" charset="0"/>
              </a:rPr>
              <a:t>Тем не менее суд апелляционной инстанции счел добросовестность ответчиков необоснованной. Так, ответчики не проявили должную осмотрительность, не обращались к реестродержателю, продавцам акций для выяснения их правомочий, не предприняли все разумные и возможные способы для исключения ситуации приобретения акций у неправомочных продавцов. </a:t>
            </a:r>
          </a:p>
          <a:p>
            <a:pPr indent="355600"/>
            <a:endParaRPr lang="ru-RU" sz="500">
              <a:latin typeface="Times New Roman" pitchFamily="18" charset="0"/>
            </a:endParaRPr>
          </a:p>
          <a:p>
            <a:pPr indent="355600"/>
            <a:r>
              <a:rPr lang="ru-RU" sz="1500">
                <a:latin typeface="Times New Roman" pitchFamily="18" charset="0"/>
              </a:rPr>
              <a:t>Суд апелляционной инстанции </a:t>
            </a:r>
            <a:r>
              <a:rPr lang="ru-RU" sz="1500" b="1" u="sng">
                <a:latin typeface="Times New Roman" pitchFamily="18" charset="0"/>
              </a:rPr>
              <a:t>ссылался на обычаи делового оборота</a:t>
            </a:r>
            <a:r>
              <a:rPr lang="ru-RU" sz="1500">
                <a:latin typeface="Times New Roman" pitchFamily="18" charset="0"/>
              </a:rPr>
              <a:t>. </a:t>
            </a:r>
          </a:p>
          <a:p>
            <a:pPr indent="355600"/>
            <a:endParaRPr lang="ru-RU" sz="500">
              <a:latin typeface="Times New Roman" pitchFamily="18" charset="0"/>
            </a:endParaRPr>
          </a:p>
          <a:p>
            <a:pPr indent="355600"/>
            <a:r>
              <a:rPr lang="ru-RU" sz="1500">
                <a:latin typeface="Times New Roman" pitchFamily="18" charset="0"/>
              </a:rPr>
              <a:t>«Обычаи делового оборота представляют собой комплексную систему сбора и анализа информации о продавце акций, об эмитенте, об обстоятельствах приобретения акций самим отчуждателем. В частности, проверяется наличие или отсутствие судебных разбирательств с участием продавца или третьих лиц в отношении приобретаемых акций, оцениваются документы, подтверждающие возникновение права собственности на отчуждаемое имущество. То есть при приобретении пакета акций, составляющего более 70% уставного капитала эмитента, ответчики должны были проверить всю указанную выше информацию». </a:t>
            </a:r>
          </a:p>
        </p:txBody>
      </p:sp>
      <p:sp>
        <p:nvSpPr>
          <p:cNvPr id="78851" name="AutoShape 4"/>
          <p:cNvSpPr>
            <a:spLocks noChangeArrowheads="1"/>
          </p:cNvSpPr>
          <p:nvPr/>
        </p:nvSpPr>
        <p:spPr bwMode="auto">
          <a:xfrm rot="10800000">
            <a:off x="323850" y="1196975"/>
            <a:ext cx="8496300" cy="360363"/>
          </a:xfrm>
          <a:prstGeom prst="homePlate">
            <a:avLst>
              <a:gd name="adj" fmla="val 70185"/>
            </a:avLst>
          </a:prstGeom>
          <a:gradFill rotWithShape="1">
            <a:gsLst>
              <a:gs pos="0">
                <a:srgbClr val="FBDBFD"/>
              </a:gs>
              <a:gs pos="100000">
                <a:schemeClr val="bg1"/>
              </a:gs>
            </a:gsLst>
            <a:lin ang="5400000" scaled="1"/>
          </a:gradFill>
          <a:ln w="9525">
            <a:solidFill>
              <a:schemeClr val="tx1"/>
            </a:solidFill>
            <a:miter lim="800000"/>
            <a:headEnd/>
            <a:tailEnd/>
          </a:ln>
        </p:spPr>
        <p:txBody>
          <a:bodyPr rot="10800000" wrap="none" anchor="ctr"/>
          <a:lstStyle/>
          <a:p>
            <a:pPr algn="ctr"/>
            <a:r>
              <a:rPr lang="ru-RU" sz="1700" b="1">
                <a:solidFill>
                  <a:srgbClr val="1704A0"/>
                </a:solidFill>
              </a:rPr>
              <a:t>3. Злоупотребление – нарушение обычаев делового оборота</a:t>
            </a:r>
            <a:r>
              <a:rPr lang="ru-RU" sz="1700">
                <a:solidFill>
                  <a:srgbClr val="1704A0"/>
                </a:solidFill>
              </a:rPr>
              <a:t> </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AutoShape 2"/>
          <p:cNvSpPr>
            <a:spLocks noChangeArrowheads="1"/>
          </p:cNvSpPr>
          <p:nvPr/>
        </p:nvSpPr>
        <p:spPr bwMode="auto">
          <a:xfrm>
            <a:off x="323850" y="127000"/>
            <a:ext cx="8496300" cy="854075"/>
          </a:xfrm>
          <a:prstGeom prst="horizontalScroll">
            <a:avLst>
              <a:gd name="adj" fmla="val 12500"/>
            </a:avLst>
          </a:prstGeom>
          <a:gradFill rotWithShape="1">
            <a:gsLst>
              <a:gs pos="0">
                <a:srgbClr val="B0EACE"/>
              </a:gs>
              <a:gs pos="100000">
                <a:schemeClr val="bg1"/>
              </a:gs>
            </a:gsLst>
            <a:lin ang="5400000" scaled="1"/>
          </a:gradFill>
          <a:ln w="9525">
            <a:solidFill>
              <a:schemeClr val="tx1"/>
            </a:solidFill>
            <a:round/>
            <a:headEnd/>
            <a:tailEnd/>
          </a:ln>
        </p:spPr>
        <p:txBody>
          <a:bodyPr anchor="ctr"/>
          <a:lstStyle/>
          <a:p>
            <a:pPr algn="ctr"/>
            <a:r>
              <a:rPr lang="ru-RU" sz="2000" b="1">
                <a:solidFill>
                  <a:srgbClr val="1704A0"/>
                </a:solidFill>
                <a:latin typeface="Times New Roman" pitchFamily="18" charset="0"/>
              </a:rPr>
              <a:t>Оспаривание сделок «через» злоупотребление правом             позволяет оспаривать сделки</a:t>
            </a:r>
          </a:p>
        </p:txBody>
      </p:sp>
      <p:sp>
        <p:nvSpPr>
          <p:cNvPr id="79874" name="Rectangle 24"/>
          <p:cNvSpPr>
            <a:spLocks noChangeArrowheads="1"/>
          </p:cNvSpPr>
          <p:nvPr/>
        </p:nvSpPr>
        <p:spPr bwMode="auto">
          <a:xfrm>
            <a:off x="323850" y="1844675"/>
            <a:ext cx="8496300" cy="4319588"/>
          </a:xfrm>
          <a:prstGeom prst="rect">
            <a:avLst/>
          </a:prstGeom>
          <a:gradFill rotWithShape="1">
            <a:gsLst>
              <a:gs pos="0">
                <a:srgbClr val="FFFFCC"/>
              </a:gs>
              <a:gs pos="100000">
                <a:schemeClr val="bg1"/>
              </a:gs>
            </a:gsLst>
            <a:lin ang="5400000" scaled="1"/>
          </a:gradFill>
          <a:ln w="9525">
            <a:solidFill>
              <a:schemeClr val="tx1"/>
            </a:solidFill>
            <a:miter lim="800000"/>
            <a:headEnd/>
            <a:tailEnd/>
          </a:ln>
        </p:spPr>
        <p:txBody>
          <a:bodyPr anchor="ctr"/>
          <a:lstStyle/>
          <a:p>
            <a:pPr indent="355600"/>
            <a:r>
              <a:rPr lang="ru-RU" sz="1600">
                <a:latin typeface="Times New Roman" pitchFamily="18" charset="0"/>
              </a:rPr>
              <a:t>Постановление Восемнадцатого арбитражного апелляционного суда от 14.03.2013 № 18АП-897/2013 </a:t>
            </a:r>
          </a:p>
          <a:p>
            <a:pPr indent="355600"/>
            <a:endParaRPr lang="ru-RU" sz="1000">
              <a:latin typeface="Times New Roman" pitchFamily="18" charset="0"/>
            </a:endParaRPr>
          </a:p>
          <a:p>
            <a:pPr indent="355600"/>
            <a:r>
              <a:rPr lang="ru-RU" sz="1600">
                <a:latin typeface="Times New Roman" pitchFamily="18" charset="0"/>
              </a:rPr>
              <a:t>ЗАО обратилось в суд с иском к нескольким ответчикам о признании торгов и договоров купли-продажи, заключенных по их результатам, недействительными. Иск основан на том, что в ходе торгов один из ответчиков предлагал цену лотов, в несколько раз превышающую их первоначальную стоимость, затем, будучи признанным победителем, отказался от заключения договоров, после чего право на их заключение получал другой ответчик, предложивший наивысшую цену за другие лоты. </a:t>
            </a:r>
          </a:p>
          <a:p>
            <a:pPr indent="355600"/>
            <a:endParaRPr lang="ru-RU" sz="1000">
              <a:latin typeface="Times New Roman" pitchFamily="18" charset="0"/>
            </a:endParaRPr>
          </a:p>
          <a:p>
            <a:pPr indent="355600"/>
            <a:r>
              <a:rPr lang="ru-RU" sz="1600">
                <a:latin typeface="Times New Roman" pitchFamily="18" charset="0"/>
              </a:rPr>
              <a:t>Не увидев объективных причин, оправдывающих поведение первого ответчика по формированию цены и отказа в заключении договоров, суд согласился с тем, что действиями </a:t>
            </a:r>
          </a:p>
          <a:p>
            <a:pPr indent="355600"/>
            <a:r>
              <a:rPr lang="ru-RU" sz="1600">
                <a:latin typeface="Times New Roman" pitchFamily="18" charset="0"/>
              </a:rPr>
              <a:t>этих двух участников торгов была искусственно завышена цена объектов продажи. В результате их действий произошло отсечение добросовестных участников аукциона, которые понимали, что цена должна быть экономически обоснована. </a:t>
            </a:r>
          </a:p>
          <a:p>
            <a:pPr indent="355600"/>
            <a:endParaRPr lang="ru-RU" sz="1000">
              <a:latin typeface="Times New Roman" pitchFamily="18" charset="0"/>
            </a:endParaRPr>
          </a:p>
          <a:p>
            <a:pPr indent="355600"/>
            <a:r>
              <a:rPr lang="ru-RU" sz="1600">
                <a:latin typeface="Times New Roman" pitchFamily="18" charset="0"/>
              </a:rPr>
              <a:t>Со ссылкой на ст. 10 Гражданского кодекса РФ суд посчитал данное нарушение порядка проведения торгов существенным и влекущим признание их недействительными.</a:t>
            </a:r>
          </a:p>
        </p:txBody>
      </p:sp>
      <p:sp>
        <p:nvSpPr>
          <p:cNvPr id="79875" name="AutoShape 4"/>
          <p:cNvSpPr>
            <a:spLocks noChangeArrowheads="1"/>
          </p:cNvSpPr>
          <p:nvPr/>
        </p:nvSpPr>
        <p:spPr bwMode="auto">
          <a:xfrm rot="10800000">
            <a:off x="323850" y="1196975"/>
            <a:ext cx="8496300" cy="360363"/>
          </a:xfrm>
          <a:prstGeom prst="homePlate">
            <a:avLst>
              <a:gd name="adj" fmla="val 70185"/>
            </a:avLst>
          </a:prstGeom>
          <a:gradFill rotWithShape="1">
            <a:gsLst>
              <a:gs pos="0">
                <a:srgbClr val="FBDBFD"/>
              </a:gs>
              <a:gs pos="100000">
                <a:schemeClr val="bg1"/>
              </a:gs>
            </a:gsLst>
            <a:lin ang="5400000" scaled="1"/>
          </a:gradFill>
          <a:ln w="9525">
            <a:solidFill>
              <a:schemeClr val="tx1"/>
            </a:solidFill>
            <a:miter lim="800000"/>
            <a:headEnd/>
            <a:tailEnd/>
          </a:ln>
        </p:spPr>
        <p:txBody>
          <a:bodyPr rot="10800000" wrap="none" anchor="ctr"/>
          <a:lstStyle/>
          <a:p>
            <a:pPr algn="ctr"/>
            <a:r>
              <a:rPr lang="ru-RU" sz="1700" b="1">
                <a:solidFill>
                  <a:srgbClr val="1704A0"/>
                </a:solidFill>
              </a:rPr>
              <a:t>4. Злоупотребление - «нечестная» победа на торгах</a:t>
            </a:r>
            <a:r>
              <a:rPr lang="ru-RU" sz="1700">
                <a:solidFill>
                  <a:srgbClr val="1704A0"/>
                </a:solidFill>
              </a:rPr>
              <a:t> </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AutoShape 2"/>
          <p:cNvSpPr>
            <a:spLocks noChangeArrowheads="1"/>
          </p:cNvSpPr>
          <p:nvPr/>
        </p:nvSpPr>
        <p:spPr bwMode="auto">
          <a:xfrm>
            <a:off x="323850" y="127000"/>
            <a:ext cx="8496300" cy="854075"/>
          </a:xfrm>
          <a:prstGeom prst="horizontalScroll">
            <a:avLst>
              <a:gd name="adj" fmla="val 12500"/>
            </a:avLst>
          </a:prstGeom>
          <a:gradFill rotWithShape="1">
            <a:gsLst>
              <a:gs pos="0">
                <a:srgbClr val="B0EACE"/>
              </a:gs>
              <a:gs pos="100000">
                <a:schemeClr val="bg1"/>
              </a:gs>
            </a:gsLst>
            <a:lin ang="5400000" scaled="1"/>
          </a:gradFill>
          <a:ln w="9525">
            <a:solidFill>
              <a:schemeClr val="tx1"/>
            </a:solidFill>
            <a:round/>
            <a:headEnd/>
            <a:tailEnd/>
          </a:ln>
        </p:spPr>
        <p:txBody>
          <a:bodyPr anchor="ctr"/>
          <a:lstStyle/>
          <a:p>
            <a:pPr algn="ctr"/>
            <a:r>
              <a:rPr lang="ru-RU" sz="2000" b="1">
                <a:solidFill>
                  <a:srgbClr val="1704A0"/>
                </a:solidFill>
                <a:latin typeface="Times New Roman" pitchFamily="18" charset="0"/>
              </a:rPr>
              <a:t>Оспаривание сделок «через» злоупотребление правом             позволяет оспаривать сделки</a:t>
            </a:r>
          </a:p>
        </p:txBody>
      </p:sp>
      <p:sp>
        <p:nvSpPr>
          <p:cNvPr id="80898" name="Rectangle 24"/>
          <p:cNvSpPr>
            <a:spLocks noChangeArrowheads="1"/>
          </p:cNvSpPr>
          <p:nvPr/>
        </p:nvSpPr>
        <p:spPr bwMode="auto">
          <a:xfrm>
            <a:off x="323850" y="1412875"/>
            <a:ext cx="8496300" cy="5184775"/>
          </a:xfrm>
          <a:prstGeom prst="rect">
            <a:avLst/>
          </a:prstGeom>
          <a:gradFill rotWithShape="1">
            <a:gsLst>
              <a:gs pos="0">
                <a:srgbClr val="FFFFCC"/>
              </a:gs>
              <a:gs pos="100000">
                <a:schemeClr val="bg1"/>
              </a:gs>
            </a:gsLst>
            <a:lin ang="5400000" scaled="1"/>
          </a:gradFill>
          <a:ln w="9525">
            <a:solidFill>
              <a:schemeClr val="tx1"/>
            </a:solidFill>
            <a:miter lim="800000"/>
            <a:headEnd/>
            <a:tailEnd/>
          </a:ln>
        </p:spPr>
        <p:txBody>
          <a:bodyPr anchor="ctr"/>
          <a:lstStyle/>
          <a:p>
            <a:pPr indent="355600"/>
            <a:r>
              <a:rPr lang="ru-RU" sz="1300">
                <a:latin typeface="Times New Roman" pitchFamily="18" charset="0"/>
              </a:rPr>
              <a:t>Постановление Президиума ВАС РФ от 26.03.13 № 14828/12. </a:t>
            </a:r>
          </a:p>
          <a:p>
            <a:pPr indent="355600"/>
            <a:r>
              <a:rPr lang="ru-RU" sz="1300" b="1">
                <a:latin typeface="Times New Roman" pitchFamily="18" charset="0"/>
              </a:rPr>
              <a:t>Важно:</a:t>
            </a:r>
            <a:r>
              <a:rPr lang="ru-RU" sz="1300">
                <a:latin typeface="Times New Roman" pitchFamily="18" charset="0"/>
              </a:rPr>
              <a:t> п. 38 постановления </a:t>
            </a:r>
            <a:r>
              <a:rPr lang="ru-RU" sz="1300" u="sng">
                <a:latin typeface="Times New Roman" pitchFamily="18" charset="0"/>
              </a:rPr>
              <a:t>Пленумов ВС РФ и ВАС РФ от 29.04.10 № 10/22</a:t>
            </a:r>
            <a:r>
              <a:rPr lang="ru-RU" sz="1300">
                <a:latin typeface="Times New Roman" pitchFamily="18" charset="0"/>
              </a:rPr>
              <a:t> «О некоторых вопросах, возникающих в судебной практике при разрешении споров, связанных с защитой права собственности и других вещных прав»: Приобретатель признается добросовестным, если докажет, что при совершении сделки он не знал и не должен был знать о неправомерности отчуждения имущества продавцом, </a:t>
            </a:r>
            <a:r>
              <a:rPr lang="ru-RU" sz="1300" u="sng">
                <a:latin typeface="Times New Roman" pitchFamily="18" charset="0"/>
              </a:rPr>
              <a:t>в частности принял все разумные меры для выяснения правомочий продавца на отчуждение имущества</a:t>
            </a:r>
            <a:r>
              <a:rPr lang="ru-RU" sz="1300">
                <a:latin typeface="Times New Roman" pitchFamily="18" charset="0"/>
              </a:rPr>
              <a:t>.</a:t>
            </a:r>
          </a:p>
          <a:p>
            <a:pPr indent="355600"/>
            <a:r>
              <a:rPr lang="ru-RU" sz="1300">
                <a:latin typeface="Times New Roman" pitchFamily="18" charset="0"/>
              </a:rPr>
              <a:t>В данном деле приобретатель формально выглядел как добросовестный: он приобрел спорные помещения у компании, которая была указана в ЕГРП в качестве собственника. Следовательно, у него не возникло и не могло возникнуть никаких сомнений в действительности этой сделки. Сослаться на то, что участники сделки каким-то образом были аффилированы между собой, истец не мог: у него просто не было таких доказательств из-за того, что покупатель являлся офшорной компанией, зарегистрирована в Содружестве Доминики. </a:t>
            </a:r>
          </a:p>
          <a:p>
            <a:pPr indent="355600"/>
            <a:r>
              <a:rPr lang="ru-RU" sz="1300">
                <a:latin typeface="Times New Roman" pitchFamily="18" charset="0"/>
              </a:rPr>
              <a:t>В настоящем деле интересы компании и общества "КомЭкс" представлял Гурбатов Д.Н., то есть лицо, ранее являвшееся ответчиком по иску о признании права собственности на спорные помещения, предъявленному в суд общей юрисдикции, расположенный на территории Владимирской области. </a:t>
            </a:r>
          </a:p>
          <a:p>
            <a:pPr indent="355600"/>
            <a:r>
              <a:rPr lang="ru-RU" sz="1300">
                <a:latin typeface="Times New Roman" pitchFamily="18" charset="0"/>
              </a:rPr>
              <a:t>Из совокупности названных обстоятельств следует, что все лица, проявлявшие интерес к обладанию спорными помещениями, связаны между собой. </a:t>
            </a:r>
          </a:p>
          <a:p>
            <a:pPr indent="355600"/>
            <a:r>
              <a:rPr lang="ru-RU" sz="1300">
                <a:latin typeface="Times New Roman" pitchFamily="18" charset="0"/>
              </a:rPr>
              <a:t>В этом случае у судов и при отсутствии специального заявления истца имелись основания предположить наличие взаимосвязанности действий указанных лиц, направленных на создание видимости приобретения спорных помещений </a:t>
            </a:r>
          </a:p>
          <a:p>
            <a:pPr indent="355600"/>
            <a:r>
              <a:rPr lang="ru-RU" sz="1300">
                <a:latin typeface="Times New Roman" pitchFamily="18" charset="0"/>
              </a:rPr>
              <a:t>В связи с этим в рассматриваемой ситуации, когда вопрос о применении положений российского законодательства, защищающих третьих лиц, ставится в отношении офшорной компании, </a:t>
            </a:r>
            <a:r>
              <a:rPr lang="ru-RU" sz="1300" b="1">
                <a:latin typeface="Times New Roman" pitchFamily="18" charset="0"/>
              </a:rPr>
              <a:t>бремя доказывания наличия либо отсутствия обстоятельств, защищающих офшорную компанию как самостоятельного субъекта в ее взаимоотношениях с третьими лицами, должно возлагаться на офшорную компанию</a:t>
            </a:r>
            <a:r>
              <a:rPr lang="ru-RU" sz="1300">
                <a:latin typeface="Times New Roman" pitchFamily="18" charset="0"/>
              </a:rPr>
              <a:t>. </a:t>
            </a:r>
          </a:p>
          <a:p>
            <a:pPr indent="355600"/>
            <a:r>
              <a:rPr lang="ru-RU" sz="1300">
                <a:latin typeface="Times New Roman" pitchFamily="18" charset="0"/>
              </a:rPr>
              <a:t>Такое доказывание осуществляется, </a:t>
            </a:r>
            <a:r>
              <a:rPr lang="ru-RU" sz="1300" b="1">
                <a:latin typeface="Times New Roman" pitchFamily="18" charset="0"/>
              </a:rPr>
              <a:t>прежде всего, путем раскрытия информации о том, кто в действительности стоит за компанией, то есть раскрытия информации о ее конечном выгодоприобретателе.</a:t>
            </a:r>
            <a:r>
              <a:rPr lang="ru-RU" sz="1300">
                <a:latin typeface="Times New Roman" pitchFamily="18" charset="0"/>
              </a:rPr>
              <a:t> </a:t>
            </a:r>
          </a:p>
        </p:txBody>
      </p:sp>
      <p:sp>
        <p:nvSpPr>
          <p:cNvPr id="80899" name="AutoShape 4"/>
          <p:cNvSpPr>
            <a:spLocks noChangeArrowheads="1"/>
          </p:cNvSpPr>
          <p:nvPr/>
        </p:nvSpPr>
        <p:spPr bwMode="auto">
          <a:xfrm rot="10800000">
            <a:off x="323850" y="981075"/>
            <a:ext cx="8496300" cy="360363"/>
          </a:xfrm>
          <a:prstGeom prst="homePlate">
            <a:avLst>
              <a:gd name="adj" fmla="val 70185"/>
            </a:avLst>
          </a:prstGeom>
          <a:gradFill rotWithShape="1">
            <a:gsLst>
              <a:gs pos="0">
                <a:srgbClr val="FBDBFD"/>
              </a:gs>
              <a:gs pos="100000">
                <a:schemeClr val="bg1"/>
              </a:gs>
            </a:gsLst>
            <a:lin ang="5400000" scaled="1"/>
          </a:gradFill>
          <a:ln w="9525">
            <a:solidFill>
              <a:schemeClr val="tx1"/>
            </a:solidFill>
            <a:miter lim="800000"/>
            <a:headEnd/>
            <a:tailEnd/>
          </a:ln>
        </p:spPr>
        <p:txBody>
          <a:bodyPr rot="10800000" wrap="none" anchor="ctr"/>
          <a:lstStyle/>
          <a:p>
            <a:pPr algn="ctr"/>
            <a:r>
              <a:rPr lang="ru-RU" sz="1700" b="1">
                <a:solidFill>
                  <a:srgbClr val="1704A0"/>
                </a:solidFill>
              </a:rPr>
              <a:t>5. Злоупотребление «с использованием оффшора»</a:t>
            </a:r>
            <a:r>
              <a:rPr lang="ru-RU" sz="1700">
                <a:solidFill>
                  <a:srgbClr val="1704A0"/>
                </a:solidFill>
              </a:rPr>
              <a:t> </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AutoShape 2"/>
          <p:cNvSpPr>
            <a:spLocks noChangeArrowheads="1"/>
          </p:cNvSpPr>
          <p:nvPr/>
        </p:nvSpPr>
        <p:spPr bwMode="auto">
          <a:xfrm>
            <a:off x="323850" y="127000"/>
            <a:ext cx="8496300" cy="854075"/>
          </a:xfrm>
          <a:prstGeom prst="horizontalScroll">
            <a:avLst>
              <a:gd name="adj" fmla="val 12500"/>
            </a:avLst>
          </a:prstGeom>
          <a:gradFill rotWithShape="1">
            <a:gsLst>
              <a:gs pos="0">
                <a:srgbClr val="B0EACE"/>
              </a:gs>
              <a:gs pos="100000">
                <a:schemeClr val="bg1"/>
              </a:gs>
            </a:gsLst>
            <a:lin ang="5400000" scaled="1"/>
          </a:gradFill>
          <a:ln w="9525">
            <a:solidFill>
              <a:schemeClr val="tx1"/>
            </a:solidFill>
            <a:round/>
            <a:headEnd/>
            <a:tailEnd/>
          </a:ln>
        </p:spPr>
        <p:txBody>
          <a:bodyPr anchor="ctr"/>
          <a:lstStyle/>
          <a:p>
            <a:pPr algn="ctr"/>
            <a:r>
              <a:rPr lang="ru-RU" sz="2000" b="1">
                <a:solidFill>
                  <a:srgbClr val="1704A0"/>
                </a:solidFill>
                <a:latin typeface="Times New Roman" pitchFamily="18" charset="0"/>
              </a:rPr>
              <a:t>Оспаривание сделок «через» злоупотребление правом             позволяет оспаривать сделки</a:t>
            </a:r>
          </a:p>
        </p:txBody>
      </p:sp>
      <p:sp>
        <p:nvSpPr>
          <p:cNvPr id="81922" name="Rectangle 24"/>
          <p:cNvSpPr>
            <a:spLocks noChangeArrowheads="1"/>
          </p:cNvSpPr>
          <p:nvPr/>
        </p:nvSpPr>
        <p:spPr bwMode="auto">
          <a:xfrm>
            <a:off x="323850" y="1412875"/>
            <a:ext cx="8496300" cy="5184775"/>
          </a:xfrm>
          <a:prstGeom prst="rect">
            <a:avLst/>
          </a:prstGeom>
          <a:gradFill rotWithShape="1">
            <a:gsLst>
              <a:gs pos="0">
                <a:srgbClr val="FFFFCC"/>
              </a:gs>
              <a:gs pos="100000">
                <a:schemeClr val="bg1"/>
              </a:gs>
            </a:gsLst>
            <a:lin ang="5400000" scaled="1"/>
          </a:gradFill>
          <a:ln w="9525">
            <a:solidFill>
              <a:schemeClr val="tx1"/>
            </a:solidFill>
            <a:miter lim="800000"/>
            <a:headEnd/>
            <a:tailEnd/>
          </a:ln>
        </p:spPr>
        <p:txBody>
          <a:bodyPr anchor="ctr"/>
          <a:lstStyle/>
          <a:p>
            <a:pPr indent="355600"/>
            <a:r>
              <a:rPr lang="ru-RU" sz="1600">
                <a:latin typeface="Times New Roman" pitchFamily="18" charset="0"/>
              </a:rPr>
              <a:t>Постановление Президиума ВАС РФ от 26.02.2013 №№ 12913/12, А27-15517/2011: </a:t>
            </a:r>
          </a:p>
          <a:p>
            <a:pPr indent="355600"/>
            <a:endParaRPr lang="ru-RU" sz="500">
              <a:latin typeface="Times New Roman" pitchFamily="18" charset="0"/>
            </a:endParaRPr>
          </a:p>
          <a:p>
            <a:pPr indent="355600"/>
            <a:r>
              <a:rPr lang="ru-RU" sz="1600">
                <a:latin typeface="Times New Roman" pitchFamily="18" charset="0"/>
              </a:rPr>
              <a:t>как установлено судами, по состоянию на 15.11.2010 рыночная стоимость одной обыкновенной именной бездокументарной акции возросла до 13699 рублей 91 копейки, то есть покупатель фактически приобрел акции в 2010 году по договору, заключенному в 2004 году, по существенно заниженной цене, чем причинил обществу, акционером которого является истец, значительные убытки.</a:t>
            </a:r>
          </a:p>
          <a:p>
            <a:pPr indent="355600"/>
            <a:endParaRPr lang="ru-RU" sz="500">
              <a:latin typeface="Times New Roman" pitchFamily="18" charset="0"/>
            </a:endParaRPr>
          </a:p>
          <a:p>
            <a:pPr indent="355600"/>
            <a:r>
              <a:rPr lang="ru-RU" sz="1600">
                <a:latin typeface="Times New Roman" pitchFamily="18" charset="0"/>
              </a:rPr>
              <a:t>Обществом "Геоинвест" не приведено никаких экономических обоснований столь длительного неисполнения договора купли-продажи акций.Поэтому есть основания считать, что длительное несовершение покупателем действий по предъявлению требования реестродержателю о внесении записи в реестр акционеров общества о переходе прав на акции от продавца к покупателю </a:t>
            </a:r>
            <a:r>
              <a:rPr lang="ru-RU" sz="1600" b="1">
                <a:latin typeface="Times New Roman" pitchFamily="18" charset="0"/>
              </a:rPr>
              <a:t>имело целью не дать возможности акционерам и обществу оспорить сделку в связи с истечением срока исковой давности</a:t>
            </a:r>
            <a:r>
              <a:rPr lang="ru-RU" sz="1600">
                <a:latin typeface="Times New Roman" pitchFamily="18" charset="0"/>
              </a:rPr>
              <a:t>.</a:t>
            </a:r>
          </a:p>
          <a:p>
            <a:pPr indent="355600"/>
            <a:endParaRPr lang="ru-RU" sz="500">
              <a:latin typeface="Times New Roman" pitchFamily="18" charset="0"/>
            </a:endParaRPr>
          </a:p>
          <a:p>
            <a:pPr indent="355600"/>
            <a:r>
              <a:rPr lang="ru-RU" sz="1600">
                <a:latin typeface="Times New Roman" pitchFamily="18" charset="0"/>
              </a:rPr>
              <a:t>… в результате злоупотребления правом со стороны покупателя исполнение произошло спустя шесть лет и без каких-либо разумных причин, </a:t>
            </a:r>
            <a:r>
              <a:rPr lang="ru-RU" sz="1600" b="1">
                <a:latin typeface="Times New Roman" pitchFamily="18" charset="0"/>
              </a:rPr>
              <a:t>действия по исполнению договора являются недействительными.</a:t>
            </a:r>
          </a:p>
          <a:p>
            <a:pPr indent="355600"/>
            <a:endParaRPr lang="ru-RU" sz="500" b="1">
              <a:latin typeface="Times New Roman" pitchFamily="18" charset="0"/>
            </a:endParaRPr>
          </a:p>
          <a:p>
            <a:pPr indent="355600"/>
            <a:r>
              <a:rPr lang="ru-RU" sz="1600" b="1">
                <a:latin typeface="Times New Roman" pitchFamily="18" charset="0"/>
              </a:rPr>
              <a:t>Нарушение прав продавца произошло в результате незаконных действий покупателя по исполнению договора купли-продажи акций</a:t>
            </a:r>
            <a:r>
              <a:rPr lang="ru-RU" sz="1600">
                <a:latin typeface="Times New Roman" pitchFamily="18" charset="0"/>
              </a:rPr>
              <a:t>, которые лишили истца возможности защищать свои интересы в пределах срока исковой давности и причинили вред обществу и акционеру, в том числе в виде значительных убытков.</a:t>
            </a:r>
          </a:p>
        </p:txBody>
      </p:sp>
      <p:sp>
        <p:nvSpPr>
          <p:cNvPr id="81923" name="AutoShape 4"/>
          <p:cNvSpPr>
            <a:spLocks noChangeArrowheads="1"/>
          </p:cNvSpPr>
          <p:nvPr/>
        </p:nvSpPr>
        <p:spPr bwMode="auto">
          <a:xfrm rot="10800000">
            <a:off x="323850" y="981075"/>
            <a:ext cx="8496300" cy="360363"/>
          </a:xfrm>
          <a:prstGeom prst="homePlate">
            <a:avLst>
              <a:gd name="adj" fmla="val 70185"/>
            </a:avLst>
          </a:prstGeom>
          <a:gradFill rotWithShape="1">
            <a:gsLst>
              <a:gs pos="0">
                <a:srgbClr val="FBDBFD"/>
              </a:gs>
              <a:gs pos="100000">
                <a:schemeClr val="bg1"/>
              </a:gs>
            </a:gsLst>
            <a:lin ang="5400000" scaled="1"/>
          </a:gradFill>
          <a:ln w="9525">
            <a:solidFill>
              <a:schemeClr val="tx1"/>
            </a:solidFill>
            <a:miter lim="800000"/>
            <a:headEnd/>
            <a:tailEnd/>
          </a:ln>
        </p:spPr>
        <p:txBody>
          <a:bodyPr rot="10800000" wrap="none" anchor="ctr"/>
          <a:lstStyle/>
          <a:p>
            <a:pPr algn="ctr"/>
            <a:r>
              <a:rPr lang="ru-RU" sz="1700" b="1">
                <a:solidFill>
                  <a:srgbClr val="1704A0"/>
                </a:solidFill>
              </a:rPr>
              <a:t>6. Злоупотребление – «действием по исполнению договора»</a:t>
            </a:r>
            <a:r>
              <a:rPr lang="ru-RU" sz="1700">
                <a:solidFill>
                  <a:srgbClr val="1704A0"/>
                </a:solidFill>
              </a:rPr>
              <a:t> </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AutoShape 2"/>
          <p:cNvSpPr>
            <a:spLocks noChangeArrowheads="1"/>
          </p:cNvSpPr>
          <p:nvPr/>
        </p:nvSpPr>
        <p:spPr bwMode="auto">
          <a:xfrm>
            <a:off x="323850" y="127000"/>
            <a:ext cx="8496300" cy="854075"/>
          </a:xfrm>
          <a:prstGeom prst="horizontalScroll">
            <a:avLst>
              <a:gd name="adj" fmla="val 12500"/>
            </a:avLst>
          </a:prstGeom>
          <a:gradFill rotWithShape="1">
            <a:gsLst>
              <a:gs pos="0">
                <a:srgbClr val="B0EACE"/>
              </a:gs>
              <a:gs pos="100000">
                <a:schemeClr val="bg1"/>
              </a:gs>
            </a:gsLst>
            <a:lin ang="5400000" scaled="1"/>
          </a:gradFill>
          <a:ln w="9525">
            <a:solidFill>
              <a:schemeClr val="tx1"/>
            </a:solidFill>
            <a:round/>
            <a:headEnd/>
            <a:tailEnd/>
          </a:ln>
        </p:spPr>
        <p:txBody>
          <a:bodyPr anchor="ctr"/>
          <a:lstStyle/>
          <a:p>
            <a:pPr algn="ctr"/>
            <a:r>
              <a:rPr lang="ru-RU" sz="2000" b="1">
                <a:solidFill>
                  <a:srgbClr val="1704A0"/>
                </a:solidFill>
                <a:latin typeface="Times New Roman" pitchFamily="18" charset="0"/>
              </a:rPr>
              <a:t>Оспаривание сделок «через» злоупотребление правом             позволяет оспаривать сделки</a:t>
            </a:r>
          </a:p>
        </p:txBody>
      </p:sp>
      <p:sp>
        <p:nvSpPr>
          <p:cNvPr id="82946" name="Rectangle 24"/>
          <p:cNvSpPr>
            <a:spLocks noChangeArrowheads="1"/>
          </p:cNvSpPr>
          <p:nvPr/>
        </p:nvSpPr>
        <p:spPr bwMode="auto">
          <a:xfrm>
            <a:off x="323850" y="1989138"/>
            <a:ext cx="8496300" cy="4608512"/>
          </a:xfrm>
          <a:prstGeom prst="rect">
            <a:avLst/>
          </a:prstGeom>
          <a:gradFill rotWithShape="1">
            <a:gsLst>
              <a:gs pos="0">
                <a:srgbClr val="FFFFCC"/>
              </a:gs>
              <a:gs pos="100000">
                <a:schemeClr val="bg1"/>
              </a:gs>
            </a:gsLst>
            <a:lin ang="5400000" scaled="1"/>
          </a:gradFill>
          <a:ln w="9525">
            <a:solidFill>
              <a:schemeClr val="tx1"/>
            </a:solidFill>
            <a:miter lim="800000"/>
            <a:headEnd/>
            <a:tailEnd/>
          </a:ln>
        </p:spPr>
        <p:txBody>
          <a:bodyPr anchor="ctr"/>
          <a:lstStyle/>
          <a:p>
            <a:pPr indent="357188"/>
            <a:r>
              <a:rPr lang="ru-RU" sz="1600" b="1">
                <a:latin typeface="Times New Roman" pitchFamily="18" charset="0"/>
              </a:rPr>
              <a:t>Дело № А56-4324/2013; 05 апреля 2013 года </a:t>
            </a:r>
            <a:r>
              <a:rPr lang="ru-RU" sz="1600">
                <a:latin typeface="Times New Roman" pitchFamily="18" charset="0"/>
              </a:rPr>
              <a:t>(апелляция – 26.09.2013) </a:t>
            </a:r>
          </a:p>
          <a:p>
            <a:pPr indent="357188"/>
            <a:endParaRPr lang="ru-RU" sz="800">
              <a:latin typeface="Times New Roman" pitchFamily="18" charset="0"/>
            </a:endParaRPr>
          </a:p>
          <a:p>
            <a:pPr indent="357188"/>
            <a:r>
              <a:rPr lang="ru-RU" sz="1600">
                <a:latin typeface="Times New Roman" pitchFamily="18" charset="0"/>
              </a:rPr>
              <a:t>Производя отчуждение недвижимого имущества ООО "СтройДом" с отсрочкой платежа в 180 дней, и продавец, и покупатель не могли не знать о нарушении такими действиями прав участников Общества. </a:t>
            </a:r>
          </a:p>
          <a:p>
            <a:pPr indent="357188"/>
            <a:endParaRPr lang="ru-RU" sz="800">
              <a:latin typeface="Times New Roman" pitchFamily="18" charset="0"/>
            </a:endParaRPr>
          </a:p>
          <a:p>
            <a:pPr indent="357188"/>
            <a:r>
              <a:rPr lang="ru-RU" sz="1600">
                <a:latin typeface="Times New Roman" pitchFamily="18" charset="0"/>
              </a:rPr>
              <a:t>Следовательно, воля сторон договора купли-продажи с отсрочкой платежа без каких-либо иных обеспечительных обязательств покупателя на период длительной отсрочки оплаты была направлена на вывод единственного актива, принадлежащего Обществу, что влечет убытки как для Общества, так и для его участников. </a:t>
            </a:r>
          </a:p>
          <a:p>
            <a:pPr indent="357188"/>
            <a:endParaRPr lang="ru-RU" sz="800">
              <a:latin typeface="Times New Roman" pitchFamily="18" charset="0"/>
            </a:endParaRPr>
          </a:p>
          <a:p>
            <a:pPr indent="357188"/>
            <a:r>
              <a:rPr lang="ru-RU" sz="1600">
                <a:latin typeface="Times New Roman" pitchFamily="18" charset="0"/>
              </a:rPr>
              <a:t>На основании указанных выше норм права суд пришел к выводу о том, что продажа единственного актива Общества с рассрочкой платежа в 180 дней, без привлечения независимого оценщика и публичных предложений о продаже, совершенная вне рамок обычной хозяйственной деятельности (пункт 2.2 устава) путем совершения сделки, формально соответствующей требованиям закона, является неразумным и недобросовестным поведением Общества в лице управомоченного органа.</a:t>
            </a:r>
          </a:p>
          <a:p>
            <a:pPr indent="357188"/>
            <a:endParaRPr lang="ru-RU" sz="800">
              <a:latin typeface="Times New Roman" pitchFamily="18" charset="0"/>
            </a:endParaRPr>
          </a:p>
          <a:p>
            <a:pPr indent="357188"/>
            <a:r>
              <a:rPr lang="ru-RU" sz="1600">
                <a:latin typeface="Times New Roman" pitchFamily="18" charset="0"/>
              </a:rPr>
              <a:t> Неразумное и недобросовестное поведение также приравнивается к злоупотреблению правом. </a:t>
            </a:r>
          </a:p>
        </p:txBody>
      </p:sp>
      <p:sp>
        <p:nvSpPr>
          <p:cNvPr id="82947" name="AutoShape 4"/>
          <p:cNvSpPr>
            <a:spLocks noChangeArrowheads="1"/>
          </p:cNvSpPr>
          <p:nvPr/>
        </p:nvSpPr>
        <p:spPr bwMode="auto">
          <a:xfrm rot="10800000">
            <a:off x="323850" y="1052513"/>
            <a:ext cx="8496300" cy="792162"/>
          </a:xfrm>
          <a:prstGeom prst="homePlate">
            <a:avLst>
              <a:gd name="adj" fmla="val 31928"/>
            </a:avLst>
          </a:prstGeom>
          <a:gradFill rotWithShape="1">
            <a:gsLst>
              <a:gs pos="0">
                <a:srgbClr val="FBDBFD"/>
              </a:gs>
              <a:gs pos="100000">
                <a:schemeClr val="bg1"/>
              </a:gs>
            </a:gsLst>
            <a:lin ang="5400000" scaled="1"/>
          </a:gradFill>
          <a:ln w="9525">
            <a:solidFill>
              <a:schemeClr val="tx1"/>
            </a:solidFill>
            <a:miter lim="800000"/>
            <a:headEnd/>
            <a:tailEnd/>
          </a:ln>
        </p:spPr>
        <p:txBody>
          <a:bodyPr rot="10800000" anchor="ctr"/>
          <a:lstStyle/>
          <a:p>
            <a:pPr algn="ctr"/>
            <a:r>
              <a:rPr lang="ru-RU" sz="1600" b="1">
                <a:solidFill>
                  <a:srgbClr val="1704A0"/>
                </a:solidFill>
              </a:rPr>
              <a:t>7. Злоупотребление – предоставление Покупателю длительной (на 180 дней) отсрочки платежа за приобретенную недвижимость без каких либо обеспечений исполнения оплаты</a:t>
            </a:r>
            <a:endParaRPr lang="ru-RU" sz="1600">
              <a:solidFill>
                <a:srgbClr val="1704A0"/>
              </a:solidFill>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AutoShape 2"/>
          <p:cNvSpPr>
            <a:spLocks noChangeArrowheads="1"/>
          </p:cNvSpPr>
          <p:nvPr/>
        </p:nvSpPr>
        <p:spPr bwMode="auto">
          <a:xfrm>
            <a:off x="323850" y="127000"/>
            <a:ext cx="8496300" cy="854075"/>
          </a:xfrm>
          <a:prstGeom prst="horizontalScroll">
            <a:avLst>
              <a:gd name="adj" fmla="val 12500"/>
            </a:avLst>
          </a:prstGeom>
          <a:gradFill rotWithShape="1">
            <a:gsLst>
              <a:gs pos="0">
                <a:srgbClr val="B0EACE"/>
              </a:gs>
              <a:gs pos="100000">
                <a:schemeClr val="bg1"/>
              </a:gs>
            </a:gsLst>
            <a:lin ang="5400000" scaled="1"/>
          </a:gradFill>
          <a:ln w="9525">
            <a:solidFill>
              <a:schemeClr val="tx1"/>
            </a:solidFill>
            <a:round/>
            <a:headEnd/>
            <a:tailEnd/>
          </a:ln>
        </p:spPr>
        <p:txBody>
          <a:bodyPr anchor="ctr"/>
          <a:lstStyle/>
          <a:p>
            <a:pPr algn="ctr"/>
            <a:r>
              <a:rPr lang="ru-RU" sz="2000" b="1">
                <a:solidFill>
                  <a:srgbClr val="1704A0"/>
                </a:solidFill>
                <a:latin typeface="Times New Roman" pitchFamily="18" charset="0"/>
              </a:rPr>
              <a:t>Оспаривание сделок «через» злоупотребление правом             позволяет оспаривать сделки</a:t>
            </a:r>
          </a:p>
        </p:txBody>
      </p:sp>
      <p:sp>
        <p:nvSpPr>
          <p:cNvPr id="83970" name="Rectangle 24"/>
          <p:cNvSpPr>
            <a:spLocks noChangeArrowheads="1"/>
          </p:cNvSpPr>
          <p:nvPr/>
        </p:nvSpPr>
        <p:spPr bwMode="auto">
          <a:xfrm>
            <a:off x="611188" y="2132013"/>
            <a:ext cx="8064500" cy="1009650"/>
          </a:xfrm>
          <a:prstGeom prst="rect">
            <a:avLst/>
          </a:prstGeom>
          <a:gradFill rotWithShape="1">
            <a:gsLst>
              <a:gs pos="0">
                <a:srgbClr val="FFFFCC"/>
              </a:gs>
              <a:gs pos="100000">
                <a:schemeClr val="bg1"/>
              </a:gs>
            </a:gsLst>
            <a:lin ang="5400000" scaled="1"/>
          </a:gradFill>
          <a:ln w="9525">
            <a:solidFill>
              <a:schemeClr val="tx1"/>
            </a:solidFill>
            <a:miter lim="800000"/>
            <a:headEnd/>
            <a:tailEnd/>
          </a:ln>
        </p:spPr>
        <p:txBody>
          <a:bodyPr anchor="ctr"/>
          <a:lstStyle/>
          <a:p>
            <a:pPr algn="ctr"/>
            <a:r>
              <a:rPr lang="ru-RU" sz="1700">
                <a:latin typeface="Times New Roman" pitchFamily="18" charset="0"/>
              </a:rPr>
              <a:t>30 июля 2013 года Пленум Высшего Арбитражного Суда РФ принял важнейшее Постановление № 62 </a:t>
            </a:r>
            <a:r>
              <a:rPr lang="ru-RU" sz="1700" b="1">
                <a:latin typeface="Times New Roman" pitchFamily="18" charset="0"/>
              </a:rPr>
              <a:t>«О некоторых вопросах возмещения убытков лицами, входящими в состав органов юридического лица»</a:t>
            </a:r>
            <a:endParaRPr lang="ru-RU" sz="1700">
              <a:latin typeface="Times New Roman" pitchFamily="18" charset="0"/>
            </a:endParaRPr>
          </a:p>
        </p:txBody>
      </p:sp>
      <p:sp>
        <p:nvSpPr>
          <p:cNvPr id="83971" name="AutoShape 4"/>
          <p:cNvSpPr>
            <a:spLocks noChangeArrowheads="1"/>
          </p:cNvSpPr>
          <p:nvPr/>
        </p:nvSpPr>
        <p:spPr bwMode="auto">
          <a:xfrm rot="10800000">
            <a:off x="323850" y="1052513"/>
            <a:ext cx="8496300" cy="792162"/>
          </a:xfrm>
          <a:prstGeom prst="homePlate">
            <a:avLst>
              <a:gd name="adj" fmla="val 31928"/>
            </a:avLst>
          </a:prstGeom>
          <a:gradFill rotWithShape="1">
            <a:gsLst>
              <a:gs pos="0">
                <a:srgbClr val="FBDBFD"/>
              </a:gs>
              <a:gs pos="100000">
                <a:schemeClr val="bg1"/>
              </a:gs>
            </a:gsLst>
            <a:lin ang="5400000" scaled="1"/>
          </a:gradFill>
          <a:ln w="9525">
            <a:solidFill>
              <a:schemeClr val="tx1"/>
            </a:solidFill>
            <a:miter lim="800000"/>
            <a:headEnd/>
            <a:tailEnd/>
          </a:ln>
        </p:spPr>
        <p:txBody>
          <a:bodyPr rot="10800000" anchor="ctr"/>
          <a:lstStyle/>
          <a:p>
            <a:pPr algn="ctr"/>
            <a:r>
              <a:rPr lang="ru-RU" sz="1600" b="1">
                <a:solidFill>
                  <a:srgbClr val="1704A0"/>
                </a:solidFill>
              </a:rPr>
              <a:t>8. Новые правила в отношении определения добросовестности действий </a:t>
            </a:r>
            <a:r>
              <a:rPr lang="ru-RU" sz="1600" b="1" u="sng">
                <a:solidFill>
                  <a:srgbClr val="1704A0"/>
                </a:solidFill>
              </a:rPr>
              <a:t>директоров и органов управления хозяйственных обществ</a:t>
            </a:r>
            <a:r>
              <a:rPr lang="ru-RU" sz="1600" b="1">
                <a:solidFill>
                  <a:srgbClr val="1704A0"/>
                </a:solidFill>
              </a:rPr>
              <a:t>.                                    Их ответственность за недобросовестные действия</a:t>
            </a:r>
            <a:endParaRPr lang="ru-RU" sz="1600">
              <a:solidFill>
                <a:srgbClr val="1704A0"/>
              </a:solidFill>
            </a:endParaRPr>
          </a:p>
        </p:txBody>
      </p:sp>
      <p:sp>
        <p:nvSpPr>
          <p:cNvPr id="83972" name="Text Box 5"/>
          <p:cNvSpPr txBox="1">
            <a:spLocks noChangeArrowheads="1"/>
          </p:cNvSpPr>
          <p:nvPr/>
        </p:nvSpPr>
        <p:spPr bwMode="auto">
          <a:xfrm>
            <a:off x="468313" y="3357563"/>
            <a:ext cx="8280400" cy="2225675"/>
          </a:xfrm>
          <a:prstGeom prst="rect">
            <a:avLst/>
          </a:prstGeom>
          <a:noFill/>
          <a:ln w="9525">
            <a:noFill/>
            <a:miter lim="800000"/>
            <a:headEnd/>
            <a:tailEnd/>
          </a:ln>
        </p:spPr>
        <p:txBody>
          <a:bodyPr>
            <a:spAutoFit/>
          </a:bodyPr>
          <a:lstStyle/>
          <a:p>
            <a:pPr algn="ctr">
              <a:spcBef>
                <a:spcPct val="50000"/>
              </a:spcBef>
            </a:pPr>
            <a:r>
              <a:rPr lang="ru-RU" sz="2000" b="1">
                <a:solidFill>
                  <a:srgbClr val="1704A0"/>
                </a:solidFill>
                <a:latin typeface="Times New Roman" pitchFamily="18" charset="0"/>
              </a:rPr>
              <a:t>Основные тезисы Постановления:</a:t>
            </a:r>
          </a:p>
          <a:p>
            <a:pPr>
              <a:spcBef>
                <a:spcPct val="50000"/>
              </a:spcBef>
              <a:buFont typeface="Wingdings" pitchFamily="2" charset="2"/>
              <a:buChar char="ü"/>
            </a:pPr>
            <a:r>
              <a:rPr lang="ru-RU" sz="2000" b="1">
                <a:latin typeface="Times New Roman" pitchFamily="18" charset="0"/>
              </a:rPr>
              <a:t>  критерии недобросовестности;</a:t>
            </a:r>
          </a:p>
          <a:p>
            <a:pPr>
              <a:spcBef>
                <a:spcPct val="50000"/>
              </a:spcBef>
              <a:buFont typeface="Wingdings" pitchFamily="2" charset="2"/>
              <a:buChar char="ü"/>
            </a:pPr>
            <a:r>
              <a:rPr lang="ru-RU" sz="2000" b="1">
                <a:latin typeface="Times New Roman" pitchFamily="18" charset="0"/>
              </a:rPr>
              <a:t>  критерии неразумности;</a:t>
            </a:r>
          </a:p>
          <a:p>
            <a:pPr>
              <a:spcBef>
                <a:spcPct val="50000"/>
              </a:spcBef>
              <a:buFont typeface="Wingdings" pitchFamily="2" charset="2"/>
              <a:buChar char="ü"/>
            </a:pPr>
            <a:r>
              <a:rPr lang="ru-RU" sz="2000" b="1">
                <a:latin typeface="Times New Roman" pitchFamily="18" charset="0"/>
              </a:rPr>
              <a:t>  основания для возложения ответственности на руководителя;</a:t>
            </a:r>
          </a:p>
          <a:p>
            <a:pPr>
              <a:spcBef>
                <a:spcPct val="50000"/>
              </a:spcBef>
              <a:buFont typeface="Wingdings" pitchFamily="2" charset="2"/>
              <a:buChar char="ü"/>
            </a:pPr>
            <a:r>
              <a:rPr lang="ru-RU" sz="2000" b="1">
                <a:latin typeface="Times New Roman" pitchFamily="18" charset="0"/>
              </a:rPr>
              <a:t>  рекомендации.</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AutoShape 4"/>
          <p:cNvSpPr>
            <a:spLocks noChangeArrowheads="1"/>
          </p:cNvSpPr>
          <p:nvPr/>
        </p:nvSpPr>
        <p:spPr bwMode="auto">
          <a:xfrm>
            <a:off x="395288" y="188913"/>
            <a:ext cx="8424862" cy="647700"/>
          </a:xfrm>
          <a:prstGeom prst="horizontalScroll">
            <a:avLst>
              <a:gd name="adj" fmla="val 12500"/>
            </a:avLst>
          </a:prstGeom>
          <a:gradFill rotWithShape="1">
            <a:gsLst>
              <a:gs pos="0">
                <a:srgbClr val="FBDBFD"/>
              </a:gs>
              <a:gs pos="100000">
                <a:schemeClr val="bg1"/>
              </a:gs>
            </a:gsLst>
            <a:lin ang="5400000" scaled="1"/>
          </a:gradFill>
          <a:ln w="9525">
            <a:solidFill>
              <a:schemeClr val="tx1"/>
            </a:solidFill>
            <a:round/>
            <a:headEnd/>
            <a:tailEnd/>
          </a:ln>
        </p:spPr>
        <p:txBody>
          <a:bodyPr wrap="none" anchor="ctr"/>
          <a:lstStyle/>
          <a:p>
            <a:pPr algn="ctr"/>
            <a:r>
              <a:rPr lang="ru-RU" sz="2000" b="1">
                <a:solidFill>
                  <a:srgbClr val="1704A0"/>
                </a:solidFill>
                <a:latin typeface="Times New Roman" pitchFamily="18" charset="0"/>
              </a:rPr>
              <a:t>Критерии недобросовестности:</a:t>
            </a:r>
          </a:p>
        </p:txBody>
      </p:sp>
      <p:sp>
        <p:nvSpPr>
          <p:cNvPr id="84994" name="Rectangle 5"/>
          <p:cNvSpPr>
            <a:spLocks noChangeArrowheads="1"/>
          </p:cNvSpPr>
          <p:nvPr/>
        </p:nvSpPr>
        <p:spPr bwMode="auto">
          <a:xfrm>
            <a:off x="395288" y="908050"/>
            <a:ext cx="8424862" cy="3527425"/>
          </a:xfrm>
          <a:prstGeom prst="rect">
            <a:avLst/>
          </a:prstGeom>
          <a:gradFill rotWithShape="1">
            <a:gsLst>
              <a:gs pos="0">
                <a:srgbClr val="FFFFCC"/>
              </a:gs>
              <a:gs pos="100000">
                <a:schemeClr val="bg1"/>
              </a:gs>
            </a:gsLst>
            <a:lin ang="5400000" scaled="1"/>
          </a:gradFill>
          <a:ln w="9525">
            <a:solidFill>
              <a:schemeClr val="tx1"/>
            </a:solidFill>
            <a:miter lim="800000"/>
            <a:headEnd/>
            <a:tailEnd/>
          </a:ln>
        </p:spPr>
        <p:txBody>
          <a:bodyPr anchor="ctr"/>
          <a:lstStyle/>
          <a:p>
            <a:pPr>
              <a:buFontTx/>
              <a:buAutoNum type="arabicParenR"/>
            </a:pPr>
            <a:r>
              <a:rPr lang="ru-RU" sz="1500">
                <a:latin typeface="Times New Roman" pitchFamily="18" charset="0"/>
              </a:rPr>
              <a:t>  Действия и бездействие, вызванные личной заинтересованностью, за исключением случаев, когда сделки с заинтересованностью одобрены в установленном порядке.</a:t>
            </a:r>
          </a:p>
          <a:p>
            <a:pPr>
              <a:buFontTx/>
              <a:buAutoNum type="arabicParenR"/>
            </a:pPr>
            <a:endParaRPr lang="ru-RU" sz="800">
              <a:latin typeface="Times New Roman" pitchFamily="18" charset="0"/>
            </a:endParaRPr>
          </a:p>
          <a:p>
            <a:pPr>
              <a:buFontTx/>
              <a:buAutoNum type="arabicParenR"/>
            </a:pPr>
            <a:r>
              <a:rPr lang="ru-RU" sz="1500">
                <a:latin typeface="Times New Roman" pitchFamily="18" charset="0"/>
              </a:rPr>
              <a:t>  Сокрытие информации о сделке, либо предоставление недостоверной или неполной информации.</a:t>
            </a:r>
          </a:p>
          <a:p>
            <a:pPr>
              <a:buFontTx/>
              <a:buAutoNum type="arabicParenR"/>
            </a:pPr>
            <a:endParaRPr lang="ru-RU" sz="800">
              <a:latin typeface="Times New Roman" pitchFamily="18" charset="0"/>
            </a:endParaRPr>
          </a:p>
          <a:p>
            <a:pPr>
              <a:buFontTx/>
              <a:buAutoNum type="arabicParenR"/>
            </a:pPr>
            <a:r>
              <a:rPr lang="ru-RU" sz="1500">
                <a:latin typeface="Times New Roman" pitchFamily="18" charset="0"/>
              </a:rPr>
              <a:t>  Совершение сделки без одобрения иными органами управления. Причем такое одобрение не исключает ответственность генерального директора: в этом случае члены коллегиального органа управления несут совместно с директором солидарную ответственность за причиненные одобренной сделкой убытки.</a:t>
            </a:r>
          </a:p>
          <a:p>
            <a:pPr>
              <a:buFontTx/>
              <a:buAutoNum type="arabicParenR"/>
            </a:pPr>
            <a:endParaRPr lang="ru-RU" sz="800">
              <a:latin typeface="Times New Roman" pitchFamily="18" charset="0"/>
            </a:endParaRPr>
          </a:p>
          <a:p>
            <a:pPr>
              <a:buFontTx/>
              <a:buAutoNum type="arabicParenR"/>
            </a:pPr>
            <a:r>
              <a:rPr lang="ru-RU" sz="1500">
                <a:latin typeface="Times New Roman" pitchFamily="18" charset="0"/>
              </a:rPr>
              <a:t>  Уклонение от передачи дел после окончания полномочий.</a:t>
            </a:r>
          </a:p>
          <a:p>
            <a:pPr>
              <a:buFontTx/>
              <a:buAutoNum type="arabicParenR"/>
            </a:pPr>
            <a:endParaRPr lang="ru-RU" sz="800">
              <a:latin typeface="Times New Roman" pitchFamily="18" charset="0"/>
            </a:endParaRPr>
          </a:p>
          <a:p>
            <a:pPr>
              <a:buFontTx/>
              <a:buAutoNum type="arabicParenR"/>
            </a:pPr>
            <a:r>
              <a:rPr lang="ru-RU" sz="1500">
                <a:latin typeface="Times New Roman" pitchFamily="18" charset="0"/>
              </a:rPr>
              <a:t>  Совершение сделки на заведомо невыгодных условиях или с заведомо неплатежеспособным контрагентом.</a:t>
            </a:r>
          </a:p>
          <a:p>
            <a:pPr>
              <a:buFontTx/>
              <a:buAutoNum type="arabicParenR"/>
            </a:pPr>
            <a:endParaRPr lang="ru-RU" sz="800">
              <a:latin typeface="Times New Roman" pitchFamily="18" charset="0"/>
            </a:endParaRPr>
          </a:p>
          <a:p>
            <a:pPr>
              <a:buFontTx/>
              <a:buAutoNum type="arabicParenR"/>
            </a:pPr>
            <a:r>
              <a:rPr lang="ru-RU" sz="1500">
                <a:latin typeface="Times New Roman" pitchFamily="18" charset="0"/>
              </a:rPr>
              <a:t>  Совершение действий в интересах одного или нескольких акционеров, а не в отношении юридического лица. </a:t>
            </a:r>
          </a:p>
        </p:txBody>
      </p:sp>
      <p:sp>
        <p:nvSpPr>
          <p:cNvPr id="84995" name="AutoShape 6"/>
          <p:cNvSpPr>
            <a:spLocks noChangeArrowheads="1"/>
          </p:cNvSpPr>
          <p:nvPr/>
        </p:nvSpPr>
        <p:spPr bwMode="auto">
          <a:xfrm>
            <a:off x="395288" y="4437063"/>
            <a:ext cx="8424862" cy="647700"/>
          </a:xfrm>
          <a:prstGeom prst="horizontalScroll">
            <a:avLst>
              <a:gd name="adj" fmla="val 12500"/>
            </a:avLst>
          </a:prstGeom>
          <a:gradFill rotWithShape="1">
            <a:gsLst>
              <a:gs pos="0">
                <a:srgbClr val="FBDBFD"/>
              </a:gs>
              <a:gs pos="100000">
                <a:schemeClr val="bg1"/>
              </a:gs>
            </a:gsLst>
            <a:lin ang="5400000" scaled="1"/>
          </a:gradFill>
          <a:ln w="9525">
            <a:solidFill>
              <a:schemeClr val="tx1"/>
            </a:solidFill>
            <a:round/>
            <a:headEnd/>
            <a:tailEnd/>
          </a:ln>
        </p:spPr>
        <p:txBody>
          <a:bodyPr wrap="none" anchor="ctr"/>
          <a:lstStyle/>
          <a:p>
            <a:pPr algn="ctr"/>
            <a:r>
              <a:rPr lang="ru-RU" sz="2000" b="1">
                <a:solidFill>
                  <a:srgbClr val="1704A0"/>
                </a:solidFill>
                <a:latin typeface="Times New Roman" pitchFamily="18" charset="0"/>
              </a:rPr>
              <a:t>Критерии неразумности: </a:t>
            </a:r>
          </a:p>
        </p:txBody>
      </p:sp>
      <p:sp>
        <p:nvSpPr>
          <p:cNvPr id="84996" name="Rectangle 7"/>
          <p:cNvSpPr>
            <a:spLocks noChangeArrowheads="1"/>
          </p:cNvSpPr>
          <p:nvPr/>
        </p:nvSpPr>
        <p:spPr bwMode="auto">
          <a:xfrm>
            <a:off x="395288" y="5157788"/>
            <a:ext cx="8424862" cy="1081087"/>
          </a:xfrm>
          <a:prstGeom prst="rect">
            <a:avLst/>
          </a:prstGeom>
          <a:gradFill rotWithShape="1">
            <a:gsLst>
              <a:gs pos="0">
                <a:srgbClr val="FFFFCC"/>
              </a:gs>
              <a:gs pos="100000">
                <a:schemeClr val="bg1"/>
              </a:gs>
            </a:gsLst>
            <a:lin ang="5400000" scaled="1"/>
          </a:gradFill>
          <a:ln w="9525">
            <a:solidFill>
              <a:schemeClr val="tx1"/>
            </a:solidFill>
            <a:miter lim="800000"/>
            <a:headEnd/>
            <a:tailEnd/>
          </a:ln>
        </p:spPr>
        <p:txBody>
          <a:bodyPr anchor="ctr"/>
          <a:lstStyle/>
          <a:p>
            <a:pPr marL="342900" indent="-342900">
              <a:buFontTx/>
              <a:buAutoNum type="arabicParenR"/>
            </a:pPr>
            <a:r>
              <a:rPr lang="ru-RU" sz="1500">
                <a:latin typeface="Times New Roman" pitchFamily="18" charset="0"/>
              </a:rPr>
              <a:t>  Игнорирование известной информации.</a:t>
            </a:r>
          </a:p>
          <a:p>
            <a:pPr marL="342900" indent="-342900">
              <a:buFontTx/>
              <a:buAutoNum type="arabicParenR"/>
            </a:pPr>
            <a:endParaRPr lang="ru-RU" sz="800">
              <a:latin typeface="Times New Roman" pitchFamily="18" charset="0"/>
            </a:endParaRPr>
          </a:p>
          <a:p>
            <a:pPr marL="342900" indent="-342900">
              <a:buFontTx/>
              <a:buAutoNum type="arabicParenR"/>
            </a:pPr>
            <a:r>
              <a:rPr lang="ru-RU" sz="1500">
                <a:latin typeface="Times New Roman" pitchFamily="18" charset="0"/>
              </a:rPr>
              <a:t>  Неполучение необходимой информации.</a:t>
            </a:r>
          </a:p>
          <a:p>
            <a:pPr marL="342900" indent="-342900">
              <a:buFontTx/>
              <a:buAutoNum type="arabicParenR"/>
            </a:pPr>
            <a:endParaRPr lang="ru-RU" sz="800">
              <a:latin typeface="Times New Roman" pitchFamily="18" charset="0"/>
            </a:endParaRPr>
          </a:p>
          <a:p>
            <a:pPr marL="342900" indent="-342900">
              <a:buFontTx/>
              <a:buAutoNum type="arabicParenR"/>
            </a:pPr>
            <a:r>
              <a:rPr lang="ru-RU" sz="1500">
                <a:latin typeface="Times New Roman" pitchFamily="18" charset="0"/>
              </a:rPr>
              <a:t>  Совершение сделки без принятых в компании согласовательных процедур.</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AutoShape 3"/>
          <p:cNvSpPr>
            <a:spLocks noChangeArrowheads="1"/>
          </p:cNvSpPr>
          <p:nvPr/>
        </p:nvSpPr>
        <p:spPr bwMode="auto">
          <a:xfrm>
            <a:off x="611188" y="198438"/>
            <a:ext cx="8064500" cy="1143000"/>
          </a:xfrm>
          <a:prstGeom prst="horizontalScroll">
            <a:avLst>
              <a:gd name="adj" fmla="val 12500"/>
            </a:avLst>
          </a:prstGeom>
          <a:gradFill rotWithShape="1">
            <a:gsLst>
              <a:gs pos="0">
                <a:srgbClr val="FFFF00"/>
              </a:gs>
              <a:gs pos="100000">
                <a:schemeClr val="bg1"/>
              </a:gs>
            </a:gsLst>
            <a:lin ang="5400000" scaled="1"/>
          </a:gradFill>
          <a:ln w="9525">
            <a:solidFill>
              <a:schemeClr val="tx1"/>
            </a:solidFill>
            <a:round/>
            <a:headEnd/>
            <a:tailEnd/>
          </a:ln>
        </p:spPr>
        <p:txBody>
          <a:bodyPr wrap="none" anchor="ctr"/>
          <a:lstStyle/>
          <a:p>
            <a:pPr algn="ctr"/>
            <a:r>
              <a:rPr lang="ru-RU" sz="2800" b="1">
                <a:solidFill>
                  <a:srgbClr val="333399"/>
                </a:solidFill>
                <a:latin typeface="Times New Roman" pitchFamily="18" charset="0"/>
              </a:rPr>
              <a:t>ВАЖНО ПОМНИТЬ!!!</a:t>
            </a:r>
          </a:p>
        </p:txBody>
      </p:sp>
      <p:sp>
        <p:nvSpPr>
          <p:cNvPr id="21506" name="Text Box 5"/>
          <p:cNvSpPr txBox="1">
            <a:spLocks noChangeArrowheads="1"/>
          </p:cNvSpPr>
          <p:nvPr/>
        </p:nvSpPr>
        <p:spPr bwMode="auto">
          <a:xfrm>
            <a:off x="217488" y="1446213"/>
            <a:ext cx="8675687" cy="5006975"/>
          </a:xfrm>
          <a:prstGeom prst="rect">
            <a:avLst/>
          </a:prstGeom>
          <a:noFill/>
          <a:ln w="9525">
            <a:noFill/>
            <a:miter lim="800000"/>
            <a:headEnd/>
            <a:tailEnd/>
          </a:ln>
        </p:spPr>
        <p:txBody>
          <a:bodyPr>
            <a:spAutoFit/>
          </a:bodyPr>
          <a:lstStyle/>
          <a:p>
            <a:pPr>
              <a:spcBef>
                <a:spcPct val="50000"/>
              </a:spcBef>
              <a:buFont typeface="Wingdings" pitchFamily="2" charset="2"/>
              <a:buChar char="ü"/>
            </a:pPr>
            <a:r>
              <a:rPr lang="ru-RU" sz="1500">
                <a:latin typeface="Times New Roman" pitchFamily="18" charset="0"/>
              </a:rPr>
              <a:t>  В соответствии с ч. 8 ст. 2 Федерального закона от 30.12.2012 N 302-ФЗ "О внесении изменений в главы 1, 2, 3 и 4 части первой Гражданского кодекса Российской Федерации" (далее - Закон N 302-ФЗ) </a:t>
            </a:r>
            <a:r>
              <a:rPr lang="ru-RU" sz="1500" b="1">
                <a:latin typeface="Times New Roman" pitchFamily="18" charset="0"/>
              </a:rPr>
              <a:t>правила государственной регистрации сделок с недвижимым имуществом, содержащиеся в ст. ст. 558, 560, 574, 584, 609, 651, 658 ГК РФ, не подлежат применению к договорам, заключаемым после введения в действие этого Закона, то есть после 1 марта 2013 г.</a:t>
            </a:r>
          </a:p>
          <a:p>
            <a:pPr>
              <a:spcBef>
                <a:spcPct val="50000"/>
              </a:spcBef>
              <a:buFont typeface="Wingdings" pitchFamily="2" charset="2"/>
              <a:buChar char="ü"/>
            </a:pPr>
            <a:r>
              <a:rPr lang="ru-RU" sz="1500">
                <a:latin typeface="Times New Roman" pitchFamily="18" charset="0"/>
              </a:rPr>
              <a:t>  Однако согласно ст. 3 Федерального закона от 04.03.2013 N 21-ФЗ "О внесении изменений в отдельные законодательные акты Российской Федерации и признании утратившими силу отдельных положений законодательных актов Российской Федерации" (далее - Закон N 21-ФЗ) из ч. 8 ст. 2 Закона N 302-ФЗ исключены указания на неприменение ст. ст. 609, 651 ГК РФ.</a:t>
            </a:r>
          </a:p>
          <a:p>
            <a:pPr>
              <a:spcBef>
                <a:spcPct val="50000"/>
              </a:spcBef>
              <a:buFont typeface="Wingdings" pitchFamily="2" charset="2"/>
              <a:buChar char="ü"/>
            </a:pPr>
            <a:r>
              <a:rPr lang="ru-RU" sz="1500">
                <a:latin typeface="Times New Roman" pitchFamily="18" charset="0"/>
              </a:rPr>
              <a:t>  Закон N 21-ФЗ вступил в силу </a:t>
            </a:r>
            <a:r>
              <a:rPr lang="ru-RU" sz="1500" b="1">
                <a:latin typeface="Times New Roman" pitchFamily="18" charset="0"/>
              </a:rPr>
              <a:t>4 марта 2013 г. Следовательно, правила о государственной регистрации договоров аренды недвижимого имущества (ст. 609 ГК РФ) и, в частности, договоров аренды зданий и сооружений, заключенных на срок один год и более (п. 2 ст. 651 ГК РФ), остались в силе</a:t>
            </a:r>
            <a:r>
              <a:rPr lang="ru-RU" sz="1500">
                <a:latin typeface="Times New Roman" pitchFamily="18" charset="0"/>
              </a:rPr>
              <a:t>. Указанные договоры будут считаться заключенными с момента государственной регистрации.</a:t>
            </a:r>
          </a:p>
          <a:p>
            <a:pPr>
              <a:spcBef>
                <a:spcPct val="50000"/>
              </a:spcBef>
              <a:buFont typeface="Wingdings" pitchFamily="2" charset="2"/>
              <a:buChar char="ü"/>
            </a:pPr>
            <a:r>
              <a:rPr lang="ru-RU" sz="1500">
                <a:latin typeface="Times New Roman" pitchFamily="18" charset="0"/>
              </a:rPr>
              <a:t>  </a:t>
            </a:r>
            <a:r>
              <a:rPr lang="ru-RU" sz="1500" b="1">
                <a:latin typeface="Times New Roman" pitchFamily="18" charset="0"/>
              </a:rPr>
              <a:t>Относительно необходимости государственной регистрации договоров долгосрочной аренды, заключенных 2 и 3 марта 2013 г., в законодательстве нет прямого указания. С формально-юридической точки зрения такие договоры будет считаться заключенным и в отсутствие государственной регистрации, поскольку в указанные даты норма ч. 8 ст. 2 Закона N 302-ФЗ еще не была изменена и, следовательно, правила ст. ст. 609, 651, 658 ГК РФ не подлежали применению.</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AutoShape 2"/>
          <p:cNvSpPr>
            <a:spLocks noChangeArrowheads="1"/>
          </p:cNvSpPr>
          <p:nvPr/>
        </p:nvSpPr>
        <p:spPr bwMode="auto">
          <a:xfrm>
            <a:off x="395288" y="188913"/>
            <a:ext cx="8424862" cy="719137"/>
          </a:xfrm>
          <a:prstGeom prst="horizontalScroll">
            <a:avLst>
              <a:gd name="adj" fmla="val 12500"/>
            </a:avLst>
          </a:prstGeom>
          <a:gradFill rotWithShape="1">
            <a:gsLst>
              <a:gs pos="0">
                <a:srgbClr val="FBDBFD"/>
              </a:gs>
              <a:gs pos="100000">
                <a:schemeClr val="bg1"/>
              </a:gs>
            </a:gsLst>
            <a:lin ang="5400000" scaled="1"/>
          </a:gradFill>
          <a:ln w="9525">
            <a:solidFill>
              <a:schemeClr val="tx1"/>
            </a:solidFill>
            <a:round/>
            <a:headEnd/>
            <a:tailEnd/>
          </a:ln>
        </p:spPr>
        <p:txBody>
          <a:bodyPr wrap="none" anchor="ctr"/>
          <a:lstStyle/>
          <a:p>
            <a:pPr algn="ctr"/>
            <a:r>
              <a:rPr lang="ru-RU" sz="2000" b="1">
                <a:solidFill>
                  <a:srgbClr val="1704A0"/>
                </a:solidFill>
                <a:latin typeface="Times New Roman" pitchFamily="18" charset="0"/>
              </a:rPr>
              <a:t>Основания для возложения ответственности на руководителя:</a:t>
            </a:r>
          </a:p>
        </p:txBody>
      </p:sp>
      <p:sp>
        <p:nvSpPr>
          <p:cNvPr id="86018" name="Rectangle 3"/>
          <p:cNvSpPr>
            <a:spLocks noChangeArrowheads="1"/>
          </p:cNvSpPr>
          <p:nvPr/>
        </p:nvSpPr>
        <p:spPr bwMode="auto">
          <a:xfrm>
            <a:off x="395288" y="1052513"/>
            <a:ext cx="8424862" cy="4537075"/>
          </a:xfrm>
          <a:prstGeom prst="rect">
            <a:avLst/>
          </a:prstGeom>
          <a:gradFill rotWithShape="1">
            <a:gsLst>
              <a:gs pos="0">
                <a:srgbClr val="FFFFCC"/>
              </a:gs>
              <a:gs pos="100000">
                <a:schemeClr val="bg1"/>
              </a:gs>
            </a:gsLst>
            <a:lin ang="5400000" scaled="1"/>
          </a:gradFill>
          <a:ln w="9525">
            <a:solidFill>
              <a:schemeClr val="tx1"/>
            </a:solidFill>
            <a:miter lim="800000"/>
            <a:headEnd/>
            <a:tailEnd/>
          </a:ln>
        </p:spPr>
        <p:txBody>
          <a:bodyPr anchor="ctr"/>
          <a:lstStyle/>
          <a:p>
            <a:pPr marL="342900" indent="-342900"/>
            <a:r>
              <a:rPr lang="ru-RU">
                <a:latin typeface="Times New Roman" pitchFamily="18" charset="0"/>
              </a:rPr>
              <a:t>1.  Наличие убытков у юридического лица, в том числе в тех случаях когда размер убытков невозможно определить в виде точной суммы.</a:t>
            </a:r>
          </a:p>
          <a:p>
            <a:pPr marL="342900" indent="-342900">
              <a:buFontTx/>
              <a:buAutoNum type="arabicPeriod"/>
            </a:pPr>
            <a:endParaRPr lang="ru-RU" sz="1000">
              <a:latin typeface="Times New Roman" pitchFamily="18" charset="0"/>
            </a:endParaRPr>
          </a:p>
          <a:p>
            <a:pPr marL="342900" indent="-342900"/>
            <a:r>
              <a:rPr lang="ru-RU">
                <a:latin typeface="Times New Roman" pitchFamily="18" charset="0"/>
              </a:rPr>
              <a:t>2.  Привлечение компании к административной ответственности (за исключением случаев когда на момент совершения административного правонарушения правоприменительная практика была неоднозначной).</a:t>
            </a:r>
          </a:p>
          <a:p>
            <a:pPr marL="342900" indent="-342900"/>
            <a:endParaRPr lang="ru-RU" sz="1000">
              <a:latin typeface="Times New Roman" pitchFamily="18" charset="0"/>
            </a:endParaRPr>
          </a:p>
          <a:p>
            <a:pPr marL="342900" indent="-342900"/>
            <a:r>
              <a:rPr lang="ru-RU">
                <a:latin typeface="Times New Roman" pitchFamily="18" charset="0"/>
              </a:rPr>
              <a:t>3.  Ненадлежащая организация системы управления юридическим лицом.</a:t>
            </a:r>
          </a:p>
          <a:p>
            <a:pPr marL="342900" indent="-342900"/>
            <a:endParaRPr lang="ru-RU" sz="1000">
              <a:latin typeface="Times New Roman" pitchFamily="18" charset="0"/>
            </a:endParaRPr>
          </a:p>
          <a:p>
            <a:pPr marL="342900" indent="-342900"/>
            <a:r>
              <a:rPr lang="ru-RU">
                <a:latin typeface="Times New Roman" pitchFamily="18" charset="0"/>
              </a:rPr>
              <a:t>4.  Отсутствие контроля действий (бездействия) представителей, контрагентов по гражданско-правовым договорам, работников юридического лица.</a:t>
            </a:r>
          </a:p>
          <a:p>
            <a:pPr marL="342900" indent="-342900"/>
            <a:endParaRPr lang="ru-RU" sz="1000">
              <a:latin typeface="Times New Roman" pitchFamily="18" charset="0"/>
            </a:endParaRPr>
          </a:p>
          <a:p>
            <a:pPr marL="342900" indent="-342900"/>
            <a:r>
              <a:rPr lang="ru-RU">
                <a:latin typeface="Times New Roman" pitchFamily="18" charset="0"/>
              </a:rPr>
              <a:t>5.  Возмещение убытков руководителем является приоритетным способом защиты по сравнению с исками о признании сделок недействительными или иными исками к другим лицам: ответственность директора прекращается только в том случае, если компания уже фактически получила возмещение убытков от реального причинителя вреда – контрагента или сотрудника. </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AutoShape 2"/>
          <p:cNvSpPr>
            <a:spLocks noChangeArrowheads="1"/>
          </p:cNvSpPr>
          <p:nvPr/>
        </p:nvSpPr>
        <p:spPr bwMode="auto">
          <a:xfrm>
            <a:off x="395288" y="115888"/>
            <a:ext cx="8424862" cy="649287"/>
          </a:xfrm>
          <a:prstGeom prst="horizontalScroll">
            <a:avLst>
              <a:gd name="adj" fmla="val 12500"/>
            </a:avLst>
          </a:prstGeom>
          <a:gradFill rotWithShape="1">
            <a:gsLst>
              <a:gs pos="0">
                <a:srgbClr val="FBDBFD"/>
              </a:gs>
              <a:gs pos="100000">
                <a:schemeClr val="bg1"/>
              </a:gs>
            </a:gsLst>
            <a:lin ang="5400000" scaled="1"/>
          </a:gradFill>
          <a:ln w="9525">
            <a:solidFill>
              <a:schemeClr val="tx1"/>
            </a:solidFill>
            <a:round/>
            <a:headEnd/>
            <a:tailEnd/>
          </a:ln>
        </p:spPr>
        <p:txBody>
          <a:bodyPr wrap="none" anchor="ctr"/>
          <a:lstStyle/>
          <a:p>
            <a:pPr algn="ctr"/>
            <a:r>
              <a:rPr lang="ru-RU" sz="2000" b="1">
                <a:solidFill>
                  <a:srgbClr val="1704A0"/>
                </a:solidFill>
                <a:latin typeface="Times New Roman" pitchFamily="18" charset="0"/>
              </a:rPr>
              <a:t>Рекомендации</a:t>
            </a:r>
            <a:r>
              <a:rPr lang="ru-RU" sz="2000">
                <a:solidFill>
                  <a:srgbClr val="1704A0"/>
                </a:solidFill>
                <a:latin typeface="Times New Roman" pitchFamily="18" charset="0"/>
              </a:rPr>
              <a:t>:</a:t>
            </a:r>
          </a:p>
        </p:txBody>
      </p:sp>
      <p:sp>
        <p:nvSpPr>
          <p:cNvPr id="87042" name="AutoShape 4"/>
          <p:cNvSpPr>
            <a:spLocks noChangeArrowheads="1"/>
          </p:cNvSpPr>
          <p:nvPr/>
        </p:nvSpPr>
        <p:spPr bwMode="auto">
          <a:xfrm rot="10800000">
            <a:off x="179388" y="1916113"/>
            <a:ext cx="8640762" cy="1008062"/>
          </a:xfrm>
          <a:prstGeom prst="homePlate">
            <a:avLst>
              <a:gd name="adj" fmla="val 25913"/>
            </a:avLst>
          </a:prstGeom>
          <a:gradFill rotWithShape="1">
            <a:gsLst>
              <a:gs pos="0">
                <a:srgbClr val="CCFFCC"/>
              </a:gs>
              <a:gs pos="100000">
                <a:schemeClr val="bg1"/>
              </a:gs>
            </a:gsLst>
            <a:lin ang="5400000" scaled="1"/>
          </a:gradFill>
          <a:ln w="9525">
            <a:solidFill>
              <a:schemeClr val="tx1"/>
            </a:solidFill>
            <a:miter lim="800000"/>
            <a:headEnd/>
            <a:tailEnd/>
          </a:ln>
        </p:spPr>
        <p:txBody>
          <a:bodyPr rot="10800000" anchor="ctr"/>
          <a:lstStyle/>
          <a:p>
            <a:pPr marL="265113"/>
            <a:r>
              <a:rPr lang="ru-RU" sz="1600">
                <a:latin typeface="Times New Roman" pitchFamily="18" charset="0"/>
              </a:rPr>
              <a:t>Разработать в организации систему внутренних актов, определяющих порядок одобрения сделки ответственными структурами (финансовой, технической, правовой службой организации и пр.). Такая система должна быть исполнимой и неукоснительно соблюдаться при заключении рисковых сделок. </a:t>
            </a:r>
          </a:p>
        </p:txBody>
      </p:sp>
      <p:sp>
        <p:nvSpPr>
          <p:cNvPr id="87043" name="AutoShape 5"/>
          <p:cNvSpPr>
            <a:spLocks noChangeArrowheads="1"/>
          </p:cNvSpPr>
          <p:nvPr/>
        </p:nvSpPr>
        <p:spPr bwMode="auto">
          <a:xfrm rot="10800000">
            <a:off x="179388" y="2997200"/>
            <a:ext cx="8640762" cy="792163"/>
          </a:xfrm>
          <a:prstGeom prst="homePlate">
            <a:avLst>
              <a:gd name="adj" fmla="val 32976"/>
            </a:avLst>
          </a:prstGeom>
          <a:gradFill rotWithShape="1">
            <a:gsLst>
              <a:gs pos="0">
                <a:srgbClr val="CCFFCC"/>
              </a:gs>
              <a:gs pos="100000">
                <a:schemeClr val="bg1"/>
              </a:gs>
            </a:gsLst>
            <a:lin ang="5400000" scaled="1"/>
          </a:gradFill>
          <a:ln w="9525">
            <a:solidFill>
              <a:schemeClr val="tx1"/>
            </a:solidFill>
            <a:miter lim="800000"/>
            <a:headEnd/>
            <a:tailEnd/>
          </a:ln>
        </p:spPr>
        <p:txBody>
          <a:bodyPr rot="10800000" anchor="ctr"/>
          <a:lstStyle/>
          <a:p>
            <a:pPr marL="265113"/>
            <a:r>
              <a:rPr lang="ru-RU" sz="1600">
                <a:latin typeface="Times New Roman" pitchFamily="18" charset="0"/>
              </a:rPr>
              <a:t>Согласовывать назначение ключевых руководителей подразделений с общим собранием акционеров (например, одобрять кандитатуры уже принятых на работу ключевых руководителей на годовом собрании акционеров). </a:t>
            </a:r>
          </a:p>
        </p:txBody>
      </p:sp>
      <p:sp>
        <p:nvSpPr>
          <p:cNvPr id="87044" name="AutoShape 6"/>
          <p:cNvSpPr>
            <a:spLocks noChangeArrowheads="1"/>
          </p:cNvSpPr>
          <p:nvPr/>
        </p:nvSpPr>
        <p:spPr bwMode="auto">
          <a:xfrm rot="10800000">
            <a:off x="179388" y="3860800"/>
            <a:ext cx="8640762" cy="1008063"/>
          </a:xfrm>
          <a:prstGeom prst="homePlate">
            <a:avLst>
              <a:gd name="adj" fmla="val 25913"/>
            </a:avLst>
          </a:prstGeom>
          <a:gradFill rotWithShape="1">
            <a:gsLst>
              <a:gs pos="0">
                <a:srgbClr val="CCFFCC"/>
              </a:gs>
              <a:gs pos="100000">
                <a:schemeClr val="bg1"/>
              </a:gs>
            </a:gsLst>
            <a:lin ang="5400000" scaled="1"/>
          </a:gradFill>
          <a:ln w="9525">
            <a:solidFill>
              <a:schemeClr val="tx1"/>
            </a:solidFill>
            <a:miter lim="800000"/>
            <a:headEnd/>
            <a:tailEnd/>
          </a:ln>
        </p:spPr>
        <p:txBody>
          <a:bodyPr rot="10800000" anchor="ctr"/>
          <a:lstStyle/>
          <a:p>
            <a:pPr marL="265113"/>
            <a:r>
              <a:rPr lang="ru-RU" sz="1600">
                <a:latin typeface="Times New Roman" pitchFamily="18" charset="0"/>
              </a:rPr>
              <a:t>В случае заключения рисковых, сомнительных или неоднозначных сделок – обратиться к сторонним консультантам, чтобы получить внешнее письменное подтверждение разумности и обоснованности сделки. Особенно это целесообразно сделать в случае выбора определенного рискового или неоднозначного налогообложения сделок.</a:t>
            </a:r>
          </a:p>
        </p:txBody>
      </p:sp>
      <p:sp>
        <p:nvSpPr>
          <p:cNvPr id="87045" name="AutoShape 7"/>
          <p:cNvSpPr>
            <a:spLocks noChangeArrowheads="1"/>
          </p:cNvSpPr>
          <p:nvPr/>
        </p:nvSpPr>
        <p:spPr bwMode="auto">
          <a:xfrm rot="10800000">
            <a:off x="179388" y="4940300"/>
            <a:ext cx="8640762" cy="792163"/>
          </a:xfrm>
          <a:prstGeom prst="homePlate">
            <a:avLst>
              <a:gd name="adj" fmla="val 32976"/>
            </a:avLst>
          </a:prstGeom>
          <a:gradFill rotWithShape="1">
            <a:gsLst>
              <a:gs pos="0">
                <a:srgbClr val="CCFFCC"/>
              </a:gs>
              <a:gs pos="100000">
                <a:schemeClr val="bg1"/>
              </a:gs>
            </a:gsLst>
            <a:lin ang="5400000" scaled="1"/>
          </a:gradFill>
          <a:ln w="9525">
            <a:solidFill>
              <a:schemeClr val="tx1"/>
            </a:solidFill>
            <a:miter lim="800000"/>
            <a:headEnd/>
            <a:tailEnd/>
          </a:ln>
        </p:spPr>
        <p:txBody>
          <a:bodyPr rot="10800000" anchor="ctr"/>
          <a:lstStyle/>
          <a:p>
            <a:pPr marL="265113"/>
            <a:r>
              <a:rPr lang="ru-RU" sz="1600">
                <a:latin typeface="Times New Roman" pitchFamily="18" charset="0"/>
              </a:rPr>
              <a:t>Исключительные сделки, которые могут иметь негативные последствия - одобрять на собрании акционеров (до или после совершения) в независимости от необходимости такого одобрения в соответствии с уставом.</a:t>
            </a:r>
          </a:p>
        </p:txBody>
      </p:sp>
      <p:sp>
        <p:nvSpPr>
          <p:cNvPr id="87046" name="AutoShape 8"/>
          <p:cNvSpPr>
            <a:spLocks noChangeArrowheads="1"/>
          </p:cNvSpPr>
          <p:nvPr/>
        </p:nvSpPr>
        <p:spPr bwMode="auto">
          <a:xfrm rot="10800000">
            <a:off x="179388" y="5805488"/>
            <a:ext cx="8640762" cy="792162"/>
          </a:xfrm>
          <a:prstGeom prst="homePlate">
            <a:avLst>
              <a:gd name="adj" fmla="val 32976"/>
            </a:avLst>
          </a:prstGeom>
          <a:gradFill rotWithShape="1">
            <a:gsLst>
              <a:gs pos="0">
                <a:srgbClr val="CCFFCC"/>
              </a:gs>
              <a:gs pos="100000">
                <a:schemeClr val="bg1"/>
              </a:gs>
            </a:gsLst>
            <a:lin ang="5400000" scaled="1"/>
          </a:gradFill>
          <a:ln w="9525">
            <a:solidFill>
              <a:schemeClr val="tx1"/>
            </a:solidFill>
            <a:miter lim="800000"/>
            <a:headEnd/>
            <a:tailEnd/>
          </a:ln>
        </p:spPr>
        <p:txBody>
          <a:bodyPr rot="10800000" anchor="ctr"/>
          <a:lstStyle/>
          <a:p>
            <a:pPr marL="265113"/>
            <a:r>
              <a:rPr lang="ru-RU" sz="1600">
                <a:latin typeface="Times New Roman" pitchFamily="18" charset="0"/>
              </a:rPr>
              <a:t>Разработать и утвердить на общем собрании форму отчетности о деятельности общества для того, чтобы исключить впоследствии разногласия о том, какая информация о сделках должна была быть предоставлена акционерам.</a:t>
            </a:r>
          </a:p>
        </p:txBody>
      </p:sp>
      <p:sp>
        <p:nvSpPr>
          <p:cNvPr id="87047" name="Text Box 9"/>
          <p:cNvSpPr txBox="1">
            <a:spLocks noChangeArrowheads="1"/>
          </p:cNvSpPr>
          <p:nvPr/>
        </p:nvSpPr>
        <p:spPr bwMode="auto">
          <a:xfrm>
            <a:off x="252413" y="765175"/>
            <a:ext cx="8640762" cy="1069975"/>
          </a:xfrm>
          <a:prstGeom prst="rect">
            <a:avLst/>
          </a:prstGeom>
          <a:noFill/>
          <a:ln w="9525">
            <a:noFill/>
            <a:miter lim="800000"/>
            <a:headEnd/>
            <a:tailEnd/>
          </a:ln>
        </p:spPr>
        <p:txBody>
          <a:bodyPr>
            <a:spAutoFit/>
          </a:bodyPr>
          <a:lstStyle/>
          <a:p>
            <a:pPr algn="ctr"/>
            <a:r>
              <a:rPr lang="ru-RU" sz="1600" b="1">
                <a:latin typeface="Times New Roman" pitchFamily="18" charset="0"/>
              </a:rPr>
              <a:t>С целью защиты прав и законных интересов всех</a:t>
            </a:r>
            <a:r>
              <a:rPr lang="ru-RU" sz="1600">
                <a:latin typeface="Times New Roman" pitchFamily="18" charset="0"/>
              </a:rPr>
              <a:t> участников корпоративных отношений – акционеров, директоров и членов коллегиальных органов управления – предпринять </a:t>
            </a:r>
            <a:r>
              <a:rPr lang="ru-RU" sz="1600" b="1">
                <a:latin typeface="Times New Roman" pitchFamily="18" charset="0"/>
              </a:rPr>
              <a:t>ряд мер</a:t>
            </a:r>
            <a:r>
              <a:rPr lang="ru-RU" sz="1600">
                <a:latin typeface="Times New Roman" pitchFamily="18" charset="0"/>
              </a:rPr>
              <a:t>, направленных на приведение корпоративных документов в соответствии с новым толкованием оснований и условий возникновения ответственности:</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AutoShape 2"/>
          <p:cNvSpPr>
            <a:spLocks noChangeArrowheads="1"/>
          </p:cNvSpPr>
          <p:nvPr/>
        </p:nvSpPr>
        <p:spPr bwMode="auto">
          <a:xfrm rot="10800000">
            <a:off x="395288" y="260350"/>
            <a:ext cx="8353425" cy="865188"/>
          </a:xfrm>
          <a:prstGeom prst="homePlate">
            <a:avLst>
              <a:gd name="adj" fmla="val 16136"/>
            </a:avLst>
          </a:prstGeom>
          <a:gradFill rotWithShape="1">
            <a:gsLst>
              <a:gs pos="0">
                <a:srgbClr val="CCFFCC"/>
              </a:gs>
              <a:gs pos="100000">
                <a:schemeClr val="bg1"/>
              </a:gs>
            </a:gsLst>
            <a:lin ang="5400000" scaled="1"/>
          </a:gradFill>
          <a:ln w="9525">
            <a:solidFill>
              <a:schemeClr val="tx1"/>
            </a:solidFill>
            <a:miter lim="800000"/>
            <a:headEnd/>
            <a:tailEnd/>
          </a:ln>
        </p:spPr>
        <p:txBody>
          <a:bodyPr rot="10800000" anchor="ctr"/>
          <a:lstStyle/>
          <a:p>
            <a:pPr marL="266700" algn="ctr"/>
            <a:r>
              <a:rPr lang="ru-RU" sz="2200" b="1">
                <a:latin typeface="Times New Roman" pitchFamily="18" charset="0"/>
              </a:rPr>
              <a:t>Нотариальное удостоверение сделок и последствия уклонения от нотариального удостоверения сделки </a:t>
            </a:r>
          </a:p>
        </p:txBody>
      </p:sp>
      <p:graphicFrame>
        <p:nvGraphicFramePr>
          <p:cNvPr id="63524" name="Group 36"/>
          <p:cNvGraphicFramePr>
            <a:graphicFrameLocks noGrp="1"/>
          </p:cNvGraphicFramePr>
          <p:nvPr/>
        </p:nvGraphicFramePr>
        <p:xfrm>
          <a:off x="395288" y="1341438"/>
          <a:ext cx="8280400" cy="4464050"/>
        </p:xfrm>
        <a:graphic>
          <a:graphicData uri="http://schemas.openxmlformats.org/drawingml/2006/table">
            <a:tbl>
              <a:tblPr/>
              <a:tblGrid>
                <a:gridCol w="3954462"/>
                <a:gridCol w="4325938"/>
              </a:tblGrid>
              <a:tr h="323850">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800" b="1" i="0" u="none" strike="noStrike" cap="none" normalizeH="0" baseline="0" smtClean="0">
                          <a:ln>
                            <a:noFill/>
                          </a:ln>
                          <a:solidFill>
                            <a:schemeClr val="tx1"/>
                          </a:solidFill>
                          <a:effectLst/>
                          <a:latin typeface="Times New Roman" pitchFamily="18" charset="0"/>
                        </a:rPr>
                        <a:t>Статья 163. Нотариально удостоверенные сделки</a:t>
                      </a:r>
                      <a:r>
                        <a:rPr kumimoji="0" lang="ru-RU" sz="1800" b="0"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r>
              <a:tr h="2492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Старая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rPr>
                        <a:t>Новая редакция</a:t>
                      </a:r>
                      <a:r>
                        <a:rPr kumimoji="0" lang="ru-RU" sz="14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3890963">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400" b="0" i="0" u="none" strike="noStrike" cap="none" normalizeH="0" baseline="0" smtClean="0">
                          <a:ln>
                            <a:noFill/>
                          </a:ln>
                          <a:solidFill>
                            <a:schemeClr val="tx1"/>
                          </a:solidFill>
                          <a:effectLst/>
                          <a:latin typeface="Times New Roman" pitchFamily="18" charset="0"/>
                        </a:rPr>
                        <a:t>1. Нотариальное удостоверение сделки осуществляется путем совершения на документе, соответствующем требованиям статьи 160 настоящего Кодекса, удостоверительной надписи нотариусом или другим должностным лицом, имеющим право совершать такое нотариальное действие.</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400" b="0" i="0" u="none" strike="noStrike" cap="none" normalizeH="0" baseline="0" smtClean="0">
                          <a:ln>
                            <a:noFill/>
                          </a:ln>
                          <a:solidFill>
                            <a:schemeClr val="tx1"/>
                          </a:solidFill>
                          <a:effectLst/>
                          <a:latin typeface="Times New Roman" pitchFamily="18" charset="0"/>
                        </a:rPr>
                        <a:t>2. Нотариальное удостоверение сделок обязательно:</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400" b="0" i="0" u="none" strike="noStrike" cap="none" normalizeH="0" baseline="0" smtClean="0">
                          <a:ln>
                            <a:noFill/>
                          </a:ln>
                          <a:solidFill>
                            <a:schemeClr val="tx1"/>
                          </a:solidFill>
                          <a:effectLst/>
                          <a:latin typeface="Times New Roman" pitchFamily="18" charset="0"/>
                        </a:rPr>
                        <a:t>1) в случаях, указанных в законе;</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400" b="0" i="0" u="none" strike="noStrike" cap="none" normalizeH="0" baseline="0" smtClean="0">
                          <a:ln>
                            <a:noFill/>
                          </a:ln>
                          <a:solidFill>
                            <a:schemeClr val="tx1"/>
                          </a:solidFill>
                          <a:effectLst/>
                          <a:latin typeface="Times New Roman" pitchFamily="18" charset="0"/>
                        </a:rPr>
                        <a:t>2) в случаях, предусмотренных соглашением сторон, хотя бы по закону для сделок данного вида эта форма не требовалась.</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400" b="0" i="0" u="none" strike="noStrike" cap="none" normalizeH="0" baseline="0" smtClean="0">
                          <a:ln>
                            <a:noFill/>
                          </a:ln>
                          <a:solidFill>
                            <a:schemeClr val="tx1"/>
                          </a:solidFill>
                          <a:effectLst/>
                          <a:latin typeface="Times New Roman" pitchFamily="18" charset="0"/>
                        </a:rPr>
                        <a:t>1. Нотариальное удостоверение сделки означает </a:t>
                      </a:r>
                      <a:r>
                        <a:rPr kumimoji="0" lang="ru-RU" sz="1400" b="1" i="0" u="none" strike="noStrike" cap="none" normalizeH="0" baseline="0" smtClean="0">
                          <a:ln>
                            <a:noFill/>
                          </a:ln>
                          <a:solidFill>
                            <a:schemeClr val="tx1"/>
                          </a:solidFill>
                          <a:effectLst/>
                          <a:latin typeface="Times New Roman" pitchFamily="18" charset="0"/>
                        </a:rPr>
                        <a:t>проверку законности сделки</a:t>
                      </a:r>
                      <a:r>
                        <a:rPr kumimoji="0" lang="ru-RU" sz="1400" b="0" i="0" u="none" strike="noStrike" cap="none" normalizeH="0" baseline="0" smtClean="0">
                          <a:ln>
                            <a:noFill/>
                          </a:ln>
                          <a:solidFill>
                            <a:schemeClr val="tx1"/>
                          </a:solidFill>
                          <a:effectLst/>
                          <a:latin typeface="Times New Roman" pitchFamily="18" charset="0"/>
                        </a:rPr>
                        <a:t>, в том числе наличия у каждой из сторон права на ее совершение, и осуществляется нотариусом или должностным лицом, имеющим право совершать такое нотариальное действие, в порядке, установленном законом о нотариате и нотариальной деятельности.</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400" b="0" i="0" u="none" strike="noStrike" cap="none" normalizeH="0" baseline="0" smtClean="0">
                          <a:ln>
                            <a:noFill/>
                          </a:ln>
                          <a:solidFill>
                            <a:schemeClr val="tx1"/>
                          </a:solidFill>
                          <a:effectLst/>
                          <a:latin typeface="Times New Roman" pitchFamily="18" charset="0"/>
                        </a:rPr>
                        <a:t>2. Нотариальное удостоверение сделок обязательно:</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400" b="0" i="0" u="none" strike="noStrike" cap="none" normalizeH="0" baseline="0" smtClean="0">
                          <a:ln>
                            <a:noFill/>
                          </a:ln>
                          <a:solidFill>
                            <a:schemeClr val="tx1"/>
                          </a:solidFill>
                          <a:effectLst/>
                          <a:latin typeface="Times New Roman" pitchFamily="18" charset="0"/>
                        </a:rPr>
                        <a:t>1) в случаях, указанных в законе;</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400" b="0" i="0" u="none" strike="noStrike" cap="none" normalizeH="0" baseline="0" smtClean="0">
                          <a:ln>
                            <a:noFill/>
                          </a:ln>
                          <a:solidFill>
                            <a:schemeClr val="tx1"/>
                          </a:solidFill>
                          <a:effectLst/>
                          <a:latin typeface="Times New Roman" pitchFamily="18" charset="0"/>
                        </a:rPr>
                        <a:t>2) в случаях, предусмотренных соглашением сторон, хотя бы по закону для сделок данного вида эта форма не требовалась.</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400" b="1" i="0" u="none" strike="noStrike" cap="none" normalizeH="0" baseline="0" smtClean="0">
                          <a:ln>
                            <a:noFill/>
                          </a:ln>
                          <a:solidFill>
                            <a:schemeClr val="tx1"/>
                          </a:solidFill>
                          <a:effectLst/>
                          <a:latin typeface="Times New Roman" pitchFamily="18" charset="0"/>
                        </a:rPr>
                        <a:t>3. Если нотариальное удостоверение сделки в соответствии с пунктом 2 настоящей статьи является обязательным, несоблюдение нотариальной формы сделки влечет ее ничтожность.</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AutoShape 2"/>
          <p:cNvSpPr>
            <a:spLocks noChangeArrowheads="1"/>
          </p:cNvSpPr>
          <p:nvPr/>
        </p:nvSpPr>
        <p:spPr bwMode="auto">
          <a:xfrm rot="10800000">
            <a:off x="395288" y="260350"/>
            <a:ext cx="8353425" cy="792163"/>
          </a:xfrm>
          <a:prstGeom prst="homePlate">
            <a:avLst>
              <a:gd name="adj" fmla="val 17624"/>
            </a:avLst>
          </a:prstGeom>
          <a:gradFill rotWithShape="1">
            <a:gsLst>
              <a:gs pos="0">
                <a:srgbClr val="CCFFCC"/>
              </a:gs>
              <a:gs pos="100000">
                <a:schemeClr val="bg1"/>
              </a:gs>
            </a:gsLst>
            <a:lin ang="5400000" scaled="1"/>
          </a:gradFill>
          <a:ln w="9525">
            <a:solidFill>
              <a:schemeClr val="tx1"/>
            </a:solidFill>
            <a:miter lim="800000"/>
            <a:headEnd/>
            <a:tailEnd/>
          </a:ln>
        </p:spPr>
        <p:txBody>
          <a:bodyPr rot="10800000" anchor="ctr"/>
          <a:lstStyle/>
          <a:p>
            <a:pPr algn="ctr"/>
            <a:r>
              <a:rPr lang="ru-RU" sz="2200" b="1">
                <a:latin typeface="Times New Roman" pitchFamily="18" charset="0"/>
              </a:rPr>
              <a:t>Последствия уклонения от нотариального удостоверения или государственной регистрации сделки </a:t>
            </a:r>
          </a:p>
        </p:txBody>
      </p:sp>
      <p:graphicFrame>
        <p:nvGraphicFramePr>
          <p:cNvPr id="23574" name="Group 22"/>
          <p:cNvGraphicFramePr>
            <a:graphicFrameLocks noGrp="1"/>
          </p:cNvGraphicFramePr>
          <p:nvPr/>
        </p:nvGraphicFramePr>
        <p:xfrm>
          <a:off x="142875" y="1719263"/>
          <a:ext cx="8893175" cy="4805362"/>
        </p:xfrm>
        <a:graphic>
          <a:graphicData uri="http://schemas.openxmlformats.org/drawingml/2006/table">
            <a:tbl>
              <a:tblPr/>
              <a:tblGrid>
                <a:gridCol w="4645025"/>
                <a:gridCol w="4248150"/>
              </a:tblGrid>
              <a:tr h="231775">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300" b="1" i="0" u="none" strike="noStrike" cap="none" normalizeH="0" baseline="0" smtClean="0">
                          <a:ln>
                            <a:noFill/>
                          </a:ln>
                          <a:solidFill>
                            <a:schemeClr val="tx1"/>
                          </a:solidFill>
                          <a:effectLst/>
                          <a:latin typeface="Times New Roman" pitchFamily="18" charset="0"/>
                        </a:rPr>
                        <a:t>Статья 165. Последствия уклонения от нотариального удостоверения или государственной регистрации сделки</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r>
              <a:tr h="2317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300" b="1" i="1" u="none" strike="noStrike" cap="none" normalizeH="0" baseline="0" smtClean="0">
                          <a:ln>
                            <a:noFill/>
                          </a:ln>
                          <a:solidFill>
                            <a:schemeClr val="tx1"/>
                          </a:solidFill>
                          <a:effectLst/>
                          <a:latin typeface="Times New Roman" pitchFamily="18" charset="0"/>
                        </a:rPr>
                        <a:t>Старая редакция</a:t>
                      </a:r>
                      <a:r>
                        <a:rPr kumimoji="0" lang="ru-RU" sz="13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300" b="1" i="1" u="none" strike="noStrike" cap="none" normalizeH="0" baseline="0" smtClean="0">
                          <a:ln>
                            <a:noFill/>
                          </a:ln>
                          <a:solidFill>
                            <a:schemeClr val="tx1"/>
                          </a:solidFill>
                          <a:effectLst/>
                          <a:latin typeface="Times New Roman" pitchFamily="18" charset="0"/>
                        </a:rPr>
                        <a:t>Новая редакция</a:t>
                      </a:r>
                      <a:r>
                        <a:rPr kumimoji="0" lang="ru-RU" sz="1300" b="1" i="0" u="none" strike="noStrike" cap="none" normalizeH="0" baseline="0" smtClean="0">
                          <a:ln>
                            <a:noFill/>
                          </a:ln>
                          <a:solidFill>
                            <a:schemeClr val="tx1"/>
                          </a:solidFill>
                          <a:effectLst/>
                          <a:latin typeface="Times New Roman"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r h="4341813">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300" b="0" i="0" u="none" strike="noStrike" cap="none" normalizeH="0" baseline="0" smtClean="0">
                          <a:ln>
                            <a:noFill/>
                          </a:ln>
                          <a:solidFill>
                            <a:schemeClr val="tx1"/>
                          </a:solidFill>
                          <a:effectLst/>
                          <a:latin typeface="Times New Roman" pitchFamily="18" charset="0"/>
                        </a:rPr>
                        <a:t>1. Несоблюдение нотариальной формы, а в случаях, установленных законом, - требования о государственной регистрации сделки влечет ее </a:t>
                      </a:r>
                      <a:r>
                        <a:rPr kumimoji="0" lang="ru-RU" sz="1300" b="1" i="0" u="none" strike="noStrike" cap="none" normalizeH="0" baseline="0" smtClean="0">
                          <a:ln>
                            <a:noFill/>
                          </a:ln>
                          <a:solidFill>
                            <a:schemeClr val="tx1"/>
                          </a:solidFill>
                          <a:effectLst/>
                          <a:latin typeface="Times New Roman" pitchFamily="18" charset="0"/>
                        </a:rPr>
                        <a:t>недействительность</a:t>
                      </a:r>
                      <a:r>
                        <a:rPr kumimoji="0" lang="ru-RU" sz="1300" b="0" i="0" u="none" strike="noStrike" cap="none" normalizeH="0" baseline="0" smtClean="0">
                          <a:ln>
                            <a:noFill/>
                          </a:ln>
                          <a:solidFill>
                            <a:schemeClr val="tx1"/>
                          </a:solidFill>
                          <a:effectLst/>
                          <a:latin typeface="Times New Roman" pitchFamily="18" charset="0"/>
                        </a:rPr>
                        <a:t>. </a:t>
                      </a:r>
                      <a:r>
                        <a:rPr kumimoji="0" lang="ru-RU" sz="1300" b="1" i="0" u="none" strike="noStrike" cap="none" normalizeH="0" baseline="0" smtClean="0">
                          <a:ln>
                            <a:noFill/>
                          </a:ln>
                          <a:solidFill>
                            <a:schemeClr val="tx1"/>
                          </a:solidFill>
                          <a:effectLst/>
                          <a:latin typeface="Times New Roman" pitchFamily="18" charset="0"/>
                        </a:rPr>
                        <a:t>Такая сделка считается ничтожной.</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300" b="0" i="0" u="none" strike="noStrike" cap="none" normalizeH="0" baseline="0" smtClean="0">
                          <a:ln>
                            <a:noFill/>
                          </a:ln>
                          <a:solidFill>
                            <a:schemeClr val="tx1"/>
                          </a:solidFill>
                          <a:effectLst/>
                          <a:latin typeface="Times New Roman" pitchFamily="18" charset="0"/>
                        </a:rPr>
                        <a:t>2. Если одна из сторон полностью или частично исполнила сделку, требующую нотариального удостоверения, а другая сторона уклоняется от такого удостоверения сделки, суд вправе по требованию исполнившей сделку стороны признать сделку действительной. В этом случае последующее нотариальное удостоверение сделки не требуется.</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300" b="0" i="0" u="none" strike="noStrike" cap="none" normalizeH="0" baseline="0" smtClean="0">
                          <a:ln>
                            <a:noFill/>
                          </a:ln>
                          <a:solidFill>
                            <a:schemeClr val="tx1"/>
                          </a:solidFill>
                          <a:effectLst/>
                          <a:latin typeface="Times New Roman" pitchFamily="18" charset="0"/>
                        </a:rPr>
                        <a:t>3. Если сделка, требующая государственной регистрации, совершена в надлежащей форме, но одна из сторон уклоняется от ее регистрации, суд вправе по требованию другой стороны вынести решение о регистрации сделки. В этом случае сделка регистрируется в соответствии с решением суда.</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300" b="0" i="0" u="none" strike="noStrike" cap="none" normalizeH="0" baseline="0" smtClean="0">
                          <a:ln>
                            <a:noFill/>
                          </a:ln>
                          <a:solidFill>
                            <a:schemeClr val="tx1"/>
                          </a:solidFill>
                          <a:effectLst/>
                          <a:latin typeface="Times New Roman" pitchFamily="18" charset="0"/>
                        </a:rPr>
                        <a:t>4. В случаях, предусмотренных пунктами 2 и 3 настоящей статьи, сторона, необоснованно уклоняющаяся от нотариального удостоверения или государственной регистрации сделки, должна возместить другой стороне убытки, вызванные задержкой в совершении или регистрации сделки.</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300" b="0" i="0" u="none" strike="noStrike" cap="none" normalizeH="0" baseline="0" smtClean="0">
                          <a:ln>
                            <a:noFill/>
                          </a:ln>
                          <a:solidFill>
                            <a:schemeClr val="tx1"/>
                          </a:solidFill>
                          <a:effectLst/>
                          <a:latin typeface="Times New Roman" pitchFamily="18" charset="0"/>
                        </a:rPr>
                        <a:t>1. Если одна из сторон полностью или частично исполнила сделку, требующую нотариального удостоверения, а другая сторона уклоняется от такого удостоверения сделки, суд по требованию исполнившей сделку стороны вправе признать сделку действительной. В этом случае последующее нотариальное удостоверение сделки не требуется.</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300" b="0" i="0" u="none" strike="noStrike" cap="none" normalizeH="0" baseline="0" smtClean="0">
                          <a:ln>
                            <a:noFill/>
                          </a:ln>
                          <a:solidFill>
                            <a:schemeClr val="tx1"/>
                          </a:solidFill>
                          <a:effectLst/>
                          <a:latin typeface="Times New Roman" pitchFamily="18" charset="0"/>
                        </a:rPr>
                        <a:t>2. Если сделка, требующая государственной регистрации, совершена в надлежащей форме, но одна из сторон уклоняется от ее регистрации, суд по требованию другой стороны вправе вынести решение о регистрации сделки. В этом случае сделка регистрируется в соответствии с решением суда.</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300" b="0" i="0" u="none" strike="noStrike" cap="none" normalizeH="0" baseline="0" smtClean="0">
                          <a:ln>
                            <a:noFill/>
                          </a:ln>
                          <a:solidFill>
                            <a:schemeClr val="tx1"/>
                          </a:solidFill>
                          <a:effectLst/>
                          <a:latin typeface="Times New Roman" pitchFamily="18" charset="0"/>
                        </a:rPr>
                        <a:t>3. В случаях, предусмотренных пунктами 1 и 2 настоящей статьи, сторона, необоснованно уклоняющаяся от нотариального удостоверения или государственной регистрации сделки, должна возместить другой стороне убытки, вызванные задержкой в совершении или регистрации сделки.</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ru-RU" sz="1300" b="1" i="0" u="none" strike="noStrike" cap="none" normalizeH="0" baseline="0" smtClean="0">
                          <a:ln>
                            <a:noFill/>
                          </a:ln>
                          <a:solidFill>
                            <a:schemeClr val="tx1"/>
                          </a:solidFill>
                          <a:effectLst/>
                          <a:latin typeface="Times New Roman" pitchFamily="18" charset="0"/>
                        </a:rPr>
                        <a:t>4. Срок исковой давности по требованиям, указанным в настоящей статье, составляет один год.</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rgbClr val="FFFFCC"/>
                        </a:gs>
                        <a:gs pos="100000">
                          <a:schemeClr val="bg1"/>
                        </a:gs>
                      </a:gsLst>
                      <a:lin ang="5400000" scaled="1"/>
                    </a:gradFill>
                  </a:tcPr>
                </a:tc>
              </a:tr>
            </a:tbl>
          </a:graphicData>
        </a:graphic>
      </p:graphicFrame>
      <p:sp>
        <p:nvSpPr>
          <p:cNvPr id="23567" name="Text Box 16"/>
          <p:cNvSpPr txBox="1">
            <a:spLocks noChangeArrowheads="1"/>
          </p:cNvSpPr>
          <p:nvPr/>
        </p:nvSpPr>
        <p:spPr bwMode="auto">
          <a:xfrm>
            <a:off x="0" y="1120775"/>
            <a:ext cx="9144000" cy="579438"/>
          </a:xfrm>
          <a:prstGeom prst="rect">
            <a:avLst/>
          </a:prstGeom>
          <a:noFill/>
          <a:ln w="9525">
            <a:noFill/>
            <a:miter lim="800000"/>
            <a:headEnd/>
            <a:tailEnd/>
          </a:ln>
        </p:spPr>
        <p:txBody>
          <a:bodyPr>
            <a:spAutoFit/>
          </a:bodyPr>
          <a:lstStyle/>
          <a:p>
            <a:pPr algn="ctr">
              <a:spcBef>
                <a:spcPct val="50000"/>
              </a:spcBef>
            </a:pPr>
            <a:r>
              <a:rPr lang="ru-RU" b="1">
                <a:solidFill>
                  <a:srgbClr val="FF3300"/>
                </a:solidFill>
                <a:latin typeface="Times New Roman" pitchFamily="18" charset="0"/>
              </a:rPr>
              <a:t>!!! Установлен специальный срок исковой давности – 1 год</a:t>
            </a:r>
            <a:r>
              <a:rPr lang="ru-RU" b="1">
                <a:latin typeface="Times New Roman" pitchFamily="18" charset="0"/>
              </a:rPr>
              <a:t>                                 </a:t>
            </a:r>
            <a:r>
              <a:rPr lang="ru-RU" sz="1400">
                <a:latin typeface="Times New Roman" pitchFamily="18" charset="0"/>
              </a:rPr>
              <a:t>(применяется к требованиям, основания для которых возникли после дня вступления в силу указанного Закона)</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сполнительная">
  <a:themeElements>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Исполнительн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Исполните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614</TotalTime>
  <Words>13274</Words>
  <Application>Microsoft Office PowerPoint</Application>
  <PresentationFormat>Экран (4:3)</PresentationFormat>
  <Paragraphs>818</Paragraphs>
  <Slides>71</Slides>
  <Notes>1</Notes>
  <HiddenSlides>0</HiddenSlides>
  <MMClips>0</MMClips>
  <ScaleCrop>false</ScaleCrop>
  <HeadingPairs>
    <vt:vector size="6" baseType="variant">
      <vt:variant>
        <vt:lpstr>Использованные шрифты</vt:lpstr>
      </vt:variant>
      <vt:variant>
        <vt:i4>13</vt:i4>
      </vt:variant>
      <vt:variant>
        <vt:lpstr>Шаблон оформления</vt:lpstr>
      </vt:variant>
      <vt:variant>
        <vt:i4>2</vt:i4>
      </vt:variant>
      <vt:variant>
        <vt:lpstr>Заголовки слайдов</vt:lpstr>
      </vt:variant>
      <vt:variant>
        <vt:i4>71</vt:i4>
      </vt:variant>
    </vt:vector>
  </HeadingPairs>
  <TitlesOfParts>
    <vt:vector size="86" baseType="lpstr">
      <vt:lpstr>Arial</vt:lpstr>
      <vt:lpstr>Palatino Linotype</vt:lpstr>
      <vt:lpstr>Century Gothic</vt:lpstr>
      <vt:lpstr>Courier New</vt:lpstr>
      <vt:lpstr>Calibri</vt:lpstr>
      <vt:lpstr>Times New Roman</vt:lpstr>
      <vt:lpstr>Wingdings</vt:lpstr>
      <vt:lpstr>Batang</vt:lpstr>
      <vt:lpstr>Aharoni</vt:lpstr>
      <vt:lpstr>Arial Narrow</vt:lpstr>
      <vt:lpstr>宋体</vt:lpstr>
      <vt:lpstr>Cambria</vt:lpstr>
      <vt:lpstr>Georgia</vt:lpstr>
      <vt:lpstr>Исполнительная</vt:lpstr>
      <vt:lpstr>Исполнительная</vt:lpstr>
      <vt:lpstr>Слайд 1</vt:lpstr>
      <vt:lpstr>РЕФОРМА  ГРАЖДАНСКОГО КОДЕКСА РФ:</vt:lpstr>
      <vt:lpstr>Слайд 3</vt:lpstr>
      <vt:lpstr>Слайд 4</vt:lpstr>
      <vt:lpstr>Слайд 5</vt:lpstr>
      <vt:lpstr>Слайд 6</vt:lpstr>
      <vt:lpstr>Слайд 7</vt:lpstr>
      <vt:lpstr>Слайд 8</vt:lpstr>
      <vt:lpstr>Слайд 9</vt:lpstr>
      <vt:lpstr>Слайд 10</vt:lpstr>
      <vt:lpstr>НЕДЕЙСТВИТЕЛЬНОСТЬ СДЕЛОК </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РЕФОРМА  ГРАЖДАНСКОГО КОДЕКСА РФ:</vt:lpstr>
      <vt:lpstr>1        установлен «объективный критерий» исчисления срока ИД («максимальный срок ИД»)</vt:lpstr>
      <vt:lpstr>2-1        скорректированы правила о начале течения срока ИД:</vt:lpstr>
      <vt:lpstr>2-2        скорректированы правила о начале течения срока ИД:</vt:lpstr>
      <vt:lpstr>2-3        скорректированы правила о начале течения срока ИД:</vt:lpstr>
      <vt:lpstr>3-1        усовершенствованы правила об ИД в отношении  дополнительных требований </vt:lpstr>
      <vt:lpstr>3-2         ИД в отношении дополнительных требований </vt:lpstr>
      <vt:lpstr>4-1        более системно решен вопрос влияния на течение ИД внесудебных процедур урегулирования спора</vt:lpstr>
      <vt:lpstr>4-2        влияние на течение ИД внесудебных процедур урегулирования спора</vt:lpstr>
      <vt:lpstr>4-3        влияние на течение ИД внесудебных процедур урегулирования спора</vt:lpstr>
      <vt:lpstr>5-1        изменено регулирование вопроса о последствиях предъявления иска для течения и истечения срока ИД</vt:lpstr>
      <vt:lpstr>5-2        изменено регулирование вопроса о последствиях предъявления иска для течения и истечения срока ИД</vt:lpstr>
      <vt:lpstr>6        уточнены последствия истечения ИД</vt:lpstr>
      <vt:lpstr>7        скорректированы правила исчисления ИД по требованиям о недействительности сделок</vt:lpstr>
      <vt:lpstr>8         установлен срок ИД по требованиям о признании сделки                                       действительной/ государственной регистрации сделки</vt:lpstr>
      <vt:lpstr> Актуальная практика </vt:lpstr>
      <vt:lpstr>Слайд 41</vt:lpstr>
      <vt:lpstr>Слайд 42</vt:lpstr>
      <vt:lpstr>Слайд 43</vt:lpstr>
      <vt:lpstr>Слайд 44</vt:lpstr>
      <vt:lpstr>Слайд 45</vt:lpstr>
      <vt:lpstr>Слайд 46</vt:lpstr>
      <vt:lpstr>Слайд 47</vt:lpstr>
      <vt:lpstr>Слайд 48</vt:lpstr>
      <vt:lpstr>Слайд 49</vt:lpstr>
      <vt:lpstr>Слайд 50</vt:lpstr>
      <vt:lpstr>Слайд 51</vt:lpstr>
      <vt:lpstr>Слайд 52</vt:lpstr>
      <vt:lpstr>Слайд 53</vt:lpstr>
      <vt:lpstr>Слайд 54</vt:lpstr>
      <vt:lpstr>Слайд 55</vt:lpstr>
      <vt:lpstr>Слайд 56</vt:lpstr>
      <vt:lpstr>Слайд 57</vt:lpstr>
      <vt:lpstr>Слайд 58</vt:lpstr>
      <vt:lpstr>Слайд 59</vt:lpstr>
      <vt:lpstr>Слайд 60</vt:lpstr>
      <vt:lpstr>Слайд 61</vt:lpstr>
      <vt:lpstr>Слайд 62</vt:lpstr>
      <vt:lpstr>Слайд 63</vt:lpstr>
      <vt:lpstr>Слайд 64</vt:lpstr>
      <vt:lpstr>Слайд 65</vt:lpstr>
      <vt:lpstr>Слайд 66</vt:lpstr>
      <vt:lpstr>Слайд 67</vt:lpstr>
      <vt:lpstr>Слайд 68</vt:lpstr>
      <vt:lpstr>Слайд 69</vt:lpstr>
      <vt:lpstr>Слайд 70</vt:lpstr>
      <vt:lpstr>Слайд 71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Андрей</dc:creator>
  <cp:lastModifiedBy>Лукина Ю.В.</cp:lastModifiedBy>
  <cp:revision>95</cp:revision>
  <dcterms:created xsi:type="dcterms:W3CDTF">2013-07-02T12:55:10Z</dcterms:created>
  <dcterms:modified xsi:type="dcterms:W3CDTF">2013-12-12T08:49:53Z</dcterms:modified>
</cp:coreProperties>
</file>