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78" r:id="rId4"/>
    <p:sldId id="262" r:id="rId5"/>
    <p:sldId id="263" r:id="rId6"/>
    <p:sldId id="280" r:id="rId7"/>
    <p:sldId id="284" r:id="rId8"/>
    <p:sldId id="283" r:id="rId9"/>
    <p:sldId id="281" r:id="rId10"/>
    <p:sldId id="282" r:id="rId11"/>
    <p:sldId id="279" r:id="rId12"/>
    <p:sldId id="264" r:id="rId13"/>
    <p:sldId id="265" r:id="rId14"/>
    <p:sldId id="267" r:id="rId15"/>
    <p:sldId id="268" r:id="rId16"/>
    <p:sldId id="266" r:id="rId17"/>
    <p:sldId id="270" r:id="rId18"/>
    <p:sldId id="271" r:id="rId19"/>
    <p:sldId id="272" r:id="rId20"/>
    <p:sldId id="273" r:id="rId21"/>
    <p:sldId id="274" r:id="rId22"/>
    <p:sldId id="285" r:id="rId23"/>
    <p:sldId id="276" r:id="rId24"/>
    <p:sldId id="275" r:id="rId25"/>
    <p:sldId id="277" r:id="rId2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8C07CF-002C-4F3B-B75E-6F542BBE5D31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75D38C6-9276-49ED-B586-8564102066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finbau.ru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3" y="332656"/>
            <a:ext cx="8208912" cy="2736304"/>
          </a:xfr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dirty="0"/>
              <a:t>Профессиональная успешность и удовлетворенность аудиторов в связи с типом профессиональной направленности личности</a:t>
            </a: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81743" y="3765512"/>
            <a:ext cx="8640959" cy="9361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Font typeface="Georgia" pitchFamily="18" charset="0"/>
              <a:buNone/>
            </a:pPr>
            <a:r>
              <a:rPr lang="ru-RU" sz="3200" dirty="0" smtClean="0"/>
              <a:t>Авторы: </a:t>
            </a:r>
            <a:r>
              <a:rPr lang="ru-RU" sz="3200" b="0" dirty="0" err="1" smtClean="0"/>
              <a:t>Манузина</a:t>
            </a:r>
            <a:r>
              <a:rPr lang="ru-RU" sz="3200" b="0" dirty="0" smtClean="0"/>
              <a:t> Наталья Владимировна</a:t>
            </a:r>
          </a:p>
          <a:p>
            <a:pPr marL="182880" indent="0">
              <a:buNone/>
            </a:pPr>
            <a:r>
              <a:rPr lang="ru-RU" sz="3200" b="0" dirty="0" smtClean="0">
                <a:effectLst/>
              </a:rPr>
              <a:t>к</a:t>
            </a:r>
            <a:r>
              <a:rPr lang="ru-RU" sz="3200" b="0" dirty="0">
                <a:effectLst/>
              </a:rPr>
              <a:t>. </a:t>
            </a:r>
            <a:r>
              <a:rPr lang="ru-RU" sz="3200" b="0" dirty="0" smtClean="0">
                <a:effectLst/>
              </a:rPr>
              <a:t>психол. наук</a:t>
            </a:r>
            <a:r>
              <a:rPr lang="ru-RU" sz="3200" b="0" dirty="0">
                <a:effectLst/>
              </a:rPr>
              <a:t>, доцент </a:t>
            </a:r>
            <a:r>
              <a:rPr lang="ru-RU" sz="3200" b="0" dirty="0" smtClean="0">
                <a:effectLst/>
              </a:rPr>
              <a:t>Хакимова </a:t>
            </a:r>
            <a:r>
              <a:rPr lang="ru-RU" sz="3200" b="0" dirty="0" err="1">
                <a:effectLst/>
              </a:rPr>
              <a:t>Нурия</a:t>
            </a:r>
            <a:r>
              <a:rPr lang="ru-RU" sz="3200" b="0" dirty="0">
                <a:effectLst/>
              </a:rPr>
              <a:t> </a:t>
            </a:r>
            <a:r>
              <a:rPr lang="ru-RU" sz="3200" b="0" dirty="0" err="1">
                <a:effectLst/>
              </a:rPr>
              <a:t>Равильевна</a:t>
            </a:r>
            <a:r>
              <a:rPr lang="ru-RU" sz="3200" b="0" dirty="0">
                <a:effectLst/>
              </a:rPr>
              <a:t> </a:t>
            </a:r>
          </a:p>
          <a:p>
            <a:pPr marL="182880" indent="0">
              <a:buFont typeface="Georgia" pitchFamily="18" charset="0"/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9802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u="sng" dirty="0" smtClean="0"/>
              <a:t>Артистический</a:t>
            </a:r>
          </a:p>
          <a:p>
            <a:pPr marL="45720" indent="0">
              <a:buNone/>
            </a:pPr>
            <a:r>
              <a:rPr lang="ru-RU" sz="2400" dirty="0"/>
              <a:t>Люди этого типа оригинальны, независимы в принятии решений, редко ориентируются на социальные нормы и одобрение, обладают необычным взглядом на жизнь, гибкостью мышления, эмоциональной чувствительностью. Отношения с людьми строят, опираясь на свои ощущения, эмоции, воображение, интуицию. Они не выносят жесткой регламентации, предпочитая свободный график работы. Часто выбирают профессии, связанные с литературой, театром, кино, музыкой, изобразительным искусством. </a:t>
            </a:r>
          </a:p>
        </p:txBody>
      </p:sp>
    </p:spTree>
    <p:extLst>
      <p:ext uri="{BB962C8B-B14F-4D97-AF65-F5344CB8AC3E}">
        <p14:creationId xmlns:p14="http://schemas.microsoft.com/office/powerpoint/2010/main" val="377170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Объем выборки для исследования: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712968" cy="5112568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800" dirty="0"/>
              <a:t>Создано 3 группы общей численностью  147 человек:</a:t>
            </a:r>
          </a:p>
          <a:p>
            <a:pPr marL="45720" indent="0" algn="just">
              <a:buNone/>
            </a:pPr>
            <a:r>
              <a:rPr lang="ru-RU" sz="2800" dirty="0"/>
              <a:t>1 группа – в нее включены сотрудники аудиторских крупнейших аудиторских компаний г. Кемерово (56 человек).</a:t>
            </a:r>
          </a:p>
          <a:p>
            <a:pPr marL="45720" indent="0" algn="just">
              <a:buNone/>
            </a:pPr>
            <a:r>
              <a:rPr lang="ru-RU" sz="2800" dirty="0"/>
              <a:t>2 группа –  эта группа составлена из главных бухгалтеров  крупнейших промышленных предприятий г. Кемерово (43 человека).</a:t>
            </a:r>
          </a:p>
          <a:p>
            <a:pPr marL="45720" indent="0" algn="just">
              <a:buNone/>
            </a:pPr>
            <a:r>
              <a:rPr lang="ru-RU" sz="2800" dirty="0"/>
              <a:t>3 группа – в  этой группе участвовали специалисты ревизионной службы Пенсионного фонда России, которые проводят выездные проверки (48 человек).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02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Методы проведения исследования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8496944" cy="5328592"/>
          </a:xfrm>
        </p:spPr>
        <p:txBody>
          <a:bodyPr>
            <a:normAutofit fontScale="92500" lnSpcReduction="20000"/>
          </a:bodyPr>
          <a:lstStyle/>
          <a:p>
            <a:pPr marL="56007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Опросник Дж. </a:t>
            </a:r>
            <a:r>
              <a:rPr lang="ru-RU" sz="3200" dirty="0" err="1" smtClean="0">
                <a:solidFill>
                  <a:schemeClr val="tx1"/>
                </a:solidFill>
              </a:rPr>
              <a:t>Холланда</a:t>
            </a:r>
            <a:r>
              <a:rPr lang="ru-RU" sz="3200" dirty="0" smtClean="0">
                <a:solidFill>
                  <a:schemeClr val="tx1"/>
                </a:solidFill>
              </a:rPr>
              <a:t> в модификации </a:t>
            </a:r>
            <a:r>
              <a:rPr lang="ru-RU" sz="3200" dirty="0" err="1" smtClean="0">
                <a:solidFill>
                  <a:schemeClr val="tx1"/>
                </a:solidFill>
              </a:rPr>
              <a:t>Г.В.Резапкиной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560070" indent="-514350" algn="just">
              <a:buAutoNum type="arabicPeriod"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56007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Метод экспертных оценок</a:t>
            </a:r>
          </a:p>
          <a:p>
            <a:pPr marL="560070" indent="-514350" algn="just">
              <a:buAutoNum type="arabicPeriod"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56007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Метод опроса для оценки удовлетворенности </a:t>
            </a:r>
          </a:p>
          <a:p>
            <a:pPr marL="560070" indent="-514350" algn="just">
              <a:buAutoNum type="arabicPeriod"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56007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Методы статистической обработки данных</a:t>
            </a:r>
          </a:p>
          <a:p>
            <a:pPr marL="560070" indent="-514350" algn="just">
              <a:buAutoNum type="arabicPeriod"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56007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Метод сравнения рейтингов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5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07186159"/>
              </p:ext>
            </p:extLst>
          </p:nvPr>
        </p:nvGraphicFramePr>
        <p:xfrm>
          <a:off x="51550" y="980728"/>
          <a:ext cx="8928993" cy="6039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3"/>
                <a:gridCol w="1979306"/>
                <a:gridCol w="1962067"/>
                <a:gridCol w="1722745"/>
                <a:gridCol w="1176642"/>
              </a:tblGrid>
              <a:tr h="18722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Переменные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аудиторы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ревизоры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t-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Р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529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Стаж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8,64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17,5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-5,9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0,00000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408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Удовлетворенность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29,33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25,17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3,93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0,00015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9325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Офисный тип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4,0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6,0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-4,59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0,000013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9093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Артистический тип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6,01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4,04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4,54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0,000015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084" y="0"/>
            <a:ext cx="92686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Достоверные различия между группами аудиторов и ревизоров.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3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75263218"/>
              </p:ext>
            </p:extLst>
          </p:nvPr>
        </p:nvGraphicFramePr>
        <p:xfrm>
          <a:off x="188898" y="947629"/>
          <a:ext cx="8928993" cy="5701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0290"/>
                <a:gridCol w="1872208"/>
                <a:gridCol w="1872208"/>
                <a:gridCol w="1152128"/>
                <a:gridCol w="952159"/>
              </a:tblGrid>
              <a:tr h="18722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Переменные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аудиторы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ревизоры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t-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Р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691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Стаж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8,64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15,8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-4,86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0,000004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73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Удовлетворенность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29,33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26,98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0,027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5124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Офисный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5,98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-4,11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0,00008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15329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Предпринимательский </a:t>
                      </a:r>
                      <a:endParaRPr lang="ru-RU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5,53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-2,02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0,0461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1532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Артистический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6,01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4,05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4,148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0,00007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084" y="116632"/>
            <a:ext cx="92686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Достоверные различия между группами аудиторов и главных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бухгалтеров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9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43589251"/>
              </p:ext>
            </p:extLst>
          </p:nvPr>
        </p:nvGraphicFramePr>
        <p:xfrm>
          <a:off x="188898" y="955625"/>
          <a:ext cx="8928993" cy="5621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3488"/>
                <a:gridCol w="1869654"/>
                <a:gridCol w="1802754"/>
                <a:gridCol w="1080120"/>
                <a:gridCol w="1302977"/>
              </a:tblGrid>
              <a:tr h="23293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Переменные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аудиторы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групповой показатель ревизоры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t-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Р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19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Удовлетворенность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25,166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26,98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-2,02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0,046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19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Исследовательский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5,69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4,49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3,05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0,0029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195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Предпринимательский </a:t>
                      </a:r>
                      <a:endParaRPr lang="ru-RU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5,53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-3,31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0,0013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084" y="116632"/>
            <a:ext cx="92686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Достоверные различия между группами ревизоров и главных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бухгалтеров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34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136904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Корреляции по всей выборке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53578926"/>
              </p:ext>
            </p:extLst>
          </p:nvPr>
        </p:nvGraphicFramePr>
        <p:xfrm>
          <a:off x="323528" y="692696"/>
          <a:ext cx="8568952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0029"/>
                <a:gridCol w="1000030"/>
                <a:gridCol w="1040031"/>
                <a:gridCol w="913941"/>
                <a:gridCol w="922637"/>
                <a:gridCol w="920027"/>
                <a:gridCol w="922637"/>
                <a:gridCol w="922637"/>
                <a:gridCol w="886983"/>
              </a:tblGrid>
              <a:tr h="9239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Стаж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Удовл-ть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Стаж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0,23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9239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Удовл-ть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-0,21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-0,99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-0,19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-0,19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0,19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7696" marR="6769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9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692696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Корреляции в группе аудиторов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35329839"/>
              </p:ext>
            </p:extLst>
          </p:nvPr>
        </p:nvGraphicFramePr>
        <p:xfrm>
          <a:off x="395536" y="692696"/>
          <a:ext cx="8568952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144"/>
                <a:gridCol w="1000054"/>
                <a:gridCol w="1058248"/>
                <a:gridCol w="907838"/>
                <a:gridCol w="915896"/>
                <a:gridCol w="913210"/>
                <a:gridCol w="915896"/>
                <a:gridCol w="915896"/>
                <a:gridCol w="882770"/>
              </a:tblGrid>
              <a:tr h="7920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Стаж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Удовл-ть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Стаж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0,39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9819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Удовл-ть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0,39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-0,99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0,28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-0,28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90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2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96"/>
            <a:ext cx="8208912" cy="576064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Корреляции в группе ревизоров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55469107"/>
              </p:ext>
            </p:extLst>
          </p:nvPr>
        </p:nvGraphicFramePr>
        <p:xfrm>
          <a:off x="287524" y="4005064"/>
          <a:ext cx="8568951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1255"/>
                <a:gridCol w="1264023"/>
                <a:gridCol w="1138245"/>
                <a:gridCol w="1138245"/>
                <a:gridCol w="1138245"/>
                <a:gridCol w="1264023"/>
                <a:gridCol w="1264915"/>
              </a:tblGrid>
              <a:tr h="2105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-0,98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-0,98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93800" y="22050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8500045"/>
              </p:ext>
            </p:extLst>
          </p:nvPr>
        </p:nvGraphicFramePr>
        <p:xfrm>
          <a:off x="287524" y="574932"/>
          <a:ext cx="8568951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1255"/>
                <a:gridCol w="1264023"/>
                <a:gridCol w="1138245"/>
                <a:gridCol w="1138245"/>
                <a:gridCol w="1138245"/>
                <a:gridCol w="1264023"/>
                <a:gridCol w="1264915"/>
              </a:tblGrid>
              <a:tr h="3386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97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5985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-0,99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678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1,0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892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-0,98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1,0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107504" y="3284984"/>
            <a:ext cx="8928992" cy="57606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3200" dirty="0" smtClean="0"/>
              <a:t>Корреляции в группе главных  бухгалтеров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3162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effectLst/>
              </a:rPr>
              <a:t>Анализ рейтингов по результатам опросов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41088361"/>
              </p:ext>
            </p:extLst>
          </p:nvPr>
        </p:nvGraphicFramePr>
        <p:xfrm>
          <a:off x="251520" y="745412"/>
          <a:ext cx="8640958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2736304"/>
                <a:gridCol w="1368152"/>
                <a:gridCol w="936104"/>
                <a:gridCol w="792088"/>
                <a:gridCol w="720080"/>
                <a:gridCol w="792088"/>
                <a:gridCol w="720080"/>
                <a:gridCol w="576062"/>
              </a:tblGrid>
              <a:tr h="8833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Удовл-ть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рейтинг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9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Аудитор, Авторитет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19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Ревизор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493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Гл. бухгалтер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6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57281" marR="57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0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Условия при исследовании: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1122" y="2132856"/>
            <a:ext cx="8712968" cy="352839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/>
              <a:t>	Применяемые психологические теории должны быть понятны,</a:t>
            </a:r>
          </a:p>
          <a:p>
            <a:pPr marL="45720" indent="0">
              <a:buNone/>
            </a:pPr>
            <a:r>
              <a:rPr lang="ru-RU" sz="4000" dirty="0"/>
              <a:t>	Применяемые методики должны быть просты в использовании</a:t>
            </a:r>
          </a:p>
          <a:p>
            <a:pPr marL="4572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1109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effectLst/>
              </a:rPr>
              <a:t>Сравнение результатов исследования и </a:t>
            </a:r>
            <a:r>
              <a:rPr lang="ru-RU" sz="3200" dirty="0" err="1" smtClean="0">
                <a:effectLst/>
              </a:rPr>
              <a:t>профессиограммы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5170588"/>
              </p:ext>
            </p:extLst>
          </p:nvPr>
        </p:nvGraphicFramePr>
        <p:xfrm>
          <a:off x="323528" y="1988840"/>
          <a:ext cx="8640960" cy="3702522"/>
        </p:xfrm>
        <a:graphic>
          <a:graphicData uri="http://schemas.openxmlformats.org/drawingml/2006/table">
            <a:tbl>
              <a:tblPr firstRow="1" firstCol="1" bandRow="1"/>
              <a:tblGrid>
                <a:gridCol w="2808312"/>
                <a:gridCol w="1944216"/>
                <a:gridCol w="1872208"/>
                <a:gridCol w="2016224"/>
              </a:tblGrid>
              <a:tr h="12111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Аудиторы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Ревизоры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Главные бухгалтера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11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Доминирующий 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11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Дополнительный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А,И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И,С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С,П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40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20471" cy="85703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Выводы по результатам исследования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8568952" cy="419480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dirty="0"/>
              <a:t>Рабочая гипотеза о том, что  профессиональная успешность и удовлетворенность аудитора находится в связи с определенными типологическими особенностями личности, нашла свое </a:t>
            </a:r>
            <a:r>
              <a:rPr lang="ru-RU" sz="3200" dirty="0" smtClean="0"/>
              <a:t>подтверждение.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575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20471" cy="85703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Выводы по результатам исследования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8568952" cy="4680520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3200" dirty="0"/>
              <a:t>В практической деятельности аудиторских компаний, принимая на работу молодых выпускников высших учебных заведений,  желательно отдавать предпочтение тем из них, кто обладает доминирующими интересами – </a:t>
            </a:r>
            <a:endParaRPr lang="ru-RU" sz="3200" dirty="0" smtClean="0"/>
          </a:p>
          <a:p>
            <a:pPr marL="45720" indent="0" algn="just">
              <a:buNone/>
            </a:pPr>
            <a:r>
              <a:rPr lang="ru-RU" sz="3200" dirty="0" smtClean="0"/>
              <a:t>Социальным.</a:t>
            </a:r>
            <a:endParaRPr lang="ru-RU" sz="3200" dirty="0"/>
          </a:p>
          <a:p>
            <a:pPr marL="45720" indent="0" algn="just">
              <a:buNone/>
            </a:pPr>
            <a:r>
              <a:rPr lang="ru-RU" sz="3200" dirty="0" smtClean="0"/>
              <a:t>Артистическим,</a:t>
            </a:r>
          </a:p>
          <a:p>
            <a:pPr marL="45720" indent="0" algn="just">
              <a:buNone/>
            </a:pPr>
            <a:r>
              <a:rPr lang="ru-RU" sz="3200" dirty="0" smtClean="0"/>
              <a:t>Исследовательским </a:t>
            </a:r>
            <a:endParaRPr lang="ru-RU" sz="3200" dirty="0"/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317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20471" cy="85703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Выводы по результатам исследования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568952" cy="561662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dirty="0"/>
              <a:t>Для определения ведущих профессиональных типов личности рекомендовано использовать модификацию Г.В. </a:t>
            </a:r>
            <a:r>
              <a:rPr lang="ru-RU" sz="3200" dirty="0" err="1"/>
              <a:t>Резапкиной</a:t>
            </a:r>
            <a:r>
              <a:rPr lang="ru-RU" sz="3200" dirty="0"/>
              <a:t> методики Дж. </a:t>
            </a:r>
            <a:r>
              <a:rPr lang="ru-RU" sz="3200" dirty="0" err="1"/>
              <a:t>Холланда</a:t>
            </a:r>
            <a:r>
              <a:rPr lang="ru-RU" sz="3200" dirty="0"/>
              <a:t> и Е.А. Климова «Определение профессионального типа личности», как не сложную в применении и интерпретации результатов, но при этом надежную и валидную. 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805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556792"/>
            <a:ext cx="8568952" cy="244827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en-US" sz="3600" dirty="0">
                <a:hlinkClick r:id="rId2"/>
              </a:rPr>
              <a:t>http://finbau.ru/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8724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208912" cy="2736304"/>
          </a:xfr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7492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216024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зависимости от предметов труда  по </a:t>
            </a:r>
            <a:r>
              <a:rPr lang="ru-RU" sz="3600" dirty="0" err="1" smtClean="0"/>
              <a:t>Е.Н.Климову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988840"/>
            <a:ext cx="8712968" cy="41490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/>
              <a:t>человек - человек, </a:t>
            </a:r>
            <a:endParaRPr lang="ru-RU" sz="4000" dirty="0" smtClean="0"/>
          </a:p>
          <a:p>
            <a:pPr marL="45720" indent="0">
              <a:buNone/>
            </a:pPr>
            <a:r>
              <a:rPr lang="ru-RU" sz="4000" dirty="0" smtClean="0"/>
              <a:t>человек </a:t>
            </a:r>
            <a:r>
              <a:rPr lang="ru-RU" sz="4000" dirty="0"/>
              <a:t>- техника, </a:t>
            </a:r>
            <a:endParaRPr lang="ru-RU" sz="4000" dirty="0" smtClean="0"/>
          </a:p>
          <a:p>
            <a:pPr marL="45720" indent="0">
              <a:buNone/>
            </a:pPr>
            <a:r>
              <a:rPr lang="ru-RU" sz="4000" dirty="0" smtClean="0"/>
              <a:t>человек </a:t>
            </a:r>
            <a:r>
              <a:rPr lang="ru-RU" sz="4000" dirty="0"/>
              <a:t>- природа, </a:t>
            </a:r>
            <a:endParaRPr lang="ru-RU" sz="4000" dirty="0" smtClean="0"/>
          </a:p>
          <a:p>
            <a:pPr marL="45720" indent="0">
              <a:buNone/>
            </a:pPr>
            <a:r>
              <a:rPr lang="ru-RU" sz="4000" dirty="0" smtClean="0"/>
              <a:t>человек </a:t>
            </a:r>
            <a:r>
              <a:rPr lang="ru-RU" sz="4000" dirty="0"/>
              <a:t>- знаковая система, человек - художественный образ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478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08912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по типу профессиональной среды</a:t>
            </a:r>
            <a:endParaRPr lang="ru-RU" sz="36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86943" y="1772816"/>
            <a:ext cx="835292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600" dirty="0" smtClean="0"/>
              <a:t>Реалистический,</a:t>
            </a:r>
          </a:p>
          <a:p>
            <a:pPr marL="45720" indent="0">
              <a:buNone/>
            </a:pPr>
            <a:r>
              <a:rPr lang="ru-RU" sz="3600" dirty="0"/>
              <a:t>И</a:t>
            </a:r>
            <a:r>
              <a:rPr lang="ru-RU" sz="3600" dirty="0" smtClean="0"/>
              <a:t>нтеллектуальный</a:t>
            </a:r>
            <a:r>
              <a:rPr lang="ru-RU" sz="3600" dirty="0"/>
              <a:t>, </a:t>
            </a:r>
            <a:endParaRPr lang="ru-RU" sz="3600" dirty="0" smtClean="0"/>
          </a:p>
          <a:p>
            <a:pPr marL="45720" indent="0">
              <a:buNone/>
            </a:pPr>
            <a:r>
              <a:rPr lang="ru-RU" sz="3600" dirty="0"/>
              <a:t>С</a:t>
            </a:r>
            <a:r>
              <a:rPr lang="ru-RU" sz="3600" dirty="0" smtClean="0"/>
              <a:t>оциальный</a:t>
            </a:r>
            <a:r>
              <a:rPr lang="ru-RU" sz="3600" dirty="0"/>
              <a:t>, </a:t>
            </a:r>
            <a:endParaRPr lang="ru-RU" sz="3600" dirty="0" smtClean="0"/>
          </a:p>
          <a:p>
            <a:pPr marL="45720" indent="0">
              <a:buNone/>
            </a:pPr>
            <a:r>
              <a:rPr lang="ru-RU" sz="3600" dirty="0" smtClean="0"/>
              <a:t>Конвенциональный (офисный), </a:t>
            </a:r>
          </a:p>
          <a:p>
            <a:pPr marL="45720" indent="0">
              <a:buNone/>
            </a:pPr>
            <a:r>
              <a:rPr lang="ru-RU" sz="3600" dirty="0"/>
              <a:t>П</a:t>
            </a:r>
            <a:r>
              <a:rPr lang="ru-RU" sz="3600" dirty="0" smtClean="0"/>
              <a:t>редпринимательский </a:t>
            </a:r>
          </a:p>
          <a:p>
            <a:pPr marL="45720" indent="0">
              <a:buNone/>
            </a:pPr>
            <a:r>
              <a:rPr lang="ru-RU" sz="3600" dirty="0" smtClean="0"/>
              <a:t>Художественный (Артистический)</a:t>
            </a:r>
            <a:endParaRPr lang="ru-RU" sz="3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67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u="sng" dirty="0" smtClean="0"/>
              <a:t>Реалистический</a:t>
            </a:r>
          </a:p>
          <a:p>
            <a:pPr marL="45720" indent="0" algn="just">
              <a:buNone/>
            </a:pPr>
            <a:r>
              <a:rPr lang="ru-RU" sz="2400" dirty="0" smtClean="0"/>
              <a:t>Люди</a:t>
            </a:r>
            <a:r>
              <a:rPr lang="ru-RU" sz="2400" dirty="0"/>
              <a:t>, относящиеся к этому типу, предпочитают выполнять работу, требующую силы, ловкости, подвижности хорошей координации движений, навыков практической работы. Результаты труда профессионалов этого типа ощутимы и реальны – их руками создан весь окружающий нас предметный мир. Люди реалистического типа охотнее делают, чем говорят, они настойчивы и уверены в себе, в работе предпочитают четкие и конкретные указания. Придерживаются традиционных ценностей, поэтому критически относятся к новым идеям.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546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u="sng" dirty="0" smtClean="0"/>
              <a:t>Интеллектуальный</a:t>
            </a:r>
          </a:p>
          <a:p>
            <a:pPr marL="45720" indent="0" algn="just">
              <a:buNone/>
            </a:pPr>
            <a:r>
              <a:rPr lang="ru-RU" sz="2400" dirty="0"/>
              <a:t>Людей, относящихся к этому типу, отличают аналитические способности, рационализм, независимость и оригинальность мышления, умение точно формулировать и излагать свои мысли, решать логические задачи, генерировать новые идеи. Они часто выбирают научную и исследовательскую работу. Им нужна свобода для творчества. Работа способна увлечь их настолько, что стирается грань между рабочим временем и досугом. Мир идей для них может быть важнее, чем общение с людьми. Материальное благополучие для них обычно не на первом месте.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41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u="sng" dirty="0" smtClean="0"/>
              <a:t>Социальный</a:t>
            </a:r>
          </a:p>
          <a:p>
            <a:pPr marL="45720" indent="0" algn="just">
              <a:buNone/>
            </a:pPr>
            <a:r>
              <a:rPr lang="ru-RU" sz="2400" dirty="0"/>
              <a:t>Люди, относящиеся к этому типу, предпочитают профессиональную деятельность, связанную с обучением, воспитанием, лечением, консультированием, обслуживанием. Люди этого типа гуманны, чувствительны, активны, ориентированы на социальные нормы, способны понять эмоциональное состояние другого человека. Для них характерно хорошее речевое развитие, живая мимика, интерес к людям, готовность прийти на помощь. Материальное благополучие для них обычно не на первом месте. </a:t>
            </a:r>
          </a:p>
        </p:txBody>
      </p:sp>
    </p:spTree>
    <p:extLst>
      <p:ext uri="{BB962C8B-B14F-4D97-AF65-F5344CB8AC3E}">
        <p14:creationId xmlns:p14="http://schemas.microsoft.com/office/powerpoint/2010/main" val="262518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400" b="1" u="sng" dirty="0" smtClean="0"/>
              <a:t>Офисный</a:t>
            </a:r>
          </a:p>
          <a:p>
            <a:pPr marL="45720" indent="0">
              <a:buNone/>
            </a:pPr>
            <a:r>
              <a:rPr lang="ru-RU" sz="2400" dirty="0"/>
              <a:t>Люди этого типа обычно проявляют склонность к работе, связанной с обработкой и систематизацией информации, предоставленной в виде условных знаков, цифр, формул, текстов (ведение документации, установление количественных соотношений между числами и условными знаками). Они отличаются аккуратностью, пунктуальностью, практичностью, ориентированы на социальные нормы, предпочитают четко регламентированную работу. Материальное благополучие для них более значимо, чем для других типов. Склонны к работе, не связанной с широкими контактами и принятием ответственных решений. </a:t>
            </a:r>
          </a:p>
        </p:txBody>
      </p:sp>
    </p:spTree>
    <p:extLst>
      <p:ext uri="{BB962C8B-B14F-4D97-AF65-F5344CB8AC3E}">
        <p14:creationId xmlns:p14="http://schemas.microsoft.com/office/powerpoint/2010/main" val="28963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56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Классификация в модификации </a:t>
            </a:r>
            <a:r>
              <a:rPr lang="ru-RU" sz="3600" dirty="0" err="1" smtClean="0"/>
              <a:t>Г.В.Резапкиной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556792"/>
            <a:ext cx="8712968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u="sng" dirty="0" smtClean="0"/>
              <a:t>Предпринимательский</a:t>
            </a:r>
          </a:p>
          <a:p>
            <a:pPr marL="45720" indent="0">
              <a:buNone/>
            </a:pPr>
            <a:r>
              <a:rPr lang="ru-RU" sz="2400" dirty="0"/>
              <a:t>Люди этого типа находчивы, практичны, быстро ориентируются в сложной обстановке, склонны к самостоятельному принятию решений, социально активны, готовы рисковать, ищут острые ощущения. Любят и умеют общаться. Имеют высокий уровень притязаний. Избегают занятий, требующих усидчивости, большой и длительной концентрации внимания. Для них значимо материальное благополучие. Предпочитают деятельность, требующую энергии, организаторских способностей, связанную с руководством, управлением и влиянием на людей. </a:t>
            </a:r>
          </a:p>
        </p:txBody>
      </p:sp>
    </p:spTree>
    <p:extLst>
      <p:ext uri="{BB962C8B-B14F-4D97-AF65-F5344CB8AC3E}">
        <p14:creationId xmlns:p14="http://schemas.microsoft.com/office/powerpoint/2010/main" val="325806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468</TotalTime>
  <Words>1259</Words>
  <Application>Microsoft Office PowerPoint</Application>
  <PresentationFormat>Экран (4:3)</PresentationFormat>
  <Paragraphs>436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Условия при исследовании:</vt:lpstr>
      <vt:lpstr>Классификация в зависимости от предметов труда  по Е.Н.Климову:</vt:lpstr>
      <vt:lpstr>Классификация по типу профессиональной среды</vt:lpstr>
      <vt:lpstr>Классификация в модификации Г.В.Резапкиной</vt:lpstr>
      <vt:lpstr>Классификация в модификации Г.В.Резапкиной</vt:lpstr>
      <vt:lpstr>Классификация в модификации Г.В.Резапкиной</vt:lpstr>
      <vt:lpstr>Классификация в модификации Г.В.Резапкиной</vt:lpstr>
      <vt:lpstr>Классификация в модификации Г.В.Резапкиной</vt:lpstr>
      <vt:lpstr>Классификация в модификации Г.В.Резапкиной</vt:lpstr>
      <vt:lpstr>Объем выборки для исследования:</vt:lpstr>
      <vt:lpstr>Методы проведения исследования</vt:lpstr>
      <vt:lpstr>Презентация PowerPoint</vt:lpstr>
      <vt:lpstr>Презентация PowerPoint</vt:lpstr>
      <vt:lpstr>Презентация PowerPoint</vt:lpstr>
      <vt:lpstr>Корреляции по всей выборке</vt:lpstr>
      <vt:lpstr>Корреляции в группе аудиторов</vt:lpstr>
      <vt:lpstr>Корреляции в группе ревизоров</vt:lpstr>
      <vt:lpstr>Анализ рейтингов по результатам опросов </vt:lpstr>
      <vt:lpstr>Сравнение результатов исследования и профессиограммы </vt:lpstr>
      <vt:lpstr>Выводы по результатам исследования</vt:lpstr>
      <vt:lpstr>Выводы по результатам исследования</vt:lpstr>
      <vt:lpstr>Выводы по результатам исследования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Манузина Наталья Владимировна</dc:creator>
  <cp:lastModifiedBy>Манузина Наталья Владимировна</cp:lastModifiedBy>
  <cp:revision>29</cp:revision>
  <cp:lastPrinted>2012-10-08T03:19:23Z</cp:lastPrinted>
  <dcterms:created xsi:type="dcterms:W3CDTF">2012-10-07T23:39:58Z</dcterms:created>
  <dcterms:modified xsi:type="dcterms:W3CDTF">2013-07-04T23:33:46Z</dcterms:modified>
</cp:coreProperties>
</file>