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7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5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0000FF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356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F4A2-17F3-42F5-BDC8-E6AA94CD74F5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E61F2A6-B960-4731-BE6C-D5573CFE6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conveyor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F4A2-17F3-42F5-BDC8-E6AA94CD74F5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1F2A6-B960-4731-BE6C-D5573CFE6A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conveyor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F4A2-17F3-42F5-BDC8-E6AA94CD74F5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1F2A6-B960-4731-BE6C-D5573CFE6A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conveyor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F4A2-17F3-42F5-BDC8-E6AA94CD74F5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1F2A6-B960-4731-BE6C-D5573CFE6A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conveyor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F4A2-17F3-42F5-BDC8-E6AA94CD74F5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1F2A6-B960-4731-BE6C-D5573CFE6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conveyor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F4A2-17F3-42F5-BDC8-E6AA94CD74F5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1F2A6-B960-4731-BE6C-D5573CFE6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conveyor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F4A2-17F3-42F5-BDC8-E6AA94CD74F5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1F2A6-B960-4731-BE6C-D5573CFE6AE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conveyor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F4A2-17F3-42F5-BDC8-E6AA94CD74F5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1F2A6-B960-4731-BE6C-D5573CFE6A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conveyor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F4A2-17F3-42F5-BDC8-E6AA94CD74F5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1F2A6-B960-4731-BE6C-D5573CFE6A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conveyor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F4A2-17F3-42F5-BDC8-E6AA94CD74F5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1F2A6-B960-4731-BE6C-D5573CFE6A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conveyor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F4A2-17F3-42F5-BDC8-E6AA94CD74F5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1F2A6-B960-4731-BE6C-D5573CFE6A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conveyor dir="l"/>
      </p:transition>
    </mc:Choice>
    <mc:Fallback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BC8F4A2-17F3-42F5-BDC8-E6AA94CD74F5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E61F2A6-B960-4731-BE6C-D5573CFE6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conveyor dir="l"/>
      </p:transition>
    </mc:Choice>
    <mc:Fallback xmlns="">
      <p:transition spd="slow" advClick="0" advTm="5000">
        <p:fade/>
      </p:transition>
    </mc:Fallback>
  </mc:AlternateConten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finbau.ru/articles/133.html" TargetMode="Externa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772816"/>
            <a:ext cx="8229600" cy="4680520"/>
          </a:xfrm>
        </p:spPr>
        <p:txBody>
          <a:bodyPr/>
          <a:lstStyle/>
          <a:p>
            <a:r>
              <a:rPr lang="ru-RU" sz="7200" b="1" dirty="0" smtClean="0"/>
              <a:t>Проблема привлечения и удержания молодежи в профессии «аудитор»  </a:t>
            </a:r>
            <a:r>
              <a:rPr lang="ru-RU" sz="9600" b="1" dirty="0" smtClean="0"/>
              <a:t/>
            </a:r>
            <a:br>
              <a:rPr lang="ru-RU" sz="9600" b="1" dirty="0" smtClean="0"/>
            </a:br>
            <a:r>
              <a:rPr lang="ru-RU" sz="9600" b="1" dirty="0" smtClean="0"/>
              <a:t/>
            </a:r>
            <a:br>
              <a:rPr lang="ru-RU" sz="9600" b="1" dirty="0" smtClean="0"/>
            </a:br>
            <a:r>
              <a:rPr lang="ru-RU" sz="4000" b="1" dirty="0" smtClean="0"/>
              <a:t>г. Красноярск 2013 г.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07642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439">
        <p14:window dir="vert"/>
      </p:transition>
    </mc:Choice>
    <mc:Fallback xmlns="">
      <p:transition spd="slow" advClick="0" advTm="543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2743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4802">
        <p:circle/>
      </p:transition>
    </mc:Choice>
    <mc:Fallback xmlns="">
      <p:transition spd="slow" advClick="0" advTm="4802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832"/>
            <a:ext cx="9144000" cy="68888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15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878">
        <p:fade/>
      </p:transition>
    </mc:Choice>
    <mc:Fallback xmlns="">
      <p:transition spd="med" advClick="0" advTm="487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14" y="0"/>
            <a:ext cx="9164813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6222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170">
        <p14:reveal/>
      </p:transition>
    </mc:Choice>
    <mc:Fallback xmlns="">
      <p:transition spd="slow" advClick="0" advTm="51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921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944">
        <p14:warp dir="in"/>
      </p:transition>
    </mc:Choice>
    <mc:Fallback xmlns="">
      <p:transition spd="slow" advClick="0" advTm="594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41" y="0"/>
            <a:ext cx="9120188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34301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273">
        <p14:gallery dir="l"/>
      </p:transition>
    </mc:Choice>
    <mc:Fallback xmlns="">
      <p:transition spd="slow" advClick="0" advTm="527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17875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529">
        <p:split orient="vert"/>
      </p:transition>
    </mc:Choice>
    <mc:Fallback xmlns="">
      <p:transition spd="slow" advClick="0" advTm="4529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3913104"/>
      </p:ext>
    </p:extLst>
  </p:cSld>
  <p:clrMapOvr>
    <a:masterClrMapping/>
  </p:clrMapOvr>
  <p:transition spd="slow" advClick="0" advTm="4906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0529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302">
        <p14:conveyor dir="l"/>
      </p:transition>
    </mc:Choice>
    <mc:Fallback xmlns="">
      <p:transition spd="slow" advClick="0" advTm="430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" y="0"/>
            <a:ext cx="9141235" cy="6858000"/>
          </a:xfrm>
        </p:spPr>
      </p:pic>
    </p:spTree>
    <p:extLst>
      <p:ext uri="{BB962C8B-B14F-4D97-AF65-F5344CB8AC3E}">
        <p14:creationId xmlns:p14="http://schemas.microsoft.com/office/powerpoint/2010/main" val="1275818810"/>
      </p:ext>
    </p:extLst>
  </p:cSld>
  <p:clrMapOvr>
    <a:masterClrMapping/>
  </p:clrMapOvr>
  <p:transition spd="slow" advClick="0" advTm="5563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9332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4844">
        <p14:doors dir="vert"/>
      </p:transition>
    </mc:Choice>
    <mc:Fallback xmlns="">
      <p:transition spd="slow" advClick="0" advTm="484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27584" y="404664"/>
            <a:ext cx="7630616" cy="4619599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«Сибирский кадровый резерв»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12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762">
        <p14:pan dir="u"/>
      </p:transition>
    </mc:Choice>
    <mc:Fallback xmlns="">
      <p:transition spd="slow" advClick="0" advTm="576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6504572"/>
      </p:ext>
    </p:extLst>
  </p:cSld>
  <p:clrMapOvr>
    <a:masterClrMapping/>
  </p:clrMapOvr>
  <p:transition spd="slow" advClick="0" advTm="5571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03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984">
        <p:circle/>
      </p:transition>
    </mc:Choice>
    <mc:Fallback xmlns="">
      <p:transition spd="slow" advClick="0" advTm="5984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3065512"/>
          </a:xfrm>
        </p:spPr>
        <p:txBody>
          <a:bodyPr/>
          <a:lstStyle/>
          <a:p>
            <a:r>
              <a:rPr lang="en-US" sz="8000" dirty="0">
                <a:hlinkClick r:id="rId2"/>
              </a:rPr>
              <a:t>http://finbau.ru/articles/133.html#content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156515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7973">
        <p14:prism isContent="1" isInverted="1"/>
      </p:transition>
    </mc:Choice>
    <mc:Fallback xmlns="">
      <p:transition spd="slow" advClick="0" advTm="797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460703"/>
              </p:ext>
            </p:extLst>
          </p:nvPr>
        </p:nvGraphicFramePr>
        <p:xfrm>
          <a:off x="23727" y="-5"/>
          <a:ext cx="9120273" cy="68580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81504"/>
                <a:gridCol w="1369622"/>
                <a:gridCol w="1143660"/>
                <a:gridCol w="1233607"/>
                <a:gridCol w="1152128"/>
                <a:gridCol w="1440160"/>
                <a:gridCol w="899592"/>
              </a:tblGrid>
              <a:tr h="256422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Статистика по конкурсам Сибирский кадровый резерв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2275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Показатель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>
                          <a:effectLst/>
                        </a:rPr>
                        <a:t>Кемеровская область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>
                          <a:effectLst/>
                        </a:rPr>
                        <a:t>Алтайский край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>
                          <a:effectLst/>
                        </a:rPr>
                        <a:t>Красноярский край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>
                          <a:effectLst/>
                        </a:rPr>
                        <a:t>Омская область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>
                          <a:effectLst/>
                        </a:rPr>
                        <a:t>Новосибирская область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 smtClean="0">
                          <a:effectLst/>
                        </a:rPr>
                        <a:t>Итого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5953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Участников конкурса, всего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 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 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276"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2011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105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-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-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-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-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>
                          <a:effectLst/>
                        </a:rPr>
                        <a:t>105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276"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2012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65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38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>
                          <a:effectLst/>
                        </a:rPr>
                        <a:t>20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10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>
                          <a:effectLst/>
                        </a:rPr>
                        <a:t>137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276"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2013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>
                          <a:effectLst/>
                        </a:rPr>
                        <a:t>81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11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>
                          <a:effectLst/>
                        </a:rPr>
                        <a:t>2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>
                          <a:effectLst/>
                        </a:rPr>
                        <a:t>102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27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Финалисты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 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 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 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 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2836"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2011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>
                          <a:effectLst/>
                        </a:rPr>
                        <a:t>21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 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 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276"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2012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>
                          <a:effectLst/>
                        </a:rPr>
                        <a:t>11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>
                          <a:effectLst/>
                        </a:rPr>
                        <a:t>4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-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-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-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9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276"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2013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>
                          <a:effectLst/>
                        </a:rPr>
                        <a:t>20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>
                          <a:effectLst/>
                        </a:rPr>
                        <a:t>2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-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-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-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22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27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Победители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 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 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 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276"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2011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 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 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276"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2012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>
                          <a:effectLst/>
                        </a:rPr>
                        <a:t>2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>
                          <a:effectLst/>
                        </a:rPr>
                        <a:t>1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-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-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-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276"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2013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>
                          <a:effectLst/>
                        </a:rPr>
                        <a:t>3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>
                          <a:effectLst/>
                        </a:rPr>
                        <a:t>1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-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-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-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893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Трудоустроено участников конкурса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276"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2011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 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 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 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276"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2012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r>
                        <a:rPr lang="ru-RU" sz="1800" b="1" u="none" strike="noStrike" dirty="0" smtClean="0">
                          <a:effectLst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>
                          <a:effectLst/>
                        </a:rPr>
                        <a:t> 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276"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2013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710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2794">
        <p14:ripple/>
      </p:transition>
    </mc:Choice>
    <mc:Fallback xmlns="">
      <p:transition spd="slow" advClick="0" advTm="1279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92" y="9306"/>
            <a:ext cx="9150100" cy="6848694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65303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66">
        <p14:prism isContent="1"/>
      </p:transition>
    </mc:Choice>
    <mc:Fallback xmlns="">
      <p:transition spd="slow" advClick="0" advTm="466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66359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914">
        <p14:window dir="vert"/>
      </p:transition>
    </mc:Choice>
    <mc:Fallback xmlns="">
      <p:transition spd="slow" advClick="0" advTm="391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837" y="0"/>
            <a:ext cx="9201946" cy="6858000"/>
          </a:xfrm>
        </p:spPr>
      </p:pic>
    </p:spTree>
    <p:extLst>
      <p:ext uri="{BB962C8B-B14F-4D97-AF65-F5344CB8AC3E}">
        <p14:creationId xmlns:p14="http://schemas.microsoft.com/office/powerpoint/2010/main" val="981727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4286">
        <p14:ripple/>
      </p:transition>
    </mc:Choice>
    <mc:Fallback xmlns="">
      <p:transition spd="slow" advClick="0" advTm="428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442" y="2348"/>
            <a:ext cx="9198442" cy="6855652"/>
          </a:xfrm>
        </p:spPr>
      </p:pic>
    </p:spTree>
    <p:extLst>
      <p:ext uri="{BB962C8B-B14F-4D97-AF65-F5344CB8AC3E}">
        <p14:creationId xmlns:p14="http://schemas.microsoft.com/office/powerpoint/2010/main" val="249163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877">
        <p14:flip dir="r"/>
      </p:transition>
    </mc:Choice>
    <mc:Fallback xmlns="">
      <p:transition spd="slow" advClick="0" advTm="387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217697" cy="6868553"/>
          </a:xfrm>
        </p:spPr>
      </p:pic>
    </p:spTree>
    <p:extLst>
      <p:ext uri="{BB962C8B-B14F-4D97-AF65-F5344CB8AC3E}">
        <p14:creationId xmlns:p14="http://schemas.microsoft.com/office/powerpoint/2010/main" val="392371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3308">
        <p:checker/>
      </p:transition>
    </mc:Choice>
    <mc:Fallback xmlns="">
      <p:transition spd="slow" advClick="0" advTm="3308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200670933"/>
      </p:ext>
    </p:extLst>
  </p:cSld>
  <p:clrMapOvr>
    <a:masterClrMapping/>
  </p:clrMapOvr>
  <p:transition spd="slow" advClick="0" advTm="3652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3567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657">
        <p14:shred/>
      </p:transition>
    </mc:Choice>
    <mc:Fallback xmlns="">
      <p:transition spd="slow" advClick="0" advTm="365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96</TotalTime>
  <Words>106</Words>
  <Application>Microsoft Office PowerPoint</Application>
  <PresentationFormat>Экран (4:3)</PresentationFormat>
  <Paragraphs>123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Исполнительная</vt:lpstr>
      <vt:lpstr>Проблема привлечения и удержания молодежи в профессии «аудитор»    г. Красноярск 2013 г.</vt:lpstr>
      <vt:lpstr>«Сибирский кадровый резерв»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http://finbau.ru/articles/133.html#content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«Сибирский кадровый резерв»</dc:title>
  <dc:creator>Мурашкина Ксения Александровна</dc:creator>
  <cp:lastModifiedBy>Манузина Наталья Владимировна</cp:lastModifiedBy>
  <cp:revision>15</cp:revision>
  <dcterms:created xsi:type="dcterms:W3CDTF">2013-06-26T09:52:46Z</dcterms:created>
  <dcterms:modified xsi:type="dcterms:W3CDTF">2013-07-03T13:24:55Z</dcterms:modified>
</cp:coreProperties>
</file>