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5" r:id="rId1"/>
  </p:sldMasterIdLst>
  <p:notesMasterIdLst>
    <p:notesMasterId r:id="rId61"/>
  </p:notesMasterIdLst>
  <p:sldIdLst>
    <p:sldId id="263" r:id="rId2"/>
    <p:sldId id="298" r:id="rId3"/>
    <p:sldId id="306" r:id="rId4"/>
    <p:sldId id="326" r:id="rId5"/>
    <p:sldId id="426" r:id="rId6"/>
    <p:sldId id="338" r:id="rId7"/>
    <p:sldId id="392" r:id="rId8"/>
    <p:sldId id="393" r:id="rId9"/>
    <p:sldId id="394" r:id="rId10"/>
    <p:sldId id="395" r:id="rId11"/>
    <p:sldId id="396" r:id="rId12"/>
    <p:sldId id="340" r:id="rId13"/>
    <p:sldId id="385" r:id="rId14"/>
    <p:sldId id="339" r:id="rId15"/>
    <p:sldId id="368" r:id="rId16"/>
    <p:sldId id="369" r:id="rId17"/>
    <p:sldId id="310" r:id="rId18"/>
    <p:sldId id="328" r:id="rId19"/>
    <p:sldId id="333" r:id="rId20"/>
    <p:sldId id="389" r:id="rId21"/>
    <p:sldId id="390" r:id="rId22"/>
    <p:sldId id="401" r:id="rId23"/>
    <p:sldId id="436" r:id="rId24"/>
    <p:sldId id="427" r:id="rId25"/>
    <p:sldId id="403" r:id="rId26"/>
    <p:sldId id="398" r:id="rId27"/>
    <p:sldId id="397" r:id="rId28"/>
    <p:sldId id="404" r:id="rId29"/>
    <p:sldId id="402" r:id="rId30"/>
    <p:sldId id="437" r:id="rId31"/>
    <p:sldId id="438" r:id="rId32"/>
    <p:sldId id="405" r:id="rId33"/>
    <p:sldId id="406" r:id="rId34"/>
    <p:sldId id="399" r:id="rId35"/>
    <p:sldId id="400" r:id="rId36"/>
    <p:sldId id="411" r:id="rId37"/>
    <p:sldId id="407" r:id="rId38"/>
    <p:sldId id="408" r:id="rId39"/>
    <p:sldId id="409" r:id="rId40"/>
    <p:sldId id="410" r:id="rId41"/>
    <p:sldId id="412" r:id="rId42"/>
    <p:sldId id="413" r:id="rId43"/>
    <p:sldId id="414" r:id="rId44"/>
    <p:sldId id="415" r:id="rId45"/>
    <p:sldId id="417" r:id="rId46"/>
    <p:sldId id="418" r:id="rId47"/>
    <p:sldId id="419" r:id="rId48"/>
    <p:sldId id="420" r:id="rId49"/>
    <p:sldId id="428" r:id="rId50"/>
    <p:sldId id="430" r:id="rId51"/>
    <p:sldId id="431" r:id="rId52"/>
    <p:sldId id="432" r:id="rId53"/>
    <p:sldId id="433" r:id="rId54"/>
    <p:sldId id="440" r:id="rId55"/>
    <p:sldId id="439" r:id="rId56"/>
    <p:sldId id="423" r:id="rId57"/>
    <p:sldId id="424" r:id="rId58"/>
    <p:sldId id="425" r:id="rId59"/>
    <p:sldId id="302" r:id="rId6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C2B6C38-09D6-4F27-893C-9FED45A81091}">
          <p14:sldIdLst>
            <p14:sldId id="263"/>
            <p14:sldId id="298"/>
            <p14:sldId id="306"/>
            <p14:sldId id="326"/>
            <p14:sldId id="426"/>
            <p14:sldId id="338"/>
            <p14:sldId id="392"/>
            <p14:sldId id="393"/>
            <p14:sldId id="394"/>
            <p14:sldId id="395"/>
            <p14:sldId id="396"/>
            <p14:sldId id="340"/>
            <p14:sldId id="385"/>
            <p14:sldId id="339"/>
            <p14:sldId id="368"/>
            <p14:sldId id="369"/>
            <p14:sldId id="310"/>
            <p14:sldId id="328"/>
            <p14:sldId id="333"/>
            <p14:sldId id="389"/>
            <p14:sldId id="390"/>
            <p14:sldId id="401"/>
            <p14:sldId id="436"/>
            <p14:sldId id="427"/>
            <p14:sldId id="403"/>
            <p14:sldId id="398"/>
            <p14:sldId id="397"/>
            <p14:sldId id="404"/>
            <p14:sldId id="402"/>
            <p14:sldId id="437"/>
            <p14:sldId id="438"/>
            <p14:sldId id="405"/>
            <p14:sldId id="406"/>
            <p14:sldId id="399"/>
            <p14:sldId id="400"/>
            <p14:sldId id="411"/>
            <p14:sldId id="407"/>
            <p14:sldId id="408"/>
            <p14:sldId id="409"/>
            <p14:sldId id="410"/>
            <p14:sldId id="412"/>
            <p14:sldId id="413"/>
            <p14:sldId id="414"/>
            <p14:sldId id="415"/>
            <p14:sldId id="417"/>
            <p14:sldId id="418"/>
            <p14:sldId id="419"/>
            <p14:sldId id="420"/>
            <p14:sldId id="428"/>
            <p14:sldId id="430"/>
            <p14:sldId id="431"/>
            <p14:sldId id="432"/>
            <p14:sldId id="433"/>
            <p14:sldId id="440"/>
            <p14:sldId id="439"/>
            <p14:sldId id="423"/>
            <p14:sldId id="424"/>
            <p14:sldId id="425"/>
            <p14:sldId id="302"/>
          </p14:sldIdLst>
        </p14:section>
        <p14:section name="Раздел без заголовка" id="{8CCFEC67-6788-49C1-ACF6-311EA4F64D82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4F0"/>
    <a:srgbClr val="99CCFF"/>
    <a:srgbClr val="204582"/>
    <a:srgbClr val="9D4586"/>
    <a:srgbClr val="B929AF"/>
    <a:srgbClr val="D232C7"/>
    <a:srgbClr val="D955D0"/>
    <a:srgbClr val="EAA0E5"/>
    <a:srgbClr val="E1A9B2"/>
    <a:srgbClr val="C0C7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>
      <p:cViewPr varScale="1">
        <p:scale>
          <a:sx n="111" d="100"/>
          <a:sy n="111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356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356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r">
              <a:defRPr sz="1200"/>
            </a:lvl1pPr>
          </a:lstStyle>
          <a:p>
            <a:fld id="{E8357ED8-6275-4C85-AFFC-53FF1911654A}" type="datetimeFigureOut">
              <a:rPr lang="ru-RU" smtClean="0"/>
              <a:t>08.07.2013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44" tIns="45322" rIns="90644" bIns="4532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391"/>
            <a:ext cx="5438140" cy="3909593"/>
          </a:xfrm>
          <a:prstGeom prst="rect">
            <a:avLst/>
          </a:prstGeom>
        </p:spPr>
        <p:txBody>
          <a:bodyPr vert="horz" lIns="90644" tIns="45322" rIns="90644" bIns="4532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869"/>
            <a:ext cx="2945659" cy="497356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869"/>
            <a:ext cx="2945659" cy="497356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r">
              <a:defRPr sz="1200"/>
            </a:lvl1pPr>
          </a:lstStyle>
          <a:p>
            <a:fld id="{6241CAEB-389E-4EDD-A931-31F32B7BC4A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5089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1228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6270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456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2910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2546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8583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8609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844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619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376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362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6270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57944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2560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4955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2560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759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7934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2625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12528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744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914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10206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8473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84483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086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3161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3149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2304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11797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25349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39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69757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230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51674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159882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2732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113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84400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1418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98238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5469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6527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44937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576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45577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56434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56434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5643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332000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04596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982384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982384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9823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627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627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627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1CAEB-389E-4EDD-A931-31F32B7BC4A6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627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629DD1">
                    <a:lumMod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29DD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341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240FD-7868-4DDC-9068-F7BF7E051455}" type="datetimeFigureOut">
              <a:rPr lang="ru-RU" smtClean="0"/>
              <a:t>08.07.2013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D2A69-ACE9-4C4A-B734-79121B8DA60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382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833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47763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651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240FD-7868-4DDC-9068-F7BF7E051455}" type="datetimeFigureOut">
              <a:rPr lang="ru-RU" smtClean="0"/>
              <a:t>08.07.2013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D2A69-ACE9-4C4A-B734-79121B8DA60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7465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240FD-7868-4DDC-9068-F7BF7E051455}" type="datetimeFigureOut">
              <a:rPr lang="ru-RU" smtClean="0"/>
              <a:t>08.07.2013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D2A69-ACE9-4C4A-B734-79121B8DA60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71770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680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17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501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146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87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59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991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202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810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9D1FA-3ADD-413B-9A62-35AB953E8C8B}" type="datetimeFigureOut">
              <a:rPr lang="ru-RU" smtClean="0">
                <a:solidFill>
                  <a:srgbClr val="242852"/>
                </a:solidFill>
              </a:rPr>
              <a:pPr/>
              <a:t>08.07.2013</a:t>
            </a:fld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2428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87DC7-86D0-4D4B-BB68-3EC288951C6B}" type="slidenum">
              <a:rPr lang="ru-RU" smtClean="0">
                <a:solidFill>
                  <a:srgbClr val="242852"/>
                </a:solidFill>
              </a:rPr>
              <a:pPr/>
              <a:t>‹#›</a:t>
            </a:fld>
            <a:endParaRPr lang="ru-RU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43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1C2FF"/>
            </a:gs>
            <a:gs pos="36000">
              <a:schemeClr val="accent2">
                <a:lumMod val="40000"/>
                <a:lumOff val="60000"/>
              </a:schemeClr>
            </a:gs>
            <a:gs pos="21000">
              <a:schemeClr val="bg2">
                <a:lumMod val="75000"/>
              </a:schemeClr>
            </a:gs>
            <a:gs pos="78000">
              <a:schemeClr val="bg1">
                <a:lumMod val="9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24240FD-7868-4DDC-9068-F7BF7E051455}" type="datetimeFigureOut">
              <a:rPr lang="ru-RU" smtClean="0"/>
              <a:t>08.07.2013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D2A69-ACE9-4C4A-B734-79121B8DA60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631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  <p:sldLayoutId id="2147483898" r:id="rId13"/>
    <p:sldLayoutId id="2147483899" r:id="rId14"/>
    <p:sldLayoutId id="2147483900" r:id="rId15"/>
    <p:sldLayoutId id="2147483901" r:id="rId16"/>
    <p:sldLayoutId id="2147483902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jp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697" y="5969726"/>
            <a:ext cx="1628775" cy="676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-99392"/>
            <a:ext cx="8608298" cy="216024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44" y="1844824"/>
            <a:ext cx="9143999" cy="2455972"/>
          </a:xfrm>
          <a:noFill/>
        </p:spPr>
        <p:txBody>
          <a:bodyPr>
            <a:noAutofit/>
          </a:bodyPr>
          <a:lstStyle/>
          <a:p>
            <a:pPr algn="ctr">
              <a:lnSpc>
                <a:spcPts val="6500"/>
              </a:lnSpc>
            </a:pPr>
            <a:r>
              <a:rPr lang="ru-RU" b="1" dirty="0">
                <a:ln w="0"/>
                <a:solidFill>
                  <a:srgbClr val="9D4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Конференция </a:t>
            </a:r>
            <a:br>
              <a:rPr lang="ru-RU" b="1" dirty="0">
                <a:ln w="0"/>
                <a:solidFill>
                  <a:srgbClr val="9D4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>
                <a:ln w="0"/>
                <a:solidFill>
                  <a:srgbClr val="9D4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«МСФО и аудит для </a:t>
            </a:r>
            <a:r>
              <a:rPr lang="ru-RU" sz="3200" b="1" dirty="0" smtClean="0">
                <a:ln w="0"/>
                <a:solidFill>
                  <a:srgbClr val="9D4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экономики страны» </a:t>
            </a:r>
            <a:endParaRPr lang="ru-RU" sz="3200" b="1" dirty="0">
              <a:ln w="0"/>
              <a:solidFill>
                <a:srgbClr val="9D45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7217" y="6123197"/>
            <a:ext cx="2153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204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июля 2013 года</a:t>
            </a:r>
          </a:p>
        </p:txBody>
      </p:sp>
    </p:spTree>
    <p:extLst>
      <p:ext uri="{BB962C8B-B14F-4D97-AF65-F5344CB8AC3E}">
        <p14:creationId xmlns:p14="http://schemas.microsoft.com/office/powerpoint/2010/main" val="208586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362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94" y="1556792"/>
            <a:ext cx="8059301" cy="46805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0517" y="1053316"/>
            <a:ext cx="7941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Правительство РФ утверждает: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6216" y="1844824"/>
            <a:ext cx="77048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Перечень случаев и (или) порядок отнесения товаров, работ, услуг к товарам, работам, услугам, которые по причине их технической и (или) технологической сложности, инновационного, высокотехнологичного или специализированного характера способны поставить, выполнить, оказать только поставщики (подрядчики, исполнители), имеющие необходимый уровень квалификации, т.е. случаи проведения конкурса с ограниченным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участием.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Установление перечня товаров, работ, услуг, закупки по которым осуществляются в форме электронного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аукциона.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Определение федерального органа, уполномоченного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определять применение закрытых </a:t>
            </a: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способов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определения </a:t>
            </a: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поставщиков (подрядчиков, исполнителей).</a:t>
            </a: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подготовки и размещения в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ЕИС </a:t>
            </a: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системе отчета об исполнении контрактов и его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форма.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Методику уменьшении цены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 при сокращении </a:t>
            </a: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количества товара, объема работы или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услуги.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653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362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94" y="1556792"/>
            <a:ext cx="8059301" cy="46805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0517" y="1053316"/>
            <a:ext cx="7941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Правительство РФ утверждает: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6216" y="1844824"/>
            <a:ext cx="77048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осуществления мониторинга закупок для обеспечения государственных и муниципальных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нужд.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Требования к содержанию и порядку подготовки сводного аналитического отчета, а также сроки его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подготовки.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осуществления контроля за сферой закупок со стороны Казначейства.</a:t>
            </a: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ведения реестра жалоб, плановых и внеплановых проверок, принятых по ним решений и выданных предписаний по результатам работы контрольных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органов.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осуществления ведомственного контроля в сфере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закупок.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ведения реестра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контрактов.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ведения реестра недобросовестных поставщиков, в том числе требования к технологическим, программным, лингвистическим, правовым и организационным средствам обеспечения ведения реестра недобросовестных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поставщиков.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247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794" y="2348880"/>
            <a:ext cx="8059301" cy="33614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27585" y="107221"/>
            <a:ext cx="748883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b="1" dirty="0" smtClean="0">
              <a:latin typeface="Arial" panose="020B0604020202020204" pitchFamily="34" charset="0"/>
            </a:endParaRPr>
          </a:p>
          <a:p>
            <a:endParaRPr lang="ru-RU" b="1" dirty="0" smtClean="0">
              <a:latin typeface="Arial" panose="020B0604020202020204" pitchFamily="34" charset="0"/>
            </a:endParaRPr>
          </a:p>
          <a:p>
            <a:endParaRPr lang="ru-RU" b="1" dirty="0" smtClean="0">
              <a:latin typeface="Arial" panose="020B0604020202020204" pitchFamily="34" charset="0"/>
            </a:endParaRPr>
          </a:p>
          <a:p>
            <a:endParaRPr lang="ru-RU" b="1" dirty="0">
              <a:latin typeface="Arial" panose="020B060402020202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ИНФОРМАЦИОННОЕ </a:t>
            </a:r>
            <a:r>
              <a:rPr lang="ru-RU" sz="24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ОБЕСПЕЧЕНИЕ </a:t>
            </a:r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/>
            </a:r>
            <a:b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</a:br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КОНТРАКТНОЙ СИСТЕМЫ</a:t>
            </a:r>
          </a:p>
          <a:p>
            <a:pPr algn="ctr"/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  <a:p>
            <a:endParaRPr lang="ru-RU" b="1" dirty="0" smtClean="0">
              <a:latin typeface="Arial" panose="020B0604020202020204" pitchFamily="34" charset="0"/>
            </a:endParaRPr>
          </a:p>
          <a:p>
            <a:endParaRPr lang="ru-RU" b="1" dirty="0">
              <a:latin typeface="Arial" panose="020B0604020202020204" pitchFamily="34" charset="0"/>
            </a:endParaRP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b="1" u="sng" dirty="0" smtClean="0">
                <a:solidFill>
                  <a:srgbClr val="20458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Единая информационная система (с 1 января 2016 года) обеспечивает:</a:t>
            </a:r>
          </a:p>
          <a:p>
            <a:pPr marL="360000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Формирование, обработку, хранение и представление данных.</a:t>
            </a:r>
          </a:p>
          <a:p>
            <a:pPr marL="360000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Контроль за соответствием.</a:t>
            </a:r>
          </a:p>
          <a:p>
            <a:pPr marL="360000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Использование усиленной электронной подписи.</a:t>
            </a:r>
          </a:p>
          <a:p>
            <a:pPr marL="360000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Подача заявок на определение поставщика.</a:t>
            </a:r>
          </a:p>
        </p:txBody>
      </p:sp>
    </p:spTree>
    <p:extLst>
      <p:ext uri="{BB962C8B-B14F-4D97-AF65-F5344CB8AC3E}">
        <p14:creationId xmlns:p14="http://schemas.microsoft.com/office/powerpoint/2010/main" val="202802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11" y="1772816"/>
            <a:ext cx="8588651" cy="45365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915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502" y="1020069"/>
            <a:ext cx="8408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cap="all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Единая информационная система содержит: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39552" y="2348880"/>
            <a:ext cx="81369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 algn="just">
              <a:spcBef>
                <a:spcPts val="6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планы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закупок;</a:t>
            </a:r>
          </a:p>
          <a:p>
            <a:pPr marL="360000" indent="-360000" algn="just">
              <a:spcBef>
                <a:spcPts val="6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планы-графики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360000" indent="-360000" algn="just">
              <a:spcBef>
                <a:spcPts val="6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информацию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 реализации планов закупок и планов-графиков;</a:t>
            </a:r>
          </a:p>
          <a:p>
            <a:pPr marL="360000" indent="-360000" algn="just">
              <a:spcBef>
                <a:spcPts val="6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информацию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 условиях, о запретах и об ограничениях допуска товаров, происходящих из иностранного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государства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работ,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услуг (выполняемых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оказываемых иностранными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лицами),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перечень иностранных государств,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которыми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РФ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заключены международные договоры о взаимном применении национального режима при осуществлении закупок, а также условия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его применения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Font typeface="+mj-lt"/>
              <a:buAutoNum type="arabicParenR" startAt="5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информацию о закупках, об исполнении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контрактов и т.д. 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656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139" y="1988840"/>
            <a:ext cx="8059301" cy="42484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3568" y="107221"/>
            <a:ext cx="7632848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endParaRPr lang="ru-RU" sz="28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 pitchFamily="34" charset="0"/>
            </a:endParaRPr>
          </a:p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ПРИНЦИПЫ КОНТРАКТНОЙ СИСТЕМЫ </a:t>
            </a:r>
            <a:b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</a:br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В СФЕРЕ ЗАКУПОК</a:t>
            </a:r>
          </a:p>
          <a:p>
            <a:endParaRPr lang="ru-RU" b="1" dirty="0" smtClean="0">
              <a:latin typeface="Arial" panose="020B0604020202020204" pitchFamily="34" charset="0"/>
            </a:endParaRPr>
          </a:p>
          <a:p>
            <a:endParaRPr lang="ru-RU" b="1" dirty="0">
              <a:latin typeface="Arial" panose="020B0604020202020204" pitchFamily="34" charset="0"/>
            </a:endParaRPr>
          </a:p>
          <a:p>
            <a:pPr algn="ctr"/>
            <a:r>
              <a:rPr lang="ru-RU" sz="2400" b="1" u="sng" dirty="0" smtClean="0">
                <a:solidFill>
                  <a:srgbClr val="204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Контрактная система основывается на принципах:</a:t>
            </a:r>
          </a:p>
          <a:p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lvl="2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открытости, прозрачности информации;</a:t>
            </a:r>
          </a:p>
          <a:p>
            <a:pPr marL="360000" lvl="2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обеспечения конкуренции;</a:t>
            </a:r>
          </a:p>
          <a:p>
            <a:pPr marL="360000" lvl="2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профессионализма заказчиков; </a:t>
            </a:r>
          </a:p>
          <a:p>
            <a:pPr marL="360000" lvl="2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стимулирования инноваций;</a:t>
            </a:r>
          </a:p>
          <a:p>
            <a:pPr marL="360000" lvl="2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единства контрактной системы в сфере закупок; </a:t>
            </a:r>
          </a:p>
          <a:p>
            <a:pPr marL="360000" lvl="2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ответственности за результативность обеспечения государственных и муниципальных нужд; </a:t>
            </a:r>
          </a:p>
          <a:p>
            <a:pPr marL="360000" lvl="2" indent="-360000" algn="just">
              <a:spcBef>
                <a:spcPts val="600"/>
              </a:spcBef>
              <a:spcAft>
                <a:spcPts val="4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эффективности осуществления закупок.</a:t>
            </a:r>
          </a:p>
        </p:txBody>
      </p:sp>
    </p:spTree>
    <p:extLst>
      <p:ext uri="{BB962C8B-B14F-4D97-AF65-F5344CB8AC3E}">
        <p14:creationId xmlns:p14="http://schemas.microsoft.com/office/powerpoint/2010/main" val="228553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639" y="2564904"/>
            <a:ext cx="8059611" cy="34563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27797" y="1111154"/>
            <a:ext cx="83268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Особенности закупок, осуществляемых бюджетным, </a:t>
            </a:r>
            <a:br>
              <a:rPr lang="ru-RU" sz="22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ru-RU" sz="22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автономным учреждениями, государственными и </a:t>
            </a:r>
            <a:br>
              <a:rPr lang="ru-RU" sz="22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ru-RU" sz="22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муниципальными унитарными предприятиями</a:t>
            </a:r>
            <a:endParaRPr lang="ru-RU" sz="2200" dirty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129" y="2723435"/>
            <a:ext cx="786062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  предоставлении  в  соответствии  с  БК  РФ  и  иными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нормативными правовыми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актами,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средств из бюджетов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бюджетной системы РФ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endParaRPr lang="ru-RU" b="1" u="sng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автономным </a:t>
            </a:r>
            <a:r>
              <a:rPr lang="ru-RU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учреждениям, </a:t>
            </a:r>
            <a:r>
              <a:rPr lang="ru-RU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ГУПам и МУПам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indent="457200" algn="just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осуществление капитальных вложений в объекты государственной, муниципальной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собственности,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такие юридические лица при планировании и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осуществлении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ими  закупок за счет указанных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средств,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распространяются положения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44-ФЗ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в том числе в части мониторинга закупок, аудита и контроля в сфере закупок.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221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292" y="2348880"/>
            <a:ext cx="8059611" cy="37473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8450" y="1111154"/>
            <a:ext cx="8049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Особенности закупок, осуществляемых </a:t>
            </a:r>
            <a:r>
              <a:rPr lang="ru-RU" sz="22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 иными </a:t>
            </a:r>
            <a:r>
              <a:rPr lang="ru-RU" sz="22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юридическими </a:t>
            </a:r>
            <a:r>
              <a:rPr lang="ru-RU" sz="22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лицами</a:t>
            </a:r>
            <a:endParaRPr lang="ru-RU" sz="2200" dirty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7291" y="2929914"/>
            <a:ext cx="773796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  предоставлении  в  соответствии  с  БК  РФ  бюджетных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инвестиций </a:t>
            </a:r>
          </a:p>
          <a:p>
            <a:pPr indent="457200" algn="just"/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юридическому лицу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являющемуся государственным или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муниципальным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учреждением, ГУПом или МУПом,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случае реализации инвестиционных проектов по строительству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реконструкции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техническому перевооружению объектов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капстроительства 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  осуществлении им закупок за счет указанных  средств на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него распространяются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положения  44-ФЗ, регулирующие деятельность заказчика.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541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76" y="3661615"/>
            <a:ext cx="8059611" cy="26822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6502" y="897782"/>
            <a:ext cx="8517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</a:rPr>
              <a:t>СИСТЕМА ПЛАНИРОВАНИЯ ЗАКУПОК</a:t>
            </a:r>
          </a:p>
          <a:p>
            <a:pPr algn="ctr"/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7996" y="1385231"/>
            <a:ext cx="2935020" cy="675617"/>
          </a:xfrm>
          <a:prstGeom prst="rect">
            <a:avLst/>
          </a:prstGeom>
          <a:solidFill>
            <a:srgbClr val="B5D1D5"/>
          </a:solidFill>
          <a:ln w="38100">
            <a:solidFill>
              <a:srgbClr val="71C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Планирование на трехлетний период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370869"/>
            <a:ext cx="2880320" cy="689979"/>
          </a:xfrm>
          <a:prstGeom prst="rect">
            <a:avLst/>
          </a:prstGeom>
          <a:solidFill>
            <a:srgbClr val="B5D1D5"/>
          </a:solidFill>
          <a:ln w="38100">
            <a:solidFill>
              <a:srgbClr val="71C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Планирование на следующий год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3329" y="3789290"/>
            <a:ext cx="783823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 algn="just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Заказчики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основании планов закупок, утвержденных в соответствии с бюджетным законодательством, должны формировать планы-графики размещения заказов и размещать их на сайте: </a:t>
            </a:r>
            <a:r>
              <a:rPr lang="ru-RU" sz="1600" b="1" u="sng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www.zakupki.gov.ru </a:t>
            </a:r>
            <a:endParaRPr lang="ru-RU" sz="1600" b="1" u="sng" dirty="0" smtClean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180000" algn="just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Это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позволит:</a:t>
            </a:r>
          </a:p>
          <a:p>
            <a:pPr marL="285750" indent="-285750" algn="just">
              <a:buSzPct val="130000"/>
              <a:buFont typeface="Arial" pitchFamily="34" charset="0"/>
              <a:buChar char="•"/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предпринимателям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заблаговременно планировать участие в торгах и готовить более качественные и проработанные предложения по исполнению контрактов;</a:t>
            </a:r>
          </a:p>
          <a:p>
            <a:pPr marL="285750" indent="-285750" algn="just">
              <a:buSzPct val="130000"/>
              <a:buFont typeface="Arial" pitchFamily="34" charset="0"/>
              <a:buChar char="•"/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увеличить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количество участников при проведении процедур торгов;</a:t>
            </a:r>
          </a:p>
          <a:p>
            <a:pPr marL="285750" indent="-285750" algn="just">
              <a:buSzPct val="130000"/>
              <a:buFont typeface="Arial" pitchFamily="34" charset="0"/>
              <a:buChar char="•"/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повысить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дисциплину заказчиков по организации закупок и планированию своей деятельности</a:t>
            </a:r>
            <a:r>
              <a:rPr lang="ru-RU" sz="1600" b="1" dirty="0"/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63" y="2060848"/>
            <a:ext cx="439737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93808"/>
            <a:ext cx="5019192" cy="1179208"/>
          </a:xfrm>
          <a:prstGeom prst="rect">
            <a:avLst/>
          </a:prstGeom>
          <a:noFill/>
          <a:ln w="76200">
            <a:solidFill>
              <a:srgbClr val="D6E6E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573113" y="2060848"/>
            <a:ext cx="439737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17895" y="2406564"/>
            <a:ext cx="41023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Планы-графики размещения заказов</a:t>
            </a:r>
          </a:p>
        </p:txBody>
      </p:sp>
    </p:spTree>
    <p:extLst>
      <p:ext uri="{BB962C8B-B14F-4D97-AF65-F5344CB8AC3E}">
        <p14:creationId xmlns:p14="http://schemas.microsoft.com/office/powerpoint/2010/main" val="272067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936179"/>
            <a:ext cx="8059611" cy="34370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27" y="176325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9352" y="980728"/>
            <a:ext cx="6825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ПЛАНИРОВАНИЕ ЗАКУПОК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03983" y="2564904"/>
            <a:ext cx="748444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>
              <a:buFont typeface="+mj-lt"/>
              <a:buAutoNum type="alphaL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Соответствие целям:</a:t>
            </a:r>
          </a:p>
          <a:p>
            <a:pPr marL="817200" lvl="2" indent="-360000">
              <a:buSzPct val="130000"/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Предусмотренным государственными программами РФ (субъектов, муниципалитетов).</a:t>
            </a:r>
          </a:p>
          <a:p>
            <a:pPr marL="817200" lvl="2" indent="-360000">
              <a:buSzPct val="130000"/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Исполнение международных обязательств.</a:t>
            </a:r>
          </a:p>
          <a:p>
            <a:pPr marL="817200" lvl="2" indent="-360000">
              <a:buSzPct val="130000"/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Выполнение функций и полномочий госорганов.</a:t>
            </a:r>
          </a:p>
          <a:p>
            <a:pPr marL="360000" indent="-360000">
              <a:buFont typeface="+mj-lt"/>
              <a:buAutoNum type="alphaLcParenR" startAt="2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Обоснование закупок.</a:t>
            </a:r>
          </a:p>
          <a:p>
            <a:pPr marL="360000" indent="-360000">
              <a:buFont typeface="+mj-lt"/>
              <a:buAutoNum type="alphaLcParenR" startAt="2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Нормирование в сфере закупок.</a:t>
            </a:r>
          </a:p>
          <a:p>
            <a:pPr marL="360000" indent="-360000">
              <a:buFont typeface="+mj-lt"/>
              <a:buAutoNum type="alphaLcParenR" startAt="2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Общественное обсуждение закупок.</a:t>
            </a:r>
          </a:p>
          <a:p>
            <a:pPr marL="360000" indent="-360000">
              <a:buFont typeface="+mj-lt"/>
              <a:buAutoNum type="alphaLcParenR" startAt="2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Определение НМЦК.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85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194" y="1756250"/>
            <a:ext cx="8059611" cy="3977006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755575" y="1844824"/>
            <a:ext cx="7632848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План-график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Основание для осуществления закупок.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Формируется в соответствии с планами закупок.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формирования, утверждения, ведения, требования к форме утверждаются Правительством (с 1 января 2015 года).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Разрабатывается на 1 год ежегодно.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Утверждается заказчиком в течение 10-ти дней после получения объема прав в денежном выражении на принятие и (или) исполнение обязательств или утверждения плана ФХД.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Закупки, не предусмотренные планами-графиками, не могут быть осуществлены (с 1 января 2016 года.)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59352" y="980728"/>
            <a:ext cx="6825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ПЛАНИРОВАНИЕ ЗАКУПОК</a:t>
            </a:r>
          </a:p>
        </p:txBody>
      </p:sp>
    </p:spTree>
    <p:extLst>
      <p:ext uri="{BB962C8B-B14F-4D97-AF65-F5344CB8AC3E}">
        <p14:creationId xmlns:p14="http://schemas.microsoft.com/office/powerpoint/2010/main" val="43360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024" y="1268760"/>
            <a:ext cx="8676456" cy="3717235"/>
          </a:xfrm>
        </p:spPr>
        <p:txBody>
          <a:bodyPr>
            <a:noAutofit/>
            <a:scene3d>
              <a:camera prst="orthographicFront"/>
              <a:lightRig rig="harsh" dir="t"/>
            </a:scene3d>
            <a:sp3d prstMaterial="matte"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dirty="0">
                <a:ln>
                  <a:solidFill>
                    <a:srgbClr val="9D4586"/>
                  </a:solidFill>
                </a:ln>
                <a:solidFill>
                  <a:srgbClr val="B92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 Unicode MS" panose="020B0604020202020204" pitchFamily="34" charset="-128"/>
              </a:rPr>
              <a:t>Влияние на аудиторскую деятельность Федерального закона от 5 апреля 2013 г. № 44-ФЗ </a:t>
            </a:r>
            <a:r>
              <a:rPr lang="ru-RU" sz="3200" dirty="0" smtClean="0">
                <a:ln>
                  <a:solidFill>
                    <a:srgbClr val="9D4586"/>
                  </a:solidFill>
                </a:ln>
                <a:solidFill>
                  <a:srgbClr val="B92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 Unicode MS" panose="020B0604020202020204" pitchFamily="34" charset="-128"/>
              </a:rPr>
              <a:t>«О </a:t>
            </a:r>
            <a:r>
              <a:rPr lang="ru-RU" sz="3200" dirty="0">
                <a:ln>
                  <a:solidFill>
                    <a:srgbClr val="9D4586"/>
                  </a:solidFill>
                </a:ln>
                <a:solidFill>
                  <a:srgbClr val="B92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 Unicode MS" panose="020B0604020202020204" pitchFamily="34" charset="-128"/>
              </a:rPr>
              <a:t>контрактной системе в сфере закупок товаров, работ, услуг для обеспечения государственных и муниципальных </a:t>
            </a:r>
            <a:r>
              <a:rPr lang="ru-RU" sz="3200" dirty="0" smtClean="0">
                <a:ln>
                  <a:solidFill>
                    <a:srgbClr val="9D4586"/>
                  </a:solidFill>
                </a:ln>
                <a:solidFill>
                  <a:srgbClr val="B92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 Unicode MS" panose="020B0604020202020204" pitchFamily="34" charset="-128"/>
              </a:rPr>
              <a:t>нужд»</a:t>
            </a:r>
            <a:endParaRPr lang="ru-RU" sz="3200" dirty="0">
              <a:ln>
                <a:solidFill>
                  <a:srgbClr val="9D4586"/>
                </a:solidFill>
              </a:ln>
              <a:solidFill>
                <a:srgbClr val="B929A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113" y="5715553"/>
            <a:ext cx="7084193" cy="1184619"/>
          </a:xfrm>
          <a:noFill/>
        </p:spPr>
        <p:txBody>
          <a:bodyPr>
            <a:normAutofit fontScale="25000" lnSpcReduction="20000"/>
          </a:bodyPr>
          <a:lstStyle/>
          <a:p>
            <a:pPr algn="l"/>
            <a:endParaRPr lang="ru-RU" b="1" i="1" dirty="0" smtClean="0"/>
          </a:p>
          <a:p>
            <a:pPr algn="l"/>
            <a:r>
              <a:rPr lang="ru-RU" sz="7200" b="1" dirty="0"/>
              <a:t>АНОХОВА Елена </a:t>
            </a:r>
            <a:r>
              <a:rPr lang="ru-RU" sz="7200" b="1" dirty="0" smtClean="0"/>
              <a:t>Владимировна </a:t>
            </a:r>
          </a:p>
          <a:p>
            <a:pPr algn="l"/>
            <a:r>
              <a:rPr lang="ru-RU" sz="7200" b="1" cap="small" dirty="0" smtClean="0"/>
              <a:t>Вице-президент </a:t>
            </a:r>
            <a:r>
              <a:rPr lang="ru-RU" sz="7200" b="1" cap="small" dirty="0"/>
              <a:t>Центрального Совета СРО НП АПР</a:t>
            </a:r>
            <a:r>
              <a:rPr lang="ru-RU" sz="7200" b="1" cap="small" dirty="0" smtClean="0"/>
              <a:t>, </a:t>
            </a:r>
            <a:r>
              <a:rPr lang="ru-RU" sz="7200" b="1" cap="small" dirty="0"/>
              <a:t>председатель Комитета СРО НП АПР по вопросам </a:t>
            </a:r>
            <a:r>
              <a:rPr lang="ru-RU" sz="7200" b="1" cap="small" dirty="0" smtClean="0"/>
              <a:t>обязательного </a:t>
            </a:r>
            <a:r>
              <a:rPr lang="ru-RU" sz="7200" b="1" cap="small" dirty="0"/>
              <a:t>аудита</a:t>
            </a:r>
            <a:endParaRPr lang="ru-RU" sz="7200" cap="small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697" y="5969726"/>
            <a:ext cx="1628775" cy="6762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" y="116632"/>
            <a:ext cx="8604448" cy="151216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1047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38" y="1756250"/>
            <a:ext cx="8059611" cy="39770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55776" y="1124745"/>
            <a:ext cx="41617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cap="all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Обоснование закупок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564904"/>
            <a:ext cx="77768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Осуществляется заказчиком при формировании плана закупок, плана-графика.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Заключается в установлении соответствия планируемой закупки целям осуществления закупок.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Обоснованию подлежат:</a:t>
            </a:r>
          </a:p>
          <a:p>
            <a:pPr marL="540000" indent="-180000">
              <a:buSzPct val="130000"/>
              <a:buFont typeface="Arial" pitchFamily="34" charset="0"/>
              <a:buChar char="•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объект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закупки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(или)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40000" indent="-180000">
              <a:buSzPct val="130000"/>
              <a:buFont typeface="Arial" pitchFamily="34" charset="0"/>
              <a:buChar char="•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нормативные затраты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обеспечение функций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государственных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органов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органов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управления государственными внебюджетными фондами, муниципальных органов.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06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931712"/>
            <a:ext cx="8059611" cy="39770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627784" y="1124745"/>
            <a:ext cx="41617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cap="all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Обоснование закупок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1444" y="2060848"/>
            <a:ext cx="7534969" cy="2929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22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 формировании плана-графика </a:t>
            </a:r>
            <a:r>
              <a:rPr lang="ru-RU" sz="22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2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2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обоснованию </a:t>
            </a:r>
            <a:r>
              <a:rPr lang="ru-RU" sz="22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подлежат:</a:t>
            </a:r>
          </a:p>
          <a:p>
            <a:pPr marL="457200" indent="-457200" algn="just">
              <a:spcBef>
                <a:spcPts val="24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Начальная (максимальная) цена контракта;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algn="just">
              <a:spcBef>
                <a:spcPts val="10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Способ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определения поставщика (подрядчика, исполнителя), в том числе дополнительные требования к участникам закупки.</a:t>
            </a:r>
          </a:p>
          <a:p>
            <a:pPr indent="457200" algn="just"/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обоснования закупок и форма такого обоснования устанавливаются Правительством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РФ.</a:t>
            </a:r>
          </a:p>
        </p:txBody>
      </p:sp>
    </p:spTree>
    <p:extLst>
      <p:ext uri="{BB962C8B-B14F-4D97-AF65-F5344CB8AC3E}">
        <p14:creationId xmlns:p14="http://schemas.microsoft.com/office/powerpoint/2010/main" val="292559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01" y="1686129"/>
            <a:ext cx="8059611" cy="339905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1" y="1072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9575" y="908720"/>
            <a:ext cx="6482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НОРМИРОВАНИЕ</a:t>
            </a:r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4221" y="1700808"/>
            <a:ext cx="78555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endParaRPr lang="ru-RU" sz="1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endParaRPr lang="ru-RU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Нормирование  -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установление требований к закупаемым товарам, работам, услугам и (или) определение нормативных затрат на обеспечение функций государственных органов, органов управления государственными внебюджетными фондами, муниципальных органов. </a:t>
            </a:r>
          </a:p>
          <a:p>
            <a:pPr indent="457200" algn="just"/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445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931712"/>
            <a:ext cx="8059611" cy="39770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461604" y="1124745"/>
            <a:ext cx="6494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cap="all" dirty="0" err="1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ОбЩЕСТВЕНнОЕ</a:t>
            </a:r>
            <a:r>
              <a:rPr lang="ru-RU" sz="2400" cap="all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400" cap="all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обсуждение </a:t>
            </a:r>
            <a:r>
              <a:rPr lang="ru-RU" sz="2400" cap="all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закупок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1444" y="2060848"/>
            <a:ext cx="753496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Правительством РФ утверждает случаи общественного обсуждения</a:t>
            </a:r>
          </a:p>
          <a:p>
            <a:pPr indent="457200" algn="ctr"/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ctr"/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ctr"/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ctr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2914 -2015 гг. общественному обсуждению подлежат закупки с  начальной ценой больше 1 </a:t>
            </a:r>
            <a:r>
              <a:rPr lang="ru-RU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млрд.рублей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824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799525"/>
            <a:ext cx="8059611" cy="46408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1" y="1072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9575" y="908720"/>
            <a:ext cx="6482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МЕТОДЫ ОПРЕДЕЛЕНИЯ НМЦК</a:t>
            </a:r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22807" y="2276872"/>
            <a:ext cx="785555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Начальная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(максимальная) цена контракта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определяются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обосновываются заказчиком посредством применения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следующих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методов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marL="457200" indent="-457200" algn="just">
              <a:spcBef>
                <a:spcPts val="24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сопоставимых рыночных цен (анализа рынка);</a:t>
            </a:r>
          </a:p>
          <a:p>
            <a:pPr marL="457200" indent="-457200" algn="just">
              <a:spcBef>
                <a:spcPts val="24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нормативный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метод;</a:t>
            </a:r>
          </a:p>
          <a:p>
            <a:pPr marL="457200" indent="-457200" algn="just">
              <a:spcBef>
                <a:spcPts val="24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тарифный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метод;</a:t>
            </a:r>
          </a:p>
          <a:p>
            <a:pPr marL="457200" indent="-457200" algn="just">
              <a:spcBef>
                <a:spcPts val="24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проектно-сметный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метод;</a:t>
            </a:r>
          </a:p>
          <a:p>
            <a:pPr marL="457200" indent="-457200" algn="just">
              <a:spcBef>
                <a:spcPts val="24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затратный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метод.</a:t>
            </a:r>
          </a:p>
        </p:txBody>
      </p:sp>
    </p:spTree>
    <p:extLst>
      <p:ext uri="{BB962C8B-B14F-4D97-AF65-F5344CB8AC3E}">
        <p14:creationId xmlns:p14="http://schemas.microsoft.com/office/powerpoint/2010/main" val="257525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8291" y="864080"/>
            <a:ext cx="5130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ОСУЩЕСТВЛЕНИЕ ЗАКУПОК</a:t>
            </a:r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60245" y="1460884"/>
            <a:ext cx="785555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Способы определения:</a:t>
            </a:r>
          </a:p>
          <a:p>
            <a:pPr algn="ctr"/>
            <a:endParaRPr lang="ru-RU" sz="15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56101" y="2197827"/>
            <a:ext cx="3096344" cy="914400"/>
          </a:xfrm>
          <a:prstGeom prst="roundRect">
            <a:avLst/>
          </a:prstGeom>
          <a:gradFill>
            <a:gsLst>
              <a:gs pos="0">
                <a:srgbClr val="71C2FF"/>
              </a:gs>
              <a:gs pos="59000">
                <a:schemeClr val="accent2">
                  <a:lumMod val="40000"/>
                  <a:lumOff val="60000"/>
                </a:schemeClr>
              </a:gs>
              <a:gs pos="35000">
                <a:schemeClr val="bg2">
                  <a:lumMod val="75000"/>
                </a:schemeClr>
              </a:gs>
              <a:gs pos="78000">
                <a:schemeClr val="bg1">
                  <a:lumMod val="95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49041" y="2413009"/>
            <a:ext cx="1949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Конкурентный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5385" y="2229065"/>
            <a:ext cx="2988589" cy="907363"/>
          </a:xfrm>
          <a:prstGeom prst="roundRect">
            <a:avLst/>
          </a:prstGeom>
          <a:gradFill>
            <a:gsLst>
              <a:gs pos="0">
                <a:srgbClr val="71C2FF"/>
              </a:gs>
              <a:gs pos="59000">
                <a:schemeClr val="accent2">
                  <a:lumMod val="40000"/>
                  <a:lumOff val="60000"/>
                </a:schemeClr>
              </a:gs>
              <a:gs pos="35000">
                <a:schemeClr val="bg2">
                  <a:lumMod val="75000"/>
                </a:schemeClr>
              </a:gs>
              <a:gs pos="78000">
                <a:schemeClr val="bg1">
                  <a:lumMod val="95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У </a:t>
            </a:r>
            <a:r>
              <a:rPr lang="ru-RU" b="1" dirty="0" smtClean="0">
                <a:solidFill>
                  <a:schemeClr val="tx1"/>
                </a:solidFill>
              </a:rPr>
              <a:t>единственного </a:t>
            </a:r>
            <a:r>
              <a:rPr lang="ru-RU" b="1" dirty="0">
                <a:solidFill>
                  <a:schemeClr val="tx1"/>
                </a:solidFill>
              </a:rPr>
              <a:t>поставщика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6501" y="3508281"/>
            <a:ext cx="1693676" cy="640799"/>
          </a:xfrm>
          <a:prstGeom prst="roundRect">
            <a:avLst/>
          </a:prstGeom>
          <a:gradFill>
            <a:gsLst>
              <a:gs pos="0">
                <a:srgbClr val="71C2FF"/>
              </a:gs>
              <a:gs pos="79000">
                <a:schemeClr val="accent2">
                  <a:lumMod val="40000"/>
                  <a:lumOff val="60000"/>
                </a:schemeClr>
              </a:gs>
              <a:gs pos="57000">
                <a:schemeClr val="bg2">
                  <a:lumMod val="75000"/>
                </a:schemeClr>
              </a:gs>
              <a:gs pos="93000">
                <a:schemeClr val="bg1">
                  <a:lumMod val="95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Конкурсы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15616" y="4312578"/>
            <a:ext cx="1656185" cy="648072"/>
          </a:xfrm>
          <a:prstGeom prst="roundRect">
            <a:avLst/>
          </a:prstGeom>
          <a:gradFill>
            <a:gsLst>
              <a:gs pos="0">
                <a:srgbClr val="71C2FF"/>
              </a:gs>
              <a:gs pos="79000">
                <a:schemeClr val="accent2">
                  <a:lumMod val="40000"/>
                  <a:lumOff val="60000"/>
                </a:schemeClr>
              </a:gs>
              <a:gs pos="57000">
                <a:schemeClr val="bg2">
                  <a:lumMod val="75000"/>
                </a:schemeClr>
              </a:gs>
              <a:gs pos="93000">
                <a:schemeClr val="bg1">
                  <a:lumMod val="95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Запрос котировок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4554" y="3508281"/>
            <a:ext cx="1661541" cy="640799"/>
          </a:xfrm>
          <a:prstGeom prst="roundRect">
            <a:avLst/>
          </a:prstGeom>
          <a:gradFill>
            <a:gsLst>
              <a:gs pos="0">
                <a:srgbClr val="71C2FF"/>
              </a:gs>
              <a:gs pos="79000">
                <a:schemeClr val="accent2">
                  <a:lumMod val="40000"/>
                  <a:lumOff val="60000"/>
                </a:schemeClr>
              </a:gs>
              <a:gs pos="57000">
                <a:schemeClr val="bg2">
                  <a:lumMod val="75000"/>
                </a:schemeClr>
              </a:gs>
              <a:gs pos="93000">
                <a:schemeClr val="bg1">
                  <a:lumMod val="95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Аукционы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59832" y="4338473"/>
            <a:ext cx="1728192" cy="648072"/>
          </a:xfrm>
          <a:prstGeom prst="roundRect">
            <a:avLst/>
          </a:prstGeom>
          <a:gradFill>
            <a:gsLst>
              <a:gs pos="0">
                <a:srgbClr val="71C2FF"/>
              </a:gs>
              <a:gs pos="79000">
                <a:schemeClr val="accent2">
                  <a:lumMod val="40000"/>
                  <a:lumOff val="60000"/>
                </a:schemeClr>
              </a:gs>
              <a:gs pos="57000">
                <a:schemeClr val="bg2">
                  <a:lumMod val="75000"/>
                </a:schemeClr>
              </a:gs>
              <a:gs pos="93000">
                <a:schemeClr val="bg1">
                  <a:lumMod val="95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Запрос предложений</a:t>
            </a:r>
            <a:endParaRPr lang="ru-RU" sz="1600" b="1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2049042" y="3136428"/>
            <a:ext cx="506735" cy="37185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374417" y="3136428"/>
            <a:ext cx="399151" cy="11761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113625" y="3136428"/>
            <a:ext cx="323123" cy="11761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259408" y="3136428"/>
            <a:ext cx="515146" cy="37185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48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38" y="2420888"/>
            <a:ext cx="8059611" cy="18516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384727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СОВМЕСТНЫЕ КОНКУРСЫ И АУКЦИОНЫ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0631" y="2852936"/>
            <a:ext cx="7416824" cy="111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Заказчик вправе при наличии потребности в одних и тех же товарах, работах, услугах проводить совместные конкурсы или аукционы.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3222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1" y="3928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611560" y="2708919"/>
            <a:ext cx="2808312" cy="576065"/>
          </a:xfrm>
          <a:prstGeom prst="homePlate">
            <a:avLst/>
          </a:prstGeom>
          <a:solidFill>
            <a:srgbClr val="4BB2FF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Calibri" panose="020F0502020204030204" pitchFamily="34" charset="0"/>
              </a:rPr>
              <a:t>На муниципальном уровне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611560" y="1340768"/>
            <a:ext cx="2808312" cy="586032"/>
          </a:xfrm>
          <a:prstGeom prst="homePlate">
            <a:avLst/>
          </a:prstGeom>
          <a:solidFill>
            <a:srgbClr val="4BB2FF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Calibri" panose="020F0502020204030204" pitchFamily="34" charset="0"/>
              </a:rPr>
              <a:t>На </a:t>
            </a:r>
            <a:r>
              <a:rPr lang="ru-RU" b="1" dirty="0">
                <a:latin typeface="Calibri" panose="020F0502020204030204" pitchFamily="34" charset="0"/>
              </a:rPr>
              <a:t>федеральном уровне </a:t>
            </a:r>
            <a:endParaRPr lang="ru-RU" dirty="0"/>
          </a:p>
        </p:txBody>
      </p:sp>
      <p:sp>
        <p:nvSpPr>
          <p:cNvPr id="14" name="Пятиугольник 13"/>
          <p:cNvSpPr/>
          <p:nvPr/>
        </p:nvSpPr>
        <p:spPr>
          <a:xfrm>
            <a:off x="611560" y="1988840"/>
            <a:ext cx="2808312" cy="658039"/>
          </a:xfrm>
          <a:prstGeom prst="homePlate">
            <a:avLst/>
          </a:prstGeom>
          <a:solidFill>
            <a:srgbClr val="4BB2FF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Calibri" panose="020F0502020204030204" pitchFamily="34" charset="0"/>
              </a:rPr>
              <a:t>На уровне каждого субъекта РФ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07904" y="1340768"/>
            <a:ext cx="4752528" cy="586032"/>
          </a:xfrm>
          <a:prstGeom prst="roundRect">
            <a:avLst/>
          </a:prstGeom>
          <a:solidFill>
            <a:srgbClr val="5C7A66">
              <a:alpha val="7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Уполномоченные </a:t>
            </a:r>
            <a:r>
              <a:rPr lang="ru-RU" sz="1400" b="1" dirty="0" smtClean="0"/>
              <a:t>органы</a:t>
            </a:r>
            <a:endParaRPr lang="ru-RU" sz="14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692010" y="1988840"/>
            <a:ext cx="4752528" cy="648071"/>
          </a:xfrm>
          <a:prstGeom prst="roundRect">
            <a:avLst/>
          </a:prstGeom>
          <a:solidFill>
            <a:srgbClr val="5C7A66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Уполномоченные органы </a:t>
            </a:r>
            <a:endParaRPr lang="ru-RU" sz="14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707904" y="2708920"/>
            <a:ext cx="4752528" cy="636878"/>
          </a:xfrm>
          <a:prstGeom prst="roundRect">
            <a:avLst/>
          </a:prstGeom>
          <a:solidFill>
            <a:srgbClr val="5C7A66">
              <a:alpha val="8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Уполномоченные органы</a:t>
            </a:r>
            <a:endParaRPr lang="ru-RU" sz="1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99940" y="3429000"/>
            <a:ext cx="78445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целях повышения профессионализма заказчиков и получения качественной продукции </a:t>
            </a:r>
            <a:r>
              <a:rPr lang="ru-RU" sz="16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функции </a:t>
            </a:r>
            <a:r>
              <a:rPr lang="ru-RU" sz="16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 размещению заказов </a:t>
            </a:r>
            <a:r>
              <a:rPr lang="ru-RU" sz="16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могут быть централизованы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путем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создания уполномоченных органов. Это приведет к сокращению количества «непрофильных» функций у сотрудников заказчиков, повысит качество работы бюджетного сектора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ru-RU" sz="1600" b="1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68038" y="4785109"/>
            <a:ext cx="7832978" cy="1723620"/>
          </a:xfrm>
          <a:prstGeom prst="roundRect">
            <a:avLst/>
          </a:prstGeom>
          <a:solidFill>
            <a:srgbClr val="B5D1D5"/>
          </a:solidFill>
          <a:ln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61009" y="4870738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Уполномоченный орган – это профессиональный центр для заказчиков, к функциям которого относятся: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планирование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размещения заказа;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определение поставщиков заключение госконтрактов;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приемка оказанных услуг;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обеспечение оплаты и т.д.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897782"/>
            <a:ext cx="80990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</a:rPr>
              <a:t>Централизация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</a:rPr>
              <a:t>функции закупок</a:t>
            </a:r>
            <a:endParaRPr lang="ru-RU" dirty="0">
              <a:ln>
                <a:solidFill>
                  <a:srgbClr val="9D4586"/>
                </a:solidFill>
              </a:ln>
              <a:solidFill>
                <a:srgbClr val="9D4586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7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072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194" y="1628800"/>
            <a:ext cx="8059611" cy="47525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3453" y="872137"/>
            <a:ext cx="876820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Преимущества при выборе поставщиков</a:t>
            </a:r>
          </a:p>
          <a:p>
            <a:pPr algn="ctr"/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 pitchFamily="34" charset="0"/>
            </a:endParaRPr>
          </a:p>
          <a:p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2276872"/>
            <a:ext cx="77048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ru-RU" sz="2000" b="1" u="sng" dirty="0" smtClean="0">
                <a:solidFill>
                  <a:srgbClr val="204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Преимущества представляются при осуществлении закупок</a:t>
            </a:r>
          </a:p>
          <a:p>
            <a:pPr marL="360000" indent="-360000" algn="just">
              <a:spcBef>
                <a:spcPts val="6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учреждениям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предприятиям уголовно-исполнительной системы;</a:t>
            </a:r>
          </a:p>
          <a:p>
            <a:pPr marL="360000" indent="-360000" algn="just">
              <a:spcBef>
                <a:spcPts val="6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организациям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инвалидов;</a:t>
            </a:r>
          </a:p>
          <a:p>
            <a:pPr marL="360000" indent="-360000" algn="just">
              <a:spcBef>
                <a:spcPts val="6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субъектам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малого предпринимательства;</a:t>
            </a:r>
          </a:p>
          <a:p>
            <a:pPr marL="360000" indent="-360000" algn="just">
              <a:spcBef>
                <a:spcPts val="600"/>
              </a:spcBef>
              <a:buFont typeface="+mj-lt"/>
              <a:buAutoNum type="arabicParenR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социально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ориентированным некоммерческим организациям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indent="457200" algn="just">
              <a:spcBef>
                <a:spcPts val="600"/>
              </a:spcBef>
            </a:pP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>
              <a:spcBef>
                <a:spcPts val="600"/>
              </a:spcBef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 субъектов малого предпринимательства и социально ориентированных некоммерческих организаций заказчики обязаны размещать не менее 15% совокупного объема закупок.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6609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421641"/>
            <a:ext cx="8059611" cy="51757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1" y="1072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54140" y="742225"/>
            <a:ext cx="6482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КРИТЕРИИ ОЦЕНКИ ЗАЯВОК</a:t>
            </a:r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67372" y="1556792"/>
            <a:ext cx="7621052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400"/>
              </a:spcBef>
            </a:pP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Количество использованных критериев  -  не менее двух.</a:t>
            </a:r>
          </a:p>
          <a:p>
            <a:pPr indent="457200" algn="just">
              <a:spcBef>
                <a:spcPts val="400"/>
              </a:spcBef>
            </a:pP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Обязательный критерий  -  цена.</a:t>
            </a:r>
          </a:p>
          <a:p>
            <a:pPr indent="457200" algn="just">
              <a:spcBef>
                <a:spcPts val="400"/>
              </a:spcBef>
            </a:pP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Для НИРов значимость критериев 1+2 должна составлять не менее 20% суммы величин значимости всех критериев.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b="1" dirty="0" smtClean="0">
                <a:solidFill>
                  <a:srgbClr val="204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u="sng" dirty="0" smtClean="0">
                <a:solidFill>
                  <a:srgbClr val="204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Критерии оценки заявок:</a:t>
            </a:r>
            <a:endParaRPr lang="ru-RU" b="1" u="sng" dirty="0">
              <a:solidFill>
                <a:srgbClr val="2045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>
              <a:spcBef>
                <a:spcPts val="400"/>
              </a:spcBef>
              <a:buFont typeface="+mj-lt"/>
              <a:buAutoNum type="arabicParenR"/>
            </a:pP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цена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контракта;</a:t>
            </a:r>
          </a:p>
          <a:p>
            <a:pPr marL="342900" indent="-342900" algn="just">
              <a:spcBef>
                <a:spcPts val="400"/>
              </a:spcBef>
              <a:buFont typeface="+mj-lt"/>
              <a:buAutoNum type="arabicParenR"/>
            </a:pP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расходы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эксплуатацию и ремонт товаров, использование результатов работ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342900" indent="-342900" algn="just">
              <a:spcBef>
                <a:spcPts val="400"/>
              </a:spcBef>
              <a:buFont typeface="+mj-lt"/>
              <a:buAutoNum type="arabicParenR"/>
            </a:pP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качественные, функциональные и экологические характеристики объекта закупки;</a:t>
            </a:r>
          </a:p>
          <a:p>
            <a:pPr marL="342900" indent="-342900" algn="just">
              <a:spcBef>
                <a:spcPts val="400"/>
              </a:spcBef>
              <a:buFont typeface="+mj-lt"/>
              <a:buAutoNum type="arabicParenR"/>
            </a:pP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квалификация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участников закупки, в том числе наличие у них финансовых ресурсов, на праве собственности или ином законном основании оборудования и других материальных ресурсов, опыта работы, связанного с предметом контракта, и деловой репутации, специалистов и иных работников определенного уровня квалификации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ru-RU" sz="1500" b="1" dirty="0"/>
          </a:p>
        </p:txBody>
      </p:sp>
    </p:spTree>
    <p:extLst>
      <p:ext uri="{BB962C8B-B14F-4D97-AF65-F5344CB8AC3E}">
        <p14:creationId xmlns:p14="http://schemas.microsoft.com/office/powerpoint/2010/main" val="37572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362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94" y="2243672"/>
            <a:ext cx="8059301" cy="255348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0517" y="1268760"/>
            <a:ext cx="7941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СФЕРА ПРИМЕНЕНИЯ КОНРАКТНОЙ СИСТЕМЫ</a:t>
            </a:r>
            <a:endParaRPr lang="ru-RU" sz="2400" b="1" dirty="0" smtClean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38604" y="7598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20458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34</a:t>
            </a:r>
            <a:endParaRPr lang="ru-RU" sz="2400" b="1" dirty="0">
              <a:solidFill>
                <a:srgbClr val="20458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413338"/>
            <a:ext cx="588640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latin typeface="Arial" panose="020B0604020202020204" pitchFamily="34" charset="0"/>
            </a:endParaRPr>
          </a:p>
          <a:p>
            <a:pPr algn="ctr"/>
            <a:r>
              <a:rPr lang="ru-RU" sz="20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Отношения, направленные на обеспечение:</a:t>
            </a:r>
          </a:p>
          <a:p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Государственных нужд;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endParaRPr lang="ru-RU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Муниципальных нужд.</a:t>
            </a:r>
          </a:p>
        </p:txBody>
      </p:sp>
    </p:spTree>
    <p:extLst>
      <p:ext uri="{BB962C8B-B14F-4D97-AF65-F5344CB8AC3E}">
        <p14:creationId xmlns:p14="http://schemas.microsoft.com/office/powerpoint/2010/main" val="21267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37" y="2247814"/>
            <a:ext cx="8059611" cy="35914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1" y="1072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7" y="1416818"/>
            <a:ext cx="79052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Проект Постановления Правительства по оценке заявок </a:t>
            </a:r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61473" y="2708920"/>
            <a:ext cx="7621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400"/>
              </a:spcBef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Среднеквадратичное отклонение, определяемое по формуле:</a:t>
            </a:r>
            <a:r>
              <a:rPr lang="ru-RU" b="1" dirty="0" smtClean="0">
                <a:solidFill>
                  <a:srgbClr val="204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1500" b="1" dirty="0"/>
          </a:p>
        </p:txBody>
      </p:sp>
      <p:pic>
        <p:nvPicPr>
          <p:cNvPr id="8" name="Рисунок 7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01008"/>
            <a:ext cx="4176464" cy="1621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829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37" y="2247814"/>
            <a:ext cx="8059611" cy="35914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1" y="1072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7" y="1416818"/>
            <a:ext cx="79052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Проект </a:t>
            </a:r>
            <a:r>
              <a:rPr lang="ru-RU" sz="24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Постановления </a:t>
            </a:r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Правительства по оценке </a:t>
            </a:r>
            <a:r>
              <a:rPr lang="ru-RU" sz="24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заявок 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61473" y="2708920"/>
            <a:ext cx="7621052" cy="2010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400"/>
              </a:spcBef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Предельные значения величин значимости критериев для услуг:</a:t>
            </a:r>
          </a:p>
          <a:p>
            <a:pPr indent="457200" algn="just">
              <a:spcBef>
                <a:spcPts val="400"/>
              </a:spcBef>
            </a:pPr>
            <a:endParaRPr lang="ru-RU" b="1" dirty="0">
              <a:solidFill>
                <a:srgbClr val="2045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>
              <a:spcBef>
                <a:spcPts val="400"/>
              </a:spcBef>
            </a:pPr>
            <a:endParaRPr lang="ru-RU" b="1" dirty="0" smtClean="0">
              <a:solidFill>
                <a:srgbClr val="2045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>
              <a:spcBef>
                <a:spcPts val="400"/>
              </a:spcBef>
            </a:pPr>
            <a:r>
              <a:rPr lang="ru-RU" b="1" dirty="0" smtClean="0">
                <a:solidFill>
                  <a:srgbClr val="204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50 %  - стоимостные</a:t>
            </a:r>
          </a:p>
          <a:p>
            <a:pPr indent="457200" algn="just">
              <a:spcBef>
                <a:spcPts val="400"/>
              </a:spcBef>
            </a:pPr>
            <a:endParaRPr lang="ru-RU" b="1" dirty="0" smtClean="0">
              <a:solidFill>
                <a:srgbClr val="2045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>
              <a:spcBef>
                <a:spcPts val="400"/>
              </a:spcBef>
            </a:pPr>
            <a:r>
              <a:rPr lang="ru-RU" b="1" dirty="0" smtClean="0">
                <a:solidFill>
                  <a:srgbClr val="204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50 % - не стоимостные </a:t>
            </a:r>
            <a:endParaRPr lang="ru-RU" sz="1500" b="1" dirty="0"/>
          </a:p>
        </p:txBody>
      </p:sp>
    </p:spTree>
    <p:extLst>
      <p:ext uri="{BB962C8B-B14F-4D97-AF65-F5344CB8AC3E}">
        <p14:creationId xmlns:p14="http://schemas.microsoft.com/office/powerpoint/2010/main" val="127696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756250"/>
            <a:ext cx="8059611" cy="419303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50659" y="1075552"/>
            <a:ext cx="6428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cap="all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Обеспечение исполнения контракта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0037" y="2060848"/>
            <a:ext cx="734481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Заказчик обязан установить требование обеспечения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исполнения 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контракта, за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исключением ряда случаев размещения у единственного поставщика.</a:t>
            </a:r>
          </a:p>
          <a:p>
            <a:pPr indent="457200" algn="just"/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Исполнение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 может обеспечиваться предоставлением банковской 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гарантии или внесением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денежных средств на указанный заказчиком счет. </a:t>
            </a:r>
            <a:endParaRPr lang="ru-RU" sz="17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Способ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обеспечения исполнения контракта определяется участником закупки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самостоятельно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endParaRPr lang="ru-RU" sz="17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Срок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действия банковской гарантии должен превышать срок действия контракта не менее чем на один месяц.</a:t>
            </a:r>
          </a:p>
          <a:p>
            <a:pPr indent="457200" algn="just"/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случае непредоставления участником 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закупки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обеспечения исполнения контракта в срок, установленный для заключения контракта, такой участник считается уклонившимся от заключения контракта.</a:t>
            </a:r>
            <a:endParaRPr lang="ru-RU" sz="17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786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387037" y="1030226"/>
            <a:ext cx="6428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cap="all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Обеспечение исполнения контракта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933" y="1615746"/>
            <a:ext cx="8274997" cy="50334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75874" y="1844823"/>
            <a:ext cx="777686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endParaRPr lang="ru-RU" sz="16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Размер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обеспечения  исполнения контракта должен составлять от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5% до 30% НМЦК. </a:t>
            </a:r>
          </a:p>
          <a:p>
            <a:pPr indent="457200" algn="just"/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Если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НМЦК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превышает 50 млн. рублей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размер обеспечения исполнения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 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составит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 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10%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30% НМЦК. </a:t>
            </a:r>
          </a:p>
          <a:p>
            <a:pPr indent="457200" algn="just"/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случае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если аванс превышает 30% НМЦК,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размер обеспечения исполнения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 устанавливается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размере аванса.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Если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предложенная в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заявке участника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закупки  цена снижена на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25% и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более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 отношению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НМЦК, участник закупки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предоставляет обеспечение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исполнения контракта.</a:t>
            </a:r>
            <a:endParaRPr lang="ru-RU" b="1" dirty="0" smtClean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14" y="114999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90628" y="1167806"/>
            <a:ext cx="81858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</a:rPr>
              <a:t>Антидемпиговые меры</a:t>
            </a:r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0628" y="1935910"/>
            <a:ext cx="809822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2" algn="ctr">
              <a:lnSpc>
                <a:spcPts val="1800"/>
              </a:lnSpc>
              <a:spcAft>
                <a:spcPts val="1000"/>
              </a:spcAft>
              <a:tabLst>
                <a:tab pos="446088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Участник дает снижение НМЦК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&gt;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25 % от НМКЦ</a:t>
            </a:r>
            <a:r>
              <a:rPr lang="ru-RU" sz="2400" b="1" dirty="0" smtClean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endParaRPr lang="ru-RU" sz="2400" b="1" dirty="0">
              <a:solidFill>
                <a:srgbClr val="0070C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90628" y="2727277"/>
            <a:ext cx="8006618" cy="2690658"/>
            <a:chOff x="490628" y="2727277"/>
            <a:chExt cx="8006618" cy="2690658"/>
          </a:xfrm>
        </p:grpSpPr>
        <p:sp>
          <p:nvSpPr>
            <p:cNvPr id="3" name="TextBox 2"/>
            <p:cNvSpPr txBox="1"/>
            <p:nvPr/>
          </p:nvSpPr>
          <p:spPr>
            <a:xfrm>
              <a:off x="490628" y="2727277"/>
              <a:ext cx="34708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SzPct val="130000"/>
              </a:pPr>
              <a:r>
                <a:rPr lang="ru-RU" b="1" u="sng" dirty="0" smtClean="0">
                  <a:solidFill>
                    <a:srgbClr val="3333CC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Если НМЦК </a:t>
              </a:r>
              <a:r>
                <a:rPr lang="en-US" b="1" u="sng" dirty="0" smtClean="0">
                  <a:solidFill>
                    <a:srgbClr val="3333CC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&gt;</a:t>
              </a:r>
              <a:r>
                <a:rPr lang="ru-RU" b="1" u="sng" dirty="0" smtClean="0">
                  <a:solidFill>
                    <a:srgbClr val="3333CC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15 млн. рублей</a:t>
              </a:r>
              <a:endParaRPr lang="ru-RU" b="1" u="sng" dirty="0">
                <a:solidFill>
                  <a:srgbClr val="3333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26424" y="2728393"/>
              <a:ext cx="34708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SzPct val="130000"/>
              </a:pPr>
              <a:r>
                <a:rPr lang="ru-RU" b="1" u="sng" dirty="0" smtClean="0">
                  <a:solidFill>
                    <a:srgbClr val="CC3399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Если НМЦК </a:t>
              </a:r>
              <a:r>
                <a:rPr lang="en-US" b="1" u="sng" dirty="0" smtClean="0">
                  <a:solidFill>
                    <a:srgbClr val="CC3399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&lt;</a:t>
              </a:r>
              <a:r>
                <a:rPr lang="ru-RU" b="1" u="sng" dirty="0" smtClean="0">
                  <a:solidFill>
                    <a:srgbClr val="CC3399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15 млн. рублей</a:t>
              </a:r>
              <a:endParaRPr lang="ru-RU" b="1" u="sng" dirty="0">
                <a:solidFill>
                  <a:srgbClr val="CC33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67980" y="3709775"/>
              <a:ext cx="3297488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500" b="1" dirty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Контракт заключается только после предоставления участником закупки обеспечения контракта в размере превышающем в 1,5 раза размер обеспечения контракта, указанного в конкурсной документации.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48064" y="4207856"/>
              <a:ext cx="331236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5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Подтверждение добросовестности участника.</a:t>
              </a:r>
              <a:endParaRPr lang="ru-RU" sz="15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4" name="Прямая со стрелкой 13"/>
            <p:cNvCxnSpPr>
              <a:stCxn id="3" idx="2"/>
            </p:cNvCxnSpPr>
            <p:nvPr/>
          </p:nvCxnSpPr>
          <p:spPr>
            <a:xfrm flipH="1">
              <a:off x="2159796" y="3096609"/>
              <a:ext cx="66243" cy="613166"/>
            </a:xfrm>
            <a:prstGeom prst="straightConnector1">
              <a:avLst/>
            </a:prstGeom>
            <a:ln w="50800">
              <a:solidFill>
                <a:srgbClr val="3333CC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7140248" y="3422704"/>
              <a:ext cx="720080" cy="726376"/>
            </a:xfrm>
            <a:prstGeom prst="straightConnector1">
              <a:avLst/>
            </a:prstGeom>
            <a:ln w="50800">
              <a:solidFill>
                <a:srgbClr val="CC3399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>
              <a:endCxn id="10" idx="3"/>
            </p:cNvCxnSpPr>
            <p:nvPr/>
          </p:nvCxnSpPr>
          <p:spPr>
            <a:xfrm flipH="1">
              <a:off x="3865468" y="3403192"/>
              <a:ext cx="2290708" cy="1160663"/>
            </a:xfrm>
            <a:prstGeom prst="straightConnector1">
              <a:avLst/>
            </a:prstGeom>
            <a:ln w="50800">
              <a:solidFill>
                <a:srgbClr val="CC3399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286296" y="3251816"/>
              <a:ext cx="6479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i="1" dirty="0" smtClean="0">
                  <a:solidFill>
                    <a:srgbClr val="CC3399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либо</a:t>
              </a:r>
              <a:endParaRPr lang="ru-RU" sz="1600" i="1" dirty="0">
                <a:solidFill>
                  <a:srgbClr val="CC33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871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645508" y="1051285"/>
            <a:ext cx="3834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</a:rPr>
              <a:t>Антидемпиговые меры</a:t>
            </a:r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1174" y="1774328"/>
            <a:ext cx="6181146" cy="327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2" algn="ctr">
              <a:lnSpc>
                <a:spcPts val="1800"/>
              </a:lnSpc>
              <a:spcAft>
                <a:spcPts val="1000"/>
              </a:spcAft>
              <a:tabLst>
                <a:tab pos="446088" algn="l"/>
              </a:tabLst>
            </a:pPr>
            <a:r>
              <a:rPr lang="ru-RU" sz="2000" b="1" dirty="0" smtClean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(НИРы, консультационные услуги)</a:t>
            </a:r>
            <a:endParaRPr lang="ru-RU" sz="2000" b="1" dirty="0">
              <a:solidFill>
                <a:srgbClr val="0070C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564904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Различные величины значимости критериев оценки заявок при (ст.37, п.7):</a:t>
            </a:r>
            <a:endParaRPr lang="ru-RU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Блок-схема: магнитный диск 12"/>
          <p:cNvSpPr/>
          <p:nvPr/>
        </p:nvSpPr>
        <p:spPr>
          <a:xfrm>
            <a:off x="1403648" y="3429000"/>
            <a:ext cx="1872208" cy="2016224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 25%</a:t>
            </a:r>
          </a:p>
        </p:txBody>
      </p:sp>
      <p:sp>
        <p:nvSpPr>
          <p:cNvPr id="15" name="Блок-схема: магнитный диск 14"/>
          <p:cNvSpPr/>
          <p:nvPr/>
        </p:nvSpPr>
        <p:spPr>
          <a:xfrm>
            <a:off x="5724128" y="3933056"/>
            <a:ext cx="1512168" cy="1469884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25% и более ниже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17316" y="4324744"/>
            <a:ext cx="1367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НМЦК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80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2060848"/>
            <a:ext cx="8059611" cy="40324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67544" y="1124745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Способы определения поставщика</a:t>
            </a:r>
          </a:p>
          <a:p>
            <a:pPr algn="ctr"/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(подрядчика, исполнителя)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7" y="2158404"/>
            <a:ext cx="763284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600"/>
              </a:spcAft>
              <a:buClr>
                <a:schemeClr val="accent4"/>
              </a:buClr>
              <a:buSzPct val="150000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Законом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№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44-ФЗ предусмотрены следующие способы определения поставщиков (подрядчиков, исполнителей):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открытый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конкурс;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конкурс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 ограниченным участием;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двухэтапный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конкурс;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электронный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аукцион;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запрос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котировок;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запрос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предложений;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закрытые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способы определения поставщиков (подрядчиков, исполнителей): закрытый конкурс, закрытый конкурс с ограниченным участием, закрытый двухэтапный конкурс и закрытый аукцион;</a:t>
            </a:r>
          </a:p>
          <a:p>
            <a:pPr marL="817200" lvl="2" indent="-360000" algn="just"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закупка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 единственного поставщика.</a:t>
            </a:r>
          </a:p>
        </p:txBody>
      </p:sp>
    </p:spTree>
    <p:extLst>
      <p:ext uri="{BB962C8B-B14F-4D97-AF65-F5344CB8AC3E}">
        <p14:creationId xmlns:p14="http://schemas.microsoft.com/office/powerpoint/2010/main" val="300379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2492896"/>
            <a:ext cx="8059611" cy="30243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623136" y="1484428"/>
            <a:ext cx="37577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</a:rPr>
              <a:t>КОНТРАКТНАЯ СЛУЖБА</a:t>
            </a:r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0024" y="2852936"/>
            <a:ext cx="62151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</a:t>
            </a:r>
            <a:r>
              <a:rPr lang="ru-RU" sz="4000" baseline="-25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закупок</a:t>
            </a:r>
            <a:r>
              <a:rPr lang="ru-RU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sz="4000" b="1" dirty="0" smtClean="0">
                <a:solidFill>
                  <a:srgbClr val="274FC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&gt;</a:t>
            </a:r>
            <a:r>
              <a:rPr lang="en-US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100 </a:t>
            </a:r>
            <a:r>
              <a:rPr lang="ru-RU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млн. =&gt; КС</a:t>
            </a:r>
            <a:endParaRPr lang="ru-RU" sz="4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90024" y="3928594"/>
            <a:ext cx="5117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</a:t>
            </a:r>
            <a:r>
              <a:rPr lang="ru-RU" sz="4000" baseline="-25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закупок</a:t>
            </a:r>
            <a:r>
              <a:rPr lang="ru-RU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4000" b="1" dirty="0" smtClean="0">
                <a:solidFill>
                  <a:srgbClr val="274FC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&lt;</a:t>
            </a:r>
            <a:r>
              <a:rPr lang="en-US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100 </a:t>
            </a:r>
            <a:r>
              <a:rPr lang="ru-RU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млн. =&gt;</a:t>
            </a:r>
            <a:endParaRPr lang="ru-RU" sz="3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3194" y="3805482"/>
            <a:ext cx="238398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</a:t>
            </a:r>
            <a:r>
              <a:rPr lang="ru-RU" sz="2800" dirty="0" smtClean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олжностное</a:t>
            </a:r>
          </a:p>
          <a:p>
            <a:pPr lvl="0"/>
            <a:r>
              <a:rPr lang="ru-RU" sz="2800" dirty="0" smtClean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лицо</a:t>
            </a:r>
            <a:endParaRPr lang="ru-RU" sz="2800" dirty="0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336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37" y="2132856"/>
            <a:ext cx="8059611" cy="33123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5536" y="1332639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ЭКСПЕРТЫ, ЭКСПЕРНЫЕ ОРГАНИЗАЦИИ</a:t>
            </a:r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1272" y="2780928"/>
            <a:ext cx="7328200" cy="2537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17200" lvl="2" indent="-360000" algn="just">
              <a:lnSpc>
                <a:spcPct val="150000"/>
              </a:lnSpc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Физические лица / Юридические лица.</a:t>
            </a:r>
          </a:p>
          <a:p>
            <a:pPr marL="817200" lvl="2" indent="-360000" algn="just">
              <a:lnSpc>
                <a:spcPct val="150000"/>
              </a:lnSpc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Требования независимости.</a:t>
            </a:r>
          </a:p>
          <a:p>
            <a:pPr marL="817200" lvl="2" indent="-360000" algn="just">
              <a:lnSpc>
                <a:spcPct val="150000"/>
              </a:lnSpc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Ответственность в соответствии с законодательством Российской Федерации.</a:t>
            </a:r>
          </a:p>
          <a:p>
            <a:pPr marL="817200" lvl="2" indent="-360000" algn="just">
              <a:lnSpc>
                <a:spcPct val="150000"/>
              </a:lnSpc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Соответствие требованиям (Членство в СРО</a:t>
            </a: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аккредитация).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236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2029194"/>
            <a:ext cx="8059611" cy="37040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405533" y="1479096"/>
            <a:ext cx="3650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ОБЕСПЕЧЕНИЕ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ЗАЯВОК</a:t>
            </a:r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8664" y="2327670"/>
            <a:ext cx="7994919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  <a:buClr>
                <a:srgbClr val="002060"/>
              </a:buClr>
              <a:buSzPct val="150000"/>
            </a:pP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Заказчик обязан установить требования к:</a:t>
            </a:r>
          </a:p>
          <a:p>
            <a:pPr marL="817200" lvl="2" indent="-360000" algn="just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Размеру обеспечения заявок;</a:t>
            </a:r>
          </a:p>
          <a:p>
            <a:pPr marL="817200" lvl="2" indent="-360000" algn="just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Условиям банковской гарантии.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998494"/>
            <a:ext cx="7632848" cy="167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14000"/>
              </a:lnSpc>
            </a:pPr>
            <a:endParaRPr lang="ru-RU" i="1" dirty="0" smtClean="0">
              <a:ea typeface="Arial Unicode MS" pitchFamily="34" charset="-128"/>
              <a:cs typeface="Arial Unicode MS" pitchFamily="34" charset="-128"/>
            </a:endParaRPr>
          </a:p>
          <a:p>
            <a:pPr indent="457200" algn="just">
              <a:lnSpc>
                <a:spcPct val="114000"/>
              </a:lnSpc>
            </a:pPr>
            <a:r>
              <a:rPr lang="ru-RU" i="1" dirty="0" smtClean="0">
                <a:ea typeface="Arial Unicode MS" pitchFamily="34" charset="-128"/>
                <a:cs typeface="Arial Unicode MS" pitchFamily="34" charset="-128"/>
              </a:rPr>
              <a:t>Срок </a:t>
            </a:r>
            <a:r>
              <a:rPr lang="ru-RU" i="1" dirty="0">
                <a:ea typeface="Arial Unicode MS" pitchFamily="34" charset="-128"/>
                <a:cs typeface="Arial Unicode MS" pitchFamily="34" charset="-128"/>
              </a:rPr>
              <a:t>банковской гарантии не менее 2 месяца с даты окончания срока подачи заявок.</a:t>
            </a:r>
          </a:p>
          <a:p>
            <a:pPr indent="457200" algn="just">
              <a:lnSpc>
                <a:spcPct val="114000"/>
              </a:lnSpc>
            </a:pPr>
            <a:r>
              <a:rPr lang="ru-RU" i="1" dirty="0">
                <a:ea typeface="Arial Unicode MS" pitchFamily="34" charset="-128"/>
                <a:cs typeface="Arial Unicode MS" pitchFamily="34" charset="-128"/>
              </a:rPr>
              <a:t>Размер обеспечения заявки – от 0,5% до 5% НМЦК.</a:t>
            </a:r>
          </a:p>
          <a:p>
            <a:pPr indent="457200" algn="just">
              <a:lnSpc>
                <a:spcPct val="114000"/>
              </a:lnSpc>
            </a:pPr>
            <a:r>
              <a:rPr lang="ru-RU" i="1" dirty="0">
                <a:ea typeface="Arial Unicode MS" pitchFamily="34" charset="-128"/>
                <a:cs typeface="Arial Unicode MS" pitchFamily="34" charset="-128"/>
              </a:rPr>
              <a:t>Для субъектов малого предпринимательства до 2% НМЦК.</a:t>
            </a:r>
          </a:p>
        </p:txBody>
      </p:sp>
    </p:spTree>
    <p:extLst>
      <p:ext uri="{BB962C8B-B14F-4D97-AF65-F5344CB8AC3E}">
        <p14:creationId xmlns:p14="http://schemas.microsoft.com/office/powerpoint/2010/main" val="342629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97" y="1965806"/>
            <a:ext cx="8059611" cy="37674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03653" y="2132856"/>
            <a:ext cx="7297583" cy="3877985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algn="ctr"/>
            <a:r>
              <a:rPr lang="ru-RU" sz="2000" b="1" u="sng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Основные </a:t>
            </a:r>
            <a:r>
              <a:rPr lang="ru-RU" sz="2000" b="1" u="sng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цели создания </a:t>
            </a:r>
            <a:r>
              <a:rPr lang="ru-RU" sz="2000" b="1" u="sng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КС</a:t>
            </a:r>
            <a:endParaRPr lang="ru-RU" sz="2000" b="1" u="sng" dirty="0"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endParaRPr lang="ru-RU" sz="2000" b="1" u="sng" dirty="0" smtClean="0">
              <a:solidFill>
                <a:prstClr val="black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spcAft>
                <a:spcPts val="12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Повышение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эффективности </a:t>
            </a:r>
            <a:r>
              <a:rPr lang="ru-RU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госзакупок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 </a:t>
            </a:r>
          </a:p>
          <a:p>
            <a:pPr marL="360000" indent="-360000" algn="just">
              <a:spcBef>
                <a:spcPts val="600"/>
              </a:spcBef>
              <a:spcAft>
                <a:spcPts val="12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результативности осуществления закупок товаров, работ, услуг;</a:t>
            </a:r>
          </a:p>
          <a:p>
            <a:pPr marL="360000" indent="-360000" algn="just">
              <a:spcBef>
                <a:spcPts val="600"/>
              </a:spcBef>
              <a:spcAft>
                <a:spcPts val="12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обеспечение гласности и прозрачности осуществления </a:t>
            </a:r>
            <a:r>
              <a:rPr lang="ru-RU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госзакупок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360000" indent="-360000" algn="just">
              <a:spcBef>
                <a:spcPts val="600"/>
              </a:spcBef>
              <a:spcAft>
                <a:spcPts val="1200"/>
              </a:spcAft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предотвращение коррупции и других злоупотреблений в сфере закупок.</a:t>
            </a:r>
          </a:p>
          <a:p>
            <a:pPr algn="just"/>
            <a:endParaRPr lang="ru-RU" sz="20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4096" y="1344026"/>
            <a:ext cx="80596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СОЗДАНИЕ </a:t>
            </a:r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КОНТРАКТНОЙ </a:t>
            </a:r>
            <a:r>
              <a:rPr lang="ru-RU" sz="24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СИСТЕМЫ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3713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2276872"/>
            <a:ext cx="8059611" cy="39462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65" y="85074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652780" y="1479096"/>
            <a:ext cx="36503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ОБЕСПЕЧЕНИЕ ЗАЯВОК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(Банковские гарантии)</a:t>
            </a:r>
            <a:endParaRPr lang="ru-RU" sz="2000" b="1" i="1" dirty="0">
              <a:solidFill>
                <a:srgbClr val="0070C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3" y="2996952"/>
            <a:ext cx="7416824" cy="3226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 algn="just">
              <a:lnSpc>
                <a:spcPct val="114000"/>
              </a:lnSpc>
              <a:spcBef>
                <a:spcPts val="18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Банковские гарантии принимаются только от банков, включенных в перечень банков в соответствии со статьей 176.1 НК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РФ.</a:t>
            </a:r>
          </a:p>
          <a:p>
            <a:pPr indent="360000" algn="just">
              <a:lnSpc>
                <a:spcPct val="114000"/>
              </a:lnSpc>
              <a:spcBef>
                <a:spcPts val="18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Безотзывная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банковская гарантия.</a:t>
            </a:r>
          </a:p>
          <a:p>
            <a:pPr indent="360000" algn="just">
              <a:lnSpc>
                <a:spcPct val="114000"/>
              </a:lnSpc>
              <a:spcBef>
                <a:spcPts val="18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Содержание определено  44-ФЗ.</a:t>
            </a:r>
          </a:p>
          <a:p>
            <a:pPr indent="360000" algn="just">
              <a:lnSpc>
                <a:spcPct val="114000"/>
              </a:lnSpc>
              <a:spcBef>
                <a:spcPts val="18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Банковская гарантия должна быть включена в реестр банковских гарантий.</a:t>
            </a:r>
          </a:p>
        </p:txBody>
      </p:sp>
    </p:spTree>
    <p:extLst>
      <p:ext uri="{BB962C8B-B14F-4D97-AF65-F5344CB8AC3E}">
        <p14:creationId xmlns:p14="http://schemas.microsoft.com/office/powerpoint/2010/main" val="171201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501" y="908720"/>
            <a:ext cx="82299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ОТКРЫТЫЕ КОНКУРСЫ</a:t>
            </a:r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502" y="1756250"/>
            <a:ext cx="8301962" cy="4684148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755577" y="2348880"/>
            <a:ext cx="77048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Bef>
                <a:spcPts val="18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Типовую документацию вправе устанавливать Правительство РФ.</a:t>
            </a:r>
          </a:p>
          <a:p>
            <a:pPr indent="360000" algn="just">
              <a:spcBef>
                <a:spcPts val="18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Извещение размещается за 20 дней до даты вскрытия конвертов.</a:t>
            </a:r>
          </a:p>
          <a:p>
            <a:pPr indent="360000" algn="just">
              <a:spcBef>
                <a:spcPts val="18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Срок рассмотрения заявок 20 дней.</a:t>
            </a:r>
          </a:p>
          <a:p>
            <a:pPr indent="360000" algn="just">
              <a:spcBef>
                <a:spcPts val="18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Протокол вскрытия размещается не позднее рабочего дня, следующего за датой подписания протокола рассмотрения и оценки заявок – не более 20 дней с даты вскрытия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конвертов. Размещается на следующий день после подписания.</a:t>
            </a:r>
          </a:p>
          <a:p>
            <a:pPr indent="360000" algn="just">
              <a:spcBef>
                <a:spcPts val="1800"/>
              </a:spcBef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 заключается не ранее чем через 10 дней и не позднее чем через 20 дней с даты размещения протокола рассмотрения и оценки заявок</a:t>
            </a:r>
            <a:endParaRPr lang="ru-RU" sz="1500" b="1" dirty="0"/>
          </a:p>
        </p:txBody>
      </p:sp>
    </p:spTree>
    <p:extLst>
      <p:ext uri="{BB962C8B-B14F-4D97-AF65-F5344CB8AC3E}">
        <p14:creationId xmlns:p14="http://schemas.microsoft.com/office/powerpoint/2010/main" val="168102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639" y="1614048"/>
            <a:ext cx="8059611" cy="45512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501" y="844584"/>
            <a:ext cx="81357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cap="all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Конкурс с ограниченным участием</a:t>
            </a:r>
            <a:endParaRPr lang="ru-RU" sz="2400" cap="all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5575" y="2060848"/>
            <a:ext cx="7632849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участникам предъявляются единые и </a:t>
            </a:r>
            <a:r>
              <a:rPr lang="ru-RU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дополнительные требования:</a:t>
            </a:r>
          </a:p>
          <a:p>
            <a:pPr marL="342900" indent="-342900" algn="just"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Победитель определяется из числа участников, прошедших предквалификационный отбор.</a:t>
            </a:r>
          </a:p>
          <a:p>
            <a:pPr marL="342900" indent="-342900" algn="just"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Проводятся в случаях технической или технологической сложности инновационного, высокотехнологичного или специализированного характера.</a:t>
            </a:r>
          </a:p>
          <a:p>
            <a:pPr indent="360000" algn="just">
              <a:spcBef>
                <a:spcPts val="1800"/>
              </a:spcBef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Предквалификационный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отбор – в течение 10 рабочих дней с даты вскрытия конвертов.</a:t>
            </a:r>
          </a:p>
          <a:p>
            <a:pPr indent="360000" algn="just">
              <a:spcBef>
                <a:spcPts val="1800"/>
              </a:spcBef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Результаты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рассмотрения заявок на участие размещаются в течение 10 дней с даты проведения предквалификационного отбора.</a:t>
            </a:r>
          </a:p>
        </p:txBody>
      </p:sp>
    </p:spTree>
    <p:extLst>
      <p:ext uri="{BB962C8B-B14F-4D97-AF65-F5344CB8AC3E}">
        <p14:creationId xmlns:p14="http://schemas.microsoft.com/office/powerpoint/2010/main" val="120600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639" y="1756250"/>
            <a:ext cx="8059611" cy="43170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501" y="1094954"/>
            <a:ext cx="8229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cap="all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Двухэтапный конкурс</a:t>
            </a:r>
            <a:endParaRPr lang="ru-RU" sz="2400" cap="all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5576" y="1871557"/>
            <a:ext cx="7632848" cy="76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000">
              <a:lnSpc>
                <a:spcPct val="114000"/>
              </a:lnSpc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участникам предъявляются единые </a:t>
            </a: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требования </a:t>
            </a:r>
            <a:b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либо </a:t>
            </a: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единые </a:t>
            </a: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</a:t>
            </a: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дополнительные требования.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42173" y="2595473"/>
            <a:ext cx="74168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ru-RU" sz="2000" b="1" u="sng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Для заключения контракта </a:t>
            </a:r>
            <a:r>
              <a:rPr lang="ru-RU" sz="2000" b="1" u="sng" dirty="0" smtClean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проведение:</a:t>
            </a:r>
          </a:p>
          <a:p>
            <a:pPr marL="342900" indent="-342900" algn="just">
              <a:spcBef>
                <a:spcPts val="12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научных </a:t>
            </a: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исследований;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проектных </a:t>
            </a: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</a:t>
            </a: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342900" lvl="0" indent="-342900" algn="just"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</a:t>
            </a: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кспериментов; 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изысканий; 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поставки инновационной и высокотехнологичной </a:t>
            </a: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продукции; 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энергосервисного </a:t>
            </a:r>
            <a:r>
              <a:rPr lang="ru-RU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контракта; 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создания произведения литературы или искусства.</a:t>
            </a:r>
          </a:p>
        </p:txBody>
      </p:sp>
    </p:spTree>
    <p:extLst>
      <p:ext uri="{BB962C8B-B14F-4D97-AF65-F5344CB8AC3E}">
        <p14:creationId xmlns:p14="http://schemas.microsoft.com/office/powerpoint/2010/main" val="247706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6501" y="945475"/>
            <a:ext cx="85179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cap="all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Закупки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</a:rPr>
              <a:t> </a:t>
            </a:r>
            <a:r>
              <a:rPr lang="ru-RU" sz="2400" cap="all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у единственного поставщика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871965"/>
            <a:ext cx="2935020" cy="2991515"/>
          </a:xfrm>
          <a:prstGeom prst="rect">
            <a:avLst/>
          </a:prstGeom>
          <a:solidFill>
            <a:srgbClr val="B5D1D5"/>
          </a:solidFill>
          <a:ln w="38100">
            <a:solidFill>
              <a:srgbClr val="71C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Заказчик вправе утвердить закупочную политику по закупкам до 100 тыс. руб. и разместить ее на официальном сайте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1884630"/>
            <a:ext cx="3168352" cy="2978850"/>
          </a:xfrm>
          <a:prstGeom prst="rect">
            <a:avLst/>
          </a:prstGeom>
          <a:solidFill>
            <a:srgbClr val="B5D1D5"/>
          </a:solidFill>
          <a:ln w="38100">
            <a:solidFill>
              <a:srgbClr val="71C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закупочной политике устанавливается право заказчика проводить закупки до 100 тыс. рублей в объеме не более 5 % от годового объема поставок продукции, но не более </a:t>
            </a:r>
            <a:r>
              <a:rPr lang="ru-RU" sz="16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50 </a:t>
            </a:r>
            <a:r>
              <a:rPr lang="ru-RU" sz="1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млн. руб. в </a:t>
            </a:r>
            <a:r>
              <a:rPr lang="ru-RU" sz="16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год</a:t>
            </a:r>
            <a:endParaRPr lang="ru-RU" sz="16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807262" y="3072594"/>
            <a:ext cx="1224136" cy="432048"/>
          </a:xfrm>
          <a:prstGeom prst="rightArrow">
            <a:avLst/>
          </a:prstGeom>
          <a:solidFill>
            <a:srgbClr val="71C2FF"/>
          </a:solidFill>
          <a:ln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53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756250"/>
            <a:ext cx="8059611" cy="39770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42193" y="1162841"/>
            <a:ext cx="8046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cap="all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Особенности исполнения контракта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5" y="1982732"/>
            <a:ext cx="7632849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Исполнение  контракта  включает в себя комплекс мер, реализуемых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после заключения 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контракта, в том числе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spcBef>
                <a:spcPts val="1000"/>
              </a:spcBef>
            </a:pPr>
            <a:r>
              <a:rPr lang="ru-RU" b="1" dirty="0">
                <a:solidFill>
                  <a:srgbClr val="26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1)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приемку поставленного товара, выполненной работы (ее результатов), оказанной услуги, а также отдельных этапов поставки товара, выполнения работы, оказания услуги;</a:t>
            </a:r>
          </a:p>
          <a:p>
            <a:pPr algn="just">
              <a:spcBef>
                <a:spcPts val="1000"/>
              </a:spcBef>
            </a:pPr>
            <a:r>
              <a:rPr lang="ru-RU" b="1" dirty="0">
                <a:solidFill>
                  <a:srgbClr val="26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2)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оплату заказчиком поставленного товара, выполненной работы (ее результатов), оказанной услуги, а также отдельных этапов исполнения контракта;</a:t>
            </a:r>
          </a:p>
          <a:p>
            <a:pPr algn="just">
              <a:spcBef>
                <a:spcPts val="1000"/>
              </a:spcBef>
            </a:pPr>
            <a:r>
              <a:rPr lang="ru-RU" b="1" dirty="0">
                <a:solidFill>
                  <a:srgbClr val="26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3)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взаимодействие заказчика с поставщиком (подрядчиком, исполнителем) при изменении, расторжении контракта, применении мер ответственности.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13965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566084"/>
            <a:ext cx="8059611" cy="47525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48671" y="1052736"/>
            <a:ext cx="8046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cap="all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Изменение, расторжение контракта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7088" y="1700808"/>
            <a:ext cx="777686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Изменение   существенных  условий  контракта  при  его  исполнении  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 допускается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 за  исключением  их  изменения  по  соглашению  сторон 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случаях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если   возможность  изменения  условий  контракта  была  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предусмотрена документацией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 закупке и контрактом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575" y="2924944"/>
            <a:ext cx="7704857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1700" b="1" dirty="0" smtClean="0">
                <a:solidFill>
                  <a:srgbClr val="26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а)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снижении цены контракта без изменения количества товара, объема работы или услуги, качества поставляемого товара, выполняемой работы, оказываемой услуги и иных условий контракта;</a:t>
            </a:r>
          </a:p>
          <a:p>
            <a:pPr algn="just">
              <a:spcBef>
                <a:spcPts val="600"/>
              </a:spcBef>
            </a:pPr>
            <a:r>
              <a:rPr lang="ru-RU" sz="1700" b="1" dirty="0" smtClean="0">
                <a:solidFill>
                  <a:srgbClr val="26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б)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если 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  предложению  заказчика  увеличиваются количество товара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объем  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работы  или  услуги  не  более  чем  на  10%  или  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уменьшаются предусмотренные 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контрактом  количество  поставляемого  товара,  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объем выполняемой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работы или оказываемой услуги не более чем на 10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%;</a:t>
            </a:r>
            <a:endParaRPr lang="ru-RU" sz="17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spcBef>
                <a:spcPts val="600"/>
              </a:spcBef>
            </a:pPr>
            <a:r>
              <a:rPr lang="ru-RU" sz="1700" b="1" dirty="0" smtClean="0">
                <a:solidFill>
                  <a:srgbClr val="26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в)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 </a:t>
            </a:r>
            <a:r>
              <a:rPr lang="ru-RU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уменьшении ранее доведенных до государственного или муниципального заказчика как получателя бюджетных средств лимитов бюджетных </a:t>
            </a:r>
            <a:r>
              <a:rPr lang="ru-RU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обязательств.</a:t>
            </a:r>
            <a:endParaRPr lang="ru-RU" sz="17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655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21" y="1412776"/>
            <a:ext cx="8588651" cy="48965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16" y="64830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5911" y="568886"/>
            <a:ext cx="67700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МОНИТОРИНГ ЗАКУПОК</a:t>
            </a:r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1270" y="1852255"/>
            <a:ext cx="8142349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Мониторинг закупок - система наблюдений в сфере закупок, осуществляемых на постоянной основе посредством сбора, обобщения, систематизации и оценки информации об осуществлении закупок, в том числе реализации планов закупок и планов-графиков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Цели мониторинга закупок: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1) оценка степени достижения целей осуществления закупок;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2) оценки обоснованности закупок;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3) совершенствования законодательства РФ и иных нормативных правовых актов о контрактной системе в сфере закупок.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Результаты мониторинга закупок по итогам каждого года оформляются в виде сводного аналитического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отчета.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088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21" y="1450896"/>
            <a:ext cx="8588651" cy="519830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915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501" y="989231"/>
            <a:ext cx="8154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АУДИТ В СФЕРЕ ЗАКУПОК</a:t>
            </a:r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6501" y="1603223"/>
            <a:ext cx="8154517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spcAft>
                <a:spcPts val="1200"/>
              </a:spcAft>
            </a:pPr>
            <a:r>
              <a:rPr lang="ru-RU" sz="20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Органы аудита в сфере закупок: </a:t>
            </a:r>
            <a:endParaRPr lang="ru-RU" sz="2000" b="1" u="sng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>
              <a:spcAft>
                <a:spcPts val="600"/>
              </a:spcAft>
            </a:pP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Счетная палата РФ, контрольно-счетные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органы субъектов РФ (муниципальных образований).</a:t>
            </a:r>
          </a:p>
          <a:p>
            <a:pPr indent="457200" algn="just">
              <a:spcAft>
                <a:spcPts val="600"/>
              </a:spcAft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Полномочия  органов аудита в сфере закупок: анализ и оценка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результатов закупок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достижение целей осуществления закупок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indent="457200" algn="just">
              <a:spcAft>
                <a:spcPts val="600"/>
              </a:spcAft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Для этого органы аудита в сфере закупок осуществляют экспертно-аналитическую, информационную и иную деятельность посредством проверки, анализа и оценки информации о законности, целесообразности, об обоснованности, о своевременности, об эффективности и о результативности расходов на закупки по планируемым к заключению, заключенным и исполненным контрактам.</a:t>
            </a:r>
          </a:p>
          <a:p>
            <a:pPr indent="457200" algn="just">
              <a:spcAft>
                <a:spcPts val="600"/>
              </a:spcAft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 также обобщают полученные результаты, в том числе устанавливают причины выявленных отклонений, нарушений и недостатков, подготавливают предложения, направленные на их устранение и на совершенствование контрактной системы в сфере закупок, систематизируют информацию о реализации указанных предложений и размещают в единой информационной системе обобщенную информацию о таких результатах.</a:t>
            </a:r>
          </a:p>
        </p:txBody>
      </p:sp>
    </p:spTree>
    <p:extLst>
      <p:ext uri="{BB962C8B-B14F-4D97-AF65-F5344CB8AC3E}">
        <p14:creationId xmlns:p14="http://schemas.microsoft.com/office/powerpoint/2010/main" val="41402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12" y="1949177"/>
            <a:ext cx="8588651" cy="31333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915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24150" y="980728"/>
            <a:ext cx="67700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КОНТРОЛЬ В СФЕРЕ ЗАКУПОК</a:t>
            </a:r>
            <a:endParaRPr lang="ru-RU" sz="24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27584" y="2469410"/>
            <a:ext cx="720595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Виды контроля: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Государственный;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Ведомственный;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Осуществляемый заказчиком;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Общественный.</a:t>
            </a:r>
            <a:endParaRPr lang="ru-RU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234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85" y="101036"/>
            <a:ext cx="8702653" cy="6130091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3" name="Скругленный прямоугольник 32"/>
          <p:cNvSpPr/>
          <p:nvPr/>
        </p:nvSpPr>
        <p:spPr>
          <a:xfrm>
            <a:off x="584429" y="2658345"/>
            <a:ext cx="3843555" cy="101547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rgbClr val="66CCFF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211848"/>
                </a:solidFill>
              </a:rPr>
              <a:t>ПЛАНИРОВАНИЕ</a:t>
            </a:r>
            <a:endParaRPr lang="ru-RU" sz="2400" b="1" dirty="0">
              <a:solidFill>
                <a:srgbClr val="211848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632768" y="1570147"/>
            <a:ext cx="4171480" cy="852445"/>
          </a:xfrm>
          <a:prstGeom prst="roundRect">
            <a:avLst/>
          </a:prstGeom>
          <a:gradFill flip="none" rotWithShape="1">
            <a:gsLst>
              <a:gs pos="0">
                <a:srgbClr val="D6E6E8"/>
              </a:gs>
              <a:gs pos="63000">
                <a:srgbClr val="71C2FF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211848"/>
                </a:solidFill>
              </a:rPr>
              <a:t>РАЗМЕЩЕНИЕ/ОПРЕДЕЛЕНИЕ ПОСТАВЩИКОВ</a:t>
            </a:r>
            <a:endParaRPr lang="ru-RU" sz="2400" b="1" dirty="0">
              <a:solidFill>
                <a:srgbClr val="211848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572000" y="2670575"/>
            <a:ext cx="3816424" cy="1003244"/>
          </a:xfrm>
          <a:prstGeom prst="round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8000">
                <a:srgbClr val="66CCFF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  <a:effectLst>
            <a:innerShdw blurRad="63500" dist="50800" dir="16200000">
              <a:prstClr val="black">
                <a:alpha val="50000"/>
              </a:prstClr>
            </a:innerShd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211848"/>
                </a:solidFill>
              </a:rPr>
              <a:t>И</a:t>
            </a:r>
            <a:r>
              <a:rPr lang="ru-RU" sz="2400" b="1" dirty="0" smtClean="0">
                <a:solidFill>
                  <a:srgbClr val="211848"/>
                </a:solidFill>
              </a:rPr>
              <a:t>СПОЛНЕНИЕ</a:t>
            </a:r>
            <a:endParaRPr lang="ru-RU" sz="2400" b="1" dirty="0">
              <a:solidFill>
                <a:srgbClr val="211848"/>
              </a:solidFill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1979712" y="3921802"/>
            <a:ext cx="4991400" cy="1473827"/>
          </a:xfrm>
          <a:prstGeom prst="flowChartAlternateProcess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78000">
                <a:srgbClr val="71C2FF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211848"/>
                </a:solidFill>
              </a:rPr>
              <a:t>КОНТРОЛЬ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211848"/>
                </a:solidFill>
              </a:rPr>
              <a:t>Мониторинг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211848"/>
                </a:solidFill>
              </a:rPr>
              <a:t>Аудит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211848"/>
                </a:solidFill>
              </a:rPr>
              <a:t>Контроль</a:t>
            </a:r>
            <a:endParaRPr lang="ru-RU" sz="2000" b="1" dirty="0">
              <a:solidFill>
                <a:srgbClr val="211848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4322" y="706052"/>
            <a:ext cx="2021574" cy="2620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99112" y="5029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СТАДИЯ </a:t>
            </a:r>
            <a:r>
              <a:rPr lang="ru-RU" sz="24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ГОСЗАКАЗА </a:t>
            </a:r>
          </a:p>
        </p:txBody>
      </p:sp>
    </p:spTree>
    <p:extLst>
      <p:ext uri="{BB962C8B-B14F-4D97-AF65-F5344CB8AC3E}">
        <p14:creationId xmlns:p14="http://schemas.microsoft.com/office/powerpoint/2010/main" val="315465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1C2FF"/>
            </a:gs>
            <a:gs pos="36000">
              <a:schemeClr val="accent2">
                <a:lumMod val="40000"/>
                <a:lumOff val="60000"/>
              </a:schemeClr>
            </a:gs>
            <a:gs pos="21000">
              <a:schemeClr val="bg2">
                <a:lumMod val="75000"/>
              </a:schemeClr>
            </a:gs>
            <a:gs pos="78000">
              <a:schemeClr val="bg1">
                <a:lumMod val="9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811" y="1904892"/>
            <a:ext cx="8588651" cy="45365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91521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6501" y="107221"/>
            <a:ext cx="8408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sz="1400" u="sng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24186" y="1250860"/>
            <a:ext cx="677005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КОНТРОЛЬ В СФЕРЕ ЗАКУПОК</a:t>
            </a:r>
            <a:endParaRPr lang="ru-RU" sz="2200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15616" y="2356075"/>
            <a:ext cx="7200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0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Субъекты контроля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Заказчики,  контрактные  службы,  контрактные управляющие,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Комиссии по осуществлению  закупок  и их члены, уполномоченные   органы,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Уполномоченные  учреждения,  специализированные организации,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</a:pPr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Операторы электронных площадок.</a:t>
            </a:r>
          </a:p>
        </p:txBody>
      </p:sp>
    </p:spTree>
    <p:extLst>
      <p:ext uri="{BB962C8B-B14F-4D97-AF65-F5344CB8AC3E}">
        <p14:creationId xmlns:p14="http://schemas.microsoft.com/office/powerpoint/2010/main" val="30770391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2099756"/>
            <a:ext cx="8059611" cy="39935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71600" y="1196752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Федеральный закон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№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307-ФЗ </a:t>
            </a:r>
            <a:endParaRPr lang="ru-RU" sz="2400" dirty="0" smtClean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«Об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аудиторской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деятельности»</a:t>
            </a:r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204864"/>
            <a:ext cx="783242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Договор на проведение обязательного аудита бухгалтерской (финансовой) отчетности организации, в уставном (складочном) капитале которой доля государственной собственности составляет не менее 25 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%,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а также на проведение аудита бухгалтерской (финансовой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) отчетности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государственной корпорации, государственной компании, государственного унитарного предприятия или муниципального унитарного предприятия заключается по итогам размещения заказа путем проведения торгов в форме открытого конкурса </a:t>
            </a:r>
            <a:r>
              <a:rPr lang="ru-RU" b="1" u="sng" dirty="0">
                <a:ea typeface="Arial Unicode MS" pitchFamily="34" charset="-128"/>
                <a:cs typeface="Arial Unicode MS" pitchFamily="34" charset="-128"/>
              </a:rPr>
              <a:t>в порядке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, предусмотренном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Федеральным законом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от 21 июля 2005 года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№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94-ФЗ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«О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размещении заказов на поставки товаров, выполнение работ, оказание услуг для государственных и муниципальных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нужд».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17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2099756"/>
            <a:ext cx="8059611" cy="39935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71600" y="1196752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Федеральный закон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№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307-ФЗ </a:t>
            </a:r>
            <a:endParaRPr lang="ru-RU" sz="2400" dirty="0" smtClean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«Об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аудиторской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деятельности»</a:t>
            </a:r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204864"/>
            <a:ext cx="783242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Договор на проведение обязательного аудита бухгалтерской (финансовой) отчетности организации, в уставном (складочном) капитале которой доля государственной собственности составляет не менее 25 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%,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а также на проведение аудита бухгалтерской (финансовой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) отчетности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государственной корпорации, государственной компании, государственного унитарного предприятия или муниципального унитарного предприятия заключается по итогам размещения заказа путем проведения торгов в форме открытого конкурса </a:t>
            </a:r>
            <a:r>
              <a:rPr lang="ru-RU" b="1" u="sng" dirty="0">
                <a:ea typeface="Arial Unicode MS" pitchFamily="34" charset="-128"/>
                <a:cs typeface="Arial Unicode MS" pitchFamily="34" charset="-128"/>
              </a:rPr>
              <a:t>в порядке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, предусмотренном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Федеральным законом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от 5 апреля 2013 г. № 44-ФЗ «О контрактной системе в сфере закупок товаров, работ, услуг для обеспечения государственных и муниципальных нужд».</a:t>
            </a:r>
          </a:p>
        </p:txBody>
      </p:sp>
    </p:spTree>
    <p:extLst>
      <p:ext uri="{BB962C8B-B14F-4D97-AF65-F5344CB8AC3E}">
        <p14:creationId xmlns:p14="http://schemas.microsoft.com/office/powerpoint/2010/main" val="379323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2099756"/>
            <a:ext cx="8059611" cy="39935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71600" y="1196752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Федеральный закон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№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307-ФЗ </a:t>
            </a:r>
            <a:endParaRPr lang="ru-RU" sz="2400" dirty="0" smtClean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«Об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аудиторской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деятельности»</a:t>
            </a:r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204864"/>
            <a:ext cx="783242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Договор на проведение обязательного аудита бухгалтерской (финансовой) отчетности организации, в уставном (складочном) капитале которой доля государственной собственности составляет не менее 25 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%,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а также на проведение аудита бухгалтерской (финансовой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) отчетности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государственной корпорации, государственной компании, государственного унитарного предприятия или муниципального унитарного предприятия заключается по итогам размещения заказа путем проведения торгов в форме открытого конкурса </a:t>
            </a:r>
            <a:r>
              <a:rPr lang="ru-RU" b="1" u="sng" dirty="0">
                <a:ea typeface="Arial Unicode MS" pitchFamily="34" charset="-128"/>
                <a:cs typeface="Arial Unicode MS" pitchFamily="34" charset="-128"/>
              </a:rPr>
              <a:t>в порядке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, предусмотренном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Федеральным законом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от</a:t>
            </a:r>
            <a:r>
              <a:rPr lang="ru-RU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18 июля 2011 года № 223-ФЗ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О закупках товаров, работ, услуг отдельными видами юридических лиц»</a:t>
            </a:r>
          </a:p>
        </p:txBody>
      </p:sp>
    </p:spTree>
    <p:extLst>
      <p:ext uri="{BB962C8B-B14F-4D97-AF65-F5344CB8AC3E}">
        <p14:creationId xmlns:p14="http://schemas.microsoft.com/office/powerpoint/2010/main" val="191292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2852936"/>
            <a:ext cx="8059611" cy="25922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75556" y="1124745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Федеральный закон от 18 июля 2011 года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№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223-ФЗ </a:t>
            </a:r>
            <a:endParaRPr lang="ru-RU" sz="2400" dirty="0" smtClean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«О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закупках товаров, работ, услуг отдельными видами юридических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a typeface="Arial Unicode MS" pitchFamily="34" charset="-128"/>
                <a:cs typeface="Arial Unicode MS" pitchFamily="34" charset="-128"/>
              </a:rPr>
              <a:t>лиц»</a:t>
            </a:r>
            <a:endParaRPr lang="ru-RU" sz="2400" dirty="0">
              <a:ln>
                <a:solidFill>
                  <a:srgbClr val="9D4586"/>
                </a:solidFill>
              </a:ln>
              <a:solidFill>
                <a:srgbClr val="9D4586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3053859"/>
            <a:ext cx="7272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223-ФЗ </a:t>
            </a: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не регулирует отношения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, связанные с:</a:t>
            </a:r>
          </a:p>
          <a:p>
            <a:pPr indent="457200" algn="just"/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осуществлением  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заказчиком   отбора   аудиторской   организации   для   проведения обязательного аудита бухгалтерской (финансовой) отчетности заказчика в соответствии со статьей 5 Федерального 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закона </a:t>
            </a:r>
            <a:br>
              <a:rPr lang="ru-RU" b="1" dirty="0" smtClean="0"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от 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30 декабря 2008 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года №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307-ФЗ 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«Об </a:t>
            </a:r>
            <a:r>
              <a:rPr lang="ru-RU" b="1" dirty="0">
                <a:ea typeface="Arial Unicode MS" pitchFamily="34" charset="-128"/>
                <a:cs typeface="Arial Unicode MS" pitchFamily="34" charset="-128"/>
              </a:rPr>
              <a:t>аудиторской 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деятельности».</a:t>
            </a:r>
            <a:endParaRPr lang="ru-RU" b="1" dirty="0"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083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462465" y="2491153"/>
            <a:ext cx="19527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 223 </a:t>
            </a:r>
            <a:r>
              <a:rPr lang="ru-RU" sz="2400" dirty="0" smtClean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–ФЗ?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53246" y="3717032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обычная процедура?</a:t>
            </a:r>
          </a:p>
        </p:txBody>
      </p:sp>
      <p:sp>
        <p:nvSpPr>
          <p:cNvPr id="2" name="Выноска со стрелкой вправо 1"/>
          <p:cNvSpPr/>
          <p:nvPr/>
        </p:nvSpPr>
        <p:spPr>
          <a:xfrm>
            <a:off x="611560" y="2254637"/>
            <a:ext cx="5832649" cy="936104"/>
          </a:xfrm>
          <a:prstGeom prst="rightArrowCallout">
            <a:avLst>
              <a:gd name="adj1" fmla="val 25000"/>
              <a:gd name="adj2" fmla="val 26154"/>
              <a:gd name="adj3" fmla="val 52883"/>
              <a:gd name="adj4" fmla="val 87342"/>
            </a:avLst>
          </a:prstGeom>
          <a:solidFill>
            <a:srgbClr val="264B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</a:pPr>
            <a:r>
              <a:rPr lang="ru-RU" sz="2400" b="1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ГУПы</a:t>
            </a:r>
            <a:r>
              <a:rPr lang="ru-RU" sz="24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sz="2400" b="1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МУПы</a:t>
            </a:r>
            <a:r>
              <a:rPr lang="ru-RU" sz="24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ОАО с долей госсобственности более 50</a:t>
            </a:r>
            <a:r>
              <a:rPr lang="ru-RU" sz="24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%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611560" y="3664478"/>
            <a:ext cx="5832648" cy="936104"/>
          </a:xfrm>
          <a:prstGeom prst="rightArrowCallout">
            <a:avLst>
              <a:gd name="adj1" fmla="val 25000"/>
              <a:gd name="adj2" fmla="val 26154"/>
              <a:gd name="adj3" fmla="val 52883"/>
              <a:gd name="adj4" fmla="val 87342"/>
            </a:avLst>
          </a:prstGeom>
          <a:solidFill>
            <a:srgbClr val="264B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ОАО  с  долей  госсобственности  менее  50%,  но  более  25%  </a:t>
            </a:r>
          </a:p>
        </p:txBody>
      </p:sp>
    </p:spTree>
    <p:extLst>
      <p:ext uri="{BB962C8B-B14F-4D97-AF65-F5344CB8AC3E}">
        <p14:creationId xmlns:p14="http://schemas.microsoft.com/office/powerpoint/2010/main" val="168461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844824"/>
            <a:ext cx="8059611" cy="40951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29117" y="1157818"/>
            <a:ext cx="8046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Влияние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КС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на рынок аудиторских услуг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755576" y="2132856"/>
            <a:ext cx="7704856" cy="3384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6" indent="-342906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62" indent="-285755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20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2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3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42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49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5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6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457200" algn="just" defTabSz="914400">
              <a:spcBef>
                <a:spcPts val="0"/>
              </a:spcBef>
              <a:buClr>
                <a:srgbClr val="9D4586"/>
              </a:buClr>
              <a:buSzPct val="130000"/>
              <a:buNone/>
              <a:defRPr/>
            </a:pP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«ПРЕИМУЩЕСТВА 44-ФЗ»:</a:t>
            </a:r>
            <a:endParaRPr lang="ru-RU" sz="24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457200" algn="just" defTabSz="914400">
              <a:spcBef>
                <a:spcPts val="0"/>
              </a:spcBef>
              <a:buClr>
                <a:srgbClr val="9D4586"/>
              </a:buClr>
              <a:buSzPct val="130000"/>
              <a:buNone/>
              <a:defRPr/>
            </a:pP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  <a:defRPr/>
            </a:pPr>
            <a:r>
              <a:rPr lang="ru-RU" sz="2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Регулирование всех стадий </a:t>
            </a:r>
            <a:r>
              <a:rPr lang="ru-RU" sz="22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госзакупок</a:t>
            </a:r>
            <a:r>
              <a:rPr lang="ru-RU" sz="2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планирования, определения поставщика, исполнения.</a:t>
            </a:r>
          </a:p>
          <a:p>
            <a:pPr marL="342900" indent="-342900" algn="just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  <a:defRPr/>
            </a:pPr>
            <a:r>
              <a:rPr lang="ru-RU" sz="2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Более </a:t>
            </a:r>
            <a:r>
              <a:rPr lang="ru-RU" sz="2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детальное регулирование процесса </a:t>
            </a:r>
            <a:r>
              <a:rPr lang="ru-RU" sz="2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ценообразования.</a:t>
            </a:r>
            <a:endParaRPr lang="ru-RU" sz="22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  <a:defRPr/>
            </a:pPr>
            <a:r>
              <a:rPr lang="ru-RU" sz="2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Усиление </a:t>
            </a:r>
            <a:r>
              <a:rPr lang="ru-RU" sz="2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надзора и контроля за соблюдением конкурсных правил и </a:t>
            </a:r>
            <a:r>
              <a:rPr lang="ru-RU" sz="2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процедур.</a:t>
            </a:r>
            <a:endParaRPr lang="ru-RU" sz="22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  <a:defRPr/>
            </a:pPr>
            <a:r>
              <a:rPr lang="ru-RU" sz="2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Повышение роли неценовых факторов в оценке </a:t>
            </a:r>
            <a:r>
              <a:rPr lang="ru-RU" sz="2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заявок.</a:t>
            </a:r>
            <a:endParaRPr lang="ru-RU" sz="22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  <a:defRPr/>
            </a:pPr>
            <a:r>
              <a:rPr lang="ru-RU" sz="2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Антидемпинговый механизм.</a:t>
            </a:r>
            <a:endParaRPr lang="ru-RU" sz="22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536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844824"/>
            <a:ext cx="8059611" cy="40951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29117" y="1157818"/>
            <a:ext cx="8046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Влияние </a:t>
            </a:r>
            <a:r>
              <a:rPr lang="ru-RU" sz="2400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КС </a:t>
            </a:r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на рынок аудиторских услуг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755576" y="2132856"/>
            <a:ext cx="7704856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6" indent="-342906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62" indent="-285755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20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2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3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42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49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5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6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457200" algn="just" defTabSz="914400">
              <a:spcBef>
                <a:spcPts val="0"/>
              </a:spcBef>
              <a:buClr>
                <a:srgbClr val="9D4586"/>
              </a:buClr>
              <a:buSzPct val="130000"/>
              <a:buNone/>
              <a:defRPr/>
            </a:pP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«НЕДОСТАТКИ»:</a:t>
            </a:r>
            <a:endParaRPr lang="ru-RU" sz="24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457200" algn="just" defTabSz="914400">
              <a:spcBef>
                <a:spcPts val="0"/>
              </a:spcBef>
              <a:buClr>
                <a:srgbClr val="9D4586"/>
              </a:buClr>
              <a:buSzPct val="130000"/>
              <a:buNone/>
              <a:defRPr/>
            </a:pP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  <a:defRPr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Недостатки в проработке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«преимуществ»;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204582"/>
              </a:buClr>
              <a:buSzPct val="130000"/>
              <a:buFont typeface="Wingdings" pitchFamily="2" charset="2"/>
              <a:buChar char="Ø"/>
              <a:defRPr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Сложности для участия в </a:t>
            </a:r>
            <a:r>
              <a:rPr lang="ru-RU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госзакупках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для малых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предприятий.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747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" y="1844824"/>
            <a:ext cx="8059611" cy="40951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29117" y="1157818"/>
            <a:ext cx="8046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Защита от недобросовестной конкуренции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1115616" y="2780928"/>
            <a:ext cx="6970346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6" indent="-342906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62" indent="-285755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20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2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3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42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49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5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6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defTabSz="914400">
              <a:spcBef>
                <a:spcPts val="12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  <a:defRPr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Разница между маркетинговой политикой </a:t>
            </a:r>
            <a:b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недобросовестной ценовой конкуренцией</a:t>
            </a:r>
          </a:p>
          <a:p>
            <a:pPr defTabSz="914400">
              <a:spcBef>
                <a:spcPts val="12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  <a:defRPr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Кодекс этики аудиторов как регулятор конкуренции </a:t>
            </a:r>
          </a:p>
          <a:p>
            <a:pPr defTabSz="914400">
              <a:spcBef>
                <a:spcPts val="12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  <a:defRPr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Повышение роли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СРО в защите своих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членов 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defTabSz="914400">
              <a:spcBef>
                <a:spcPts val="12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  <a:defRPr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Соглашение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СРО о добросовестной конкуренции – </a:t>
            </a:r>
            <a:b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 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декларации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воплощению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059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697" y="5969726"/>
            <a:ext cx="1628775" cy="676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04" y="-243408"/>
            <a:ext cx="8608298" cy="3212976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793" y="1741582"/>
            <a:ext cx="8280920" cy="2455972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4800" b="1" dirty="0" smtClean="0">
                <a:ln>
                  <a:solidFill>
                    <a:srgbClr val="9D4586"/>
                  </a:solidFill>
                </a:ln>
                <a:solidFill>
                  <a:srgbClr val="9D4586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800" b="1" dirty="0">
              <a:ln>
                <a:solidFill>
                  <a:srgbClr val="9D4586"/>
                </a:solidFill>
              </a:ln>
              <a:solidFill>
                <a:srgbClr val="9D4586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50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21" y="116633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75579" y="1405517"/>
            <a:ext cx="7744805" cy="1519427"/>
          </a:xfrm>
          <a:prstGeom prst="roundRect">
            <a:avLst/>
          </a:prstGeom>
          <a:gradFill>
            <a:gsLst>
              <a:gs pos="0">
                <a:srgbClr val="71C2FF"/>
              </a:gs>
              <a:gs pos="2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211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139" y="2996952"/>
            <a:ext cx="7760881" cy="11831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503" y="4267855"/>
            <a:ext cx="7760881" cy="12092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3" y="5525244"/>
            <a:ext cx="7760881" cy="95078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6501" y="1336158"/>
            <a:ext cx="7781922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algn="ctr">
              <a:spcBef>
                <a:spcPts val="600"/>
              </a:spcBef>
            </a:pPr>
            <a:r>
              <a:rPr lang="ru-RU" sz="14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Планирование </a:t>
            </a:r>
            <a:r>
              <a:rPr lang="ru-RU" sz="14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закупок </a:t>
            </a:r>
            <a:endParaRPr lang="ru-RU" sz="1400" b="1" u="sng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>
              <a:buFont typeface="Arial" panose="020B0604020202020204" pitchFamily="34" charset="0"/>
              <a:buChar char="•"/>
            </a:pP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Централизация 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функций закупок и система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планирования. 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>
              <a:buFont typeface="Arial" panose="020B0604020202020204" pitchFamily="34" charset="0"/>
              <a:buChar char="•"/>
            </a:pP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Обоснование закупки.</a:t>
            </a:r>
          </a:p>
          <a:p>
            <a:pPr marL="90488">
              <a:buFont typeface="Arial" panose="020B0604020202020204" pitchFamily="34" charset="0"/>
              <a:buChar char="•"/>
            </a:pP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Общественное обсуждение закупок.</a:t>
            </a:r>
          </a:p>
          <a:p>
            <a:pPr marL="90488">
              <a:buFont typeface="Arial" panose="020B0604020202020204" pitchFamily="34" charset="0"/>
              <a:buChar char="•"/>
            </a:pP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Нормирование.</a:t>
            </a:r>
          </a:p>
          <a:p>
            <a:pPr marL="90488">
              <a:buFont typeface="Arial" panose="020B0604020202020204" pitchFamily="34" charset="0"/>
              <a:buChar char="•"/>
            </a:pP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Контроль 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планирования и исполнения крупных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заказов.</a:t>
            </a:r>
          </a:p>
          <a:p>
            <a:pPr marL="90488"/>
            <a:endParaRPr lang="ru-RU" sz="1400" dirty="0" smtClean="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endParaRPr lang="ru-RU" sz="1400" dirty="0" smtClean="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 algn="ctr"/>
            <a:r>
              <a:rPr lang="ru-RU" sz="14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Определение поставщика (Размещение госзаказа)</a:t>
            </a:r>
          </a:p>
          <a:p>
            <a:pPr marL="90488"/>
            <a:r>
              <a:rPr lang="ru-RU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Совершенствование процедур размещения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заказа. 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Дополнительные требования к участникам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торгов. 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Объективная оценка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квалификации. 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Защитные меры от некачественного исполнения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контракта. 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endParaRPr lang="ru-RU" sz="500" u="sng" dirty="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 algn="ctr">
              <a:spcBef>
                <a:spcPts val="1200"/>
              </a:spcBef>
            </a:pPr>
            <a:r>
              <a:rPr lang="ru-RU" sz="14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Сопровождение и исполнение контракта </a:t>
            </a:r>
            <a:endParaRPr lang="ru-RU" sz="1400" b="1" u="sng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r>
              <a:rPr lang="ru-RU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Централизованная проверка финансового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обеспечения. 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Регламентация приемки и оплаты товаров, работ,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услуг. 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Повышение качества администрирования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контракта. 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endParaRPr lang="ru-RU" sz="14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tabLst>
                <a:tab pos="722313" algn="l"/>
              </a:tabLst>
            </a:pPr>
            <a:r>
              <a:rPr lang="ru-RU" sz="14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Контроль </a:t>
            </a:r>
            <a:r>
              <a:rPr lang="ru-RU" sz="14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анализ результатов закупок, принятие организационных </a:t>
            </a:r>
            <a:r>
              <a:rPr lang="ru-RU" sz="14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решений</a:t>
            </a:r>
          </a:p>
          <a:p>
            <a:pPr marL="90488"/>
            <a:r>
              <a:rPr lang="ru-RU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Оптимизация ответственности по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КоАП. 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90488"/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Количественный и качественный </a:t>
            </a:r>
            <a:r>
              <a:rPr lang="ru-RU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анализ.</a:t>
            </a:r>
            <a:endParaRPr lang="ru-RU" sz="1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Выгнутая влево стрелка 12"/>
          <p:cNvSpPr/>
          <p:nvPr/>
        </p:nvSpPr>
        <p:spPr>
          <a:xfrm flipH="1" flipV="1">
            <a:off x="8271137" y="2555180"/>
            <a:ext cx="448032" cy="3322091"/>
          </a:xfrm>
          <a:prstGeom prst="curvedRightArrow">
            <a:avLst>
              <a:gd name="adj1" fmla="val 25000"/>
              <a:gd name="adj2" fmla="val 50000"/>
              <a:gd name="adj3" fmla="val 31435"/>
            </a:avLst>
          </a:prstGeom>
          <a:gradFill>
            <a:gsLst>
              <a:gs pos="0">
                <a:srgbClr val="71C2FF"/>
              </a:gs>
              <a:gs pos="6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978030"/>
            <a:ext cx="73448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800"/>
              </a:spcBef>
            </a:pPr>
            <a:r>
              <a:rPr lang="ru-RU" sz="2200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СТАДИИ ГОСЗАКАЗА</a:t>
            </a:r>
            <a:r>
              <a:rPr lang="ru-RU" dirty="0" smtClean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 </a:t>
            </a:r>
            <a:endParaRPr lang="ru-RU" dirty="0">
              <a:ln w="9525">
                <a:solidFill>
                  <a:srgbClr val="9D4586"/>
                </a:solidFill>
                <a:prstDash val="solid"/>
              </a:ln>
              <a:solidFill>
                <a:srgbClr val="9D45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8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362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94" y="1492210"/>
            <a:ext cx="8059301" cy="48171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0517" y="1061323"/>
            <a:ext cx="7941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Правительство РФ утверждает: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6232" y="1720438"/>
            <a:ext cx="7704856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функционирования единой информационной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системы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Требования к технологическим и лингвистическим средствам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ЕИС, </a:t>
            </a: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том числе требования к обеспечению автоматизации процессов сбора, обработки информации в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ЕИС, </a:t>
            </a: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информационного взаимодействия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ЕИС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Определение федеральных органов исполнительной власти, осуществляющих функции по выработке функциональных требований к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ЕИС,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 ее созданию, развитию, ведению и обслуживанию, по установлению порядка регистрации в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ЕИС </a:t>
            </a: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порядка пользования ею. </a:t>
            </a: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Единые требования к региональным и муниципальным информационным системам в сфере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закупок.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обоснования закупок и форма такого обоснования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Общие правила нормирования в сфере закупок для обеспечения государственных и муниципальных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нужд.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Случаи проведения обязательного общественного обсуждения закупок и его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порядок.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457200" algn="just"/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942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362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94" y="1556792"/>
            <a:ext cx="8059301" cy="46805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0517" y="1053316"/>
            <a:ext cx="7941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Правительство РФ утверждает: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6216" y="1844824"/>
            <a:ext cx="77048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формирования, утверждения и ведения планов-графиков закупок для обеспечения федеральных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нужд.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формирования и ведения в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ЕИС </a:t>
            </a: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каталога товаров, работ, услуг для обеспечения государственных и муниципальных нужд, а также правила использования указанного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каталога.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проведения совместных конкурсов и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аукционов.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Перечень документов, которые подтверждают соответствие участников закупок дополнительным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требованиям.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оценки заявок, окончательных предложений участников закупки, в том числе предельные величины значимости каждого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критерия.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Случаи, когда в контракте может быть установлено ориентировочное значение цены контракта либо формула цены и максимальное значение цены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контракта.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определения размера штрафов за нарушение контрактных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обязательств.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483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2" y="6440398"/>
            <a:ext cx="1005774" cy="4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362"/>
            <a:ext cx="8604448" cy="10081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94" y="1556792"/>
            <a:ext cx="8059301" cy="46805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0517" y="1053316"/>
            <a:ext cx="7941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 w="9525">
                  <a:solidFill>
                    <a:srgbClr val="9D4586"/>
                  </a:solidFill>
                  <a:prstDash val="solid"/>
                </a:ln>
                <a:solidFill>
                  <a:srgbClr val="9D4586"/>
                </a:solidFill>
              </a:rPr>
              <a:t>Правительство РФ утверждает: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6216" y="1844824"/>
            <a:ext cx="7704856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разработки типовых контрактов, типовых условий контрактов, а также случаи и условия их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применения.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Порядок осуществления банковского сопровождения контрактов, включающий в себя в том числе требования к банкам и порядку их отбора, условия договоров, заключаемых с банком, а также требования к содержанию формируемых банками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отчетов.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Требования к финансовой устойчивости банков, в которых оператором электронной площадки открываются счета для учета денежных средств, внесенных участниками закупок в качестве обеспечения заявок, перечень таких банков, а также требования к условиям договоров о ведении указанных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счетов.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60000" indent="-360000" algn="just">
              <a:spcBef>
                <a:spcPts val="600"/>
              </a:spcBef>
              <a:buClr>
                <a:srgbClr val="9D4586"/>
              </a:buClr>
              <a:buSzPct val="130000"/>
              <a:buFont typeface="Wingdings" pitchFamily="2" charset="2"/>
              <a:buChar char="Ø"/>
            </a:pP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Требования к форме банковской гарантии, порядок ведения и размещения в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ЕИС </a:t>
            </a:r>
            <a:r>
              <a:rPr 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реестра банковских гарантий, форма требования об осуществлении уплаты денежной суммы по банковской 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гарантии.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238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ерая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4063</TotalTime>
  <Words>3428</Words>
  <Application>Microsoft Office PowerPoint</Application>
  <PresentationFormat>Экран (4:3)</PresentationFormat>
  <Paragraphs>469</Paragraphs>
  <Slides>59</Slides>
  <Notes>57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Ион</vt:lpstr>
      <vt:lpstr>Конференция  «МСФО и аудит для экономики страны» </vt:lpstr>
      <vt:lpstr>Влияние на аудиторскую деятельность Федерального закона от 5 апреля 2013 г. № 44-ФЗ «О контрактной системе в сфере закупок товаров, работ, услуг для обеспечения государственных и муниципальных нужд»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Katy</dc:creator>
  <cp:lastModifiedBy>sherbakov</cp:lastModifiedBy>
  <cp:revision>538</cp:revision>
  <cp:lastPrinted>2013-06-28T08:09:30Z</cp:lastPrinted>
  <dcterms:created xsi:type="dcterms:W3CDTF">2013-03-15T06:04:15Z</dcterms:created>
  <dcterms:modified xsi:type="dcterms:W3CDTF">2013-07-08T11:34:35Z</dcterms:modified>
</cp:coreProperties>
</file>