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9" r:id="rId2"/>
    <p:sldId id="260" r:id="rId3"/>
    <p:sldId id="270" r:id="rId4"/>
    <p:sldId id="261" r:id="rId5"/>
    <p:sldId id="262" r:id="rId6"/>
    <p:sldId id="271" r:id="rId7"/>
    <p:sldId id="263" r:id="rId8"/>
    <p:sldId id="264" r:id="rId9"/>
    <p:sldId id="273" r:id="rId10"/>
    <p:sldId id="265" r:id="rId11"/>
    <p:sldId id="272" r:id="rId12"/>
    <p:sldId id="266" r:id="rId13"/>
    <p:sldId id="267" r:id="rId14"/>
    <p:sldId id="269" r:id="rId15"/>
    <p:sldId id="268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558" autoAdjust="0"/>
    <p:restoredTop sz="94684" autoAdjust="0"/>
  </p:normalViewPr>
  <p:slideViewPr>
    <p:cSldViewPr showGuides="1">
      <p:cViewPr varScale="1">
        <p:scale>
          <a:sx n="71" d="100"/>
          <a:sy n="71" d="100"/>
        </p:scale>
        <p:origin x="-78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05BDC7-3CA2-4AA6-80C3-0E788BE9C22C}" type="datetimeFigureOut">
              <a:rPr lang="ru-RU"/>
              <a:pPr>
                <a:defRPr/>
              </a:pPr>
              <a:t>11.09.2013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F7E345-DE3B-46AA-A386-330194027D9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6626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3C268A-088F-4CD5-87ED-14A12CFC6479}" type="datetimeFigureOut">
              <a:rPr lang="ru-RU"/>
              <a:pPr>
                <a:defRPr/>
              </a:pPr>
              <a:t>11.09.2013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496718-9125-4E9D-BE78-34B29EC1728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82666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7AD61D-3353-40C9-9BAD-2BB65546D68D}" type="datetimeFigureOut">
              <a:rPr lang="ru-RU"/>
              <a:pPr>
                <a:defRPr/>
              </a:pPr>
              <a:t>11.09.2013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0AD81A-D755-401F-8DFD-18DB8E4FE54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93121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09564A-12A3-442F-872C-1DE0CF4EDBD2}" type="datetimeFigureOut">
              <a:rPr lang="ru-RU"/>
              <a:pPr>
                <a:defRPr/>
              </a:pPr>
              <a:t>11.09.2013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BC375B-8068-48E2-A817-798255E12D0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08997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6" descr="top2.tif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299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9645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6" descr="top2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299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7" descr="top2.tif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299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ый прямоугольник 4"/>
          <p:cNvSpPr/>
          <p:nvPr userDrawn="1"/>
        </p:nvSpPr>
        <p:spPr>
          <a:xfrm>
            <a:off x="261938" y="3213100"/>
            <a:ext cx="8640762" cy="3455988"/>
          </a:xfrm>
          <a:prstGeom prst="roundRect">
            <a:avLst/>
          </a:prstGeom>
          <a:solidFill>
            <a:schemeClr val="bg1"/>
          </a:solidFill>
          <a:ln w="12700"/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23335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3AA236-8328-4606-9D95-CB3B5C628FB0}" type="datetimeFigureOut">
              <a:rPr lang="ru-RU"/>
              <a:pPr>
                <a:defRPr/>
              </a:pPr>
              <a:t>11.09.2013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418B7A-2D18-4E50-BB79-C7705B6E0E2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1982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8276C9-D100-47C5-9806-DB6A36086E56}" type="datetimeFigureOut">
              <a:rPr lang="ru-RU"/>
              <a:pPr>
                <a:defRPr/>
              </a:pPr>
              <a:t>11.09.2013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82A02-C8A1-4D4A-B720-033F10E3250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32306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1CE4DF-1E18-437A-BCAA-2B00A7071407}" type="datetimeFigureOut">
              <a:rPr lang="ru-RU"/>
              <a:pPr>
                <a:defRPr/>
              </a:pPr>
              <a:t>11.09.2013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F4B273-D6D9-48C7-B101-CD0D3CD1F94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77502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CE566-8906-4E1B-BF99-92802615CA34}" type="datetimeFigureOut">
              <a:rPr lang="ru-RU"/>
              <a:pPr>
                <a:defRPr/>
              </a:pPr>
              <a:t>11.09.2013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125F35-8EEC-42B2-8A4D-393A4CAEA7B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23915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505C7-2D7C-4E78-9104-7EC34B7903F3}" type="datetimeFigureOut">
              <a:rPr lang="ru-RU"/>
              <a:pPr>
                <a:defRPr/>
              </a:pPr>
              <a:t>11.09.2013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B52E1D-931F-4AE3-B33D-A835741E135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47087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CEA6AF-71FB-47CE-9EC3-A85A80ABB536}" type="datetimeFigureOut">
              <a:rPr lang="ru-RU"/>
              <a:pPr>
                <a:defRPr/>
              </a:pPr>
              <a:t>11.09.2013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57329-5D9B-410B-90F5-8ACEAF7C962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33999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A5EEF-B8DF-405D-9DD9-8E9E28EBA5E0}" type="datetimeFigureOut">
              <a:rPr lang="ru-RU"/>
              <a:pPr>
                <a:defRPr/>
              </a:pPr>
              <a:t>11.09.2013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D0EE5-7975-4028-ADF8-33F04CDFDB9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15496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8D242C0-E5C2-485B-BD0E-1C87D63C4ADC}" type="datetimeFigureOut">
              <a:rPr lang="ru-RU"/>
              <a:pPr>
                <a:defRPr/>
              </a:pPr>
              <a:t>11.09.2013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C36A6FE-E468-4AF8-A631-57825E6CDE3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702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3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consultantplus://offline/ref=7D8E0B6E00D26091219F23A8E6BBAED7885D545EA67B6AFA8D99134A10D2349AA03DE6500810F414D0G5F" TargetMode="Externa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consultantplus://offline/ref=7D8E0B6E00D26091219F23A8E6BBAED7885D545EA67B6AFA8D99134A10D2349AA03DE6500810F414D0G5F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46EDBCACB293B0FED29E3C79810F268FA28829DD6069F00F58ABFD7B709E8DC8EA8420D34DFC863FuEMCB" TargetMode="External"/><Relationship Id="rId2" Type="http://schemas.openxmlformats.org/officeDocument/2006/relationships/hyperlink" Target="consultantplus://offline/ref=46EDBCACB293B0FED29E3C79810F268FA28829DD6069F00F58ABFD7B709E8DC8EA8420D34DFE8E3DuEMFB" TargetMode="External"/><Relationship Id="rId1" Type="http://schemas.openxmlformats.org/officeDocument/2006/relationships/slideLayout" Target="../slideLayouts/slideLayout9.xml"/><Relationship Id="rId4" Type="http://schemas.openxmlformats.org/officeDocument/2006/relationships/hyperlink" Target="consultantplus://offline/ref=7D8E0B6E00D26091219F23A8E6BBAED7885D545EA67B6AFA8D99134A10D2349AA03DE6500810F71CD0G7F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46EDBCACB293B0FED29E3C79810F268FA28829DD6069F00F58ABFD7B709E8DC8EA8420D34DFF8E39uEMBB" TargetMode="External"/><Relationship Id="rId7" Type="http://schemas.openxmlformats.org/officeDocument/2006/relationships/hyperlink" Target="consultantplus://offline/ref=7D8E0B6E00D26091219F23A8E6BBAED7885D545EA67B6AFA8D99134A10D2349AA03DE6500810F71CD0G7F" TargetMode="External"/><Relationship Id="rId2" Type="http://schemas.openxmlformats.org/officeDocument/2006/relationships/hyperlink" Target="consultantplus://offline/ref=46EDBCACB293B0FED29E3C79810F268FA28829DD6069F00F58ABFD7B709E8DC8EA8420D34DFE8E3DuEMFB" TargetMode="External"/><Relationship Id="rId1" Type="http://schemas.openxmlformats.org/officeDocument/2006/relationships/slideLayout" Target="../slideLayouts/slideLayout9.xml"/><Relationship Id="rId6" Type="http://schemas.openxmlformats.org/officeDocument/2006/relationships/hyperlink" Target="consultantplus://offline/ref=46EDBCACB293B0FED29E3C79810F268FA28829DD6069F00F58ABFD7B709E8DC8EA8420D34DFC863FuEMCB" TargetMode="External"/><Relationship Id="rId5" Type="http://schemas.openxmlformats.org/officeDocument/2006/relationships/hyperlink" Target="consultantplus://offline/ref=46EDBCACB293B0FED29E3C79810F268FA28829DD6069F00F58ABFD7B709E8DC8EA8420D34DFF8E35uEMBB" TargetMode="External"/><Relationship Id="rId4" Type="http://schemas.openxmlformats.org/officeDocument/2006/relationships/hyperlink" Target="consultantplus://offline/ref=46EDBCACB293B0FED29E3C79810F268FA28829DD6069F00F58ABFD7B709E8DC8EA8420D34DFE813EuEM2B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Группа 8"/>
          <p:cNvGrpSpPr>
            <a:grpSpLocks/>
          </p:cNvGrpSpPr>
          <p:nvPr/>
        </p:nvGrpSpPr>
        <p:grpSpPr bwMode="auto">
          <a:xfrm>
            <a:off x="0" y="-17463"/>
            <a:ext cx="9144000" cy="6759576"/>
            <a:chOff x="0" y="-17464"/>
            <a:chExt cx="9144000" cy="6759577"/>
          </a:xfrm>
        </p:grpSpPr>
        <p:pic>
          <p:nvPicPr>
            <p:cNvPr id="5125" name="Рисунок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7464"/>
              <a:ext cx="9144000" cy="1326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Скругленный прямоугольник 4"/>
            <p:cNvSpPr/>
            <p:nvPr/>
          </p:nvSpPr>
          <p:spPr bwMode="auto">
            <a:xfrm>
              <a:off x="179388" y="1412874"/>
              <a:ext cx="8785225" cy="5329239"/>
            </a:xfrm>
            <a:prstGeom prst="roundRect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</p:grpSp>
      <p:sp>
        <p:nvSpPr>
          <p:cNvPr id="5123" name="Заголовок 5"/>
          <p:cNvSpPr>
            <a:spLocks noGrp="1"/>
          </p:cNvSpPr>
          <p:nvPr>
            <p:ph type="title"/>
          </p:nvPr>
        </p:nvSpPr>
        <p:spPr>
          <a:xfrm>
            <a:off x="2124075" y="71438"/>
            <a:ext cx="6551613" cy="1143000"/>
          </a:xfrm>
        </p:spPr>
        <p:txBody>
          <a:bodyPr/>
          <a:lstStyle/>
          <a:p>
            <a:pPr eaLnBrk="1" hangingPunct="1"/>
            <a:r>
              <a:rPr lang="ru-RU" sz="1800" b="1" dirty="0" smtClean="0"/>
              <a:t>Дальневосточный филиал </a:t>
            </a:r>
            <a:br>
              <a:rPr lang="ru-RU" sz="1800" b="1" dirty="0" smtClean="0"/>
            </a:br>
            <a:r>
              <a:rPr lang="ru-RU" sz="1800" b="1" dirty="0" smtClean="0"/>
              <a:t>саморегулируемой организации </a:t>
            </a:r>
            <a:br>
              <a:rPr lang="ru-RU" sz="1800" b="1" dirty="0" smtClean="0"/>
            </a:br>
            <a:r>
              <a:rPr lang="ru-RU" sz="1800" b="1" dirty="0" smtClean="0"/>
              <a:t>Некоммерческое партнерство Аудиторская палата России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395536" y="2348880"/>
            <a:ext cx="8291264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ru-RU" sz="2400" b="1" dirty="0" smtClean="0"/>
              <a:t>Н</a:t>
            </a:r>
            <a:r>
              <a:rPr lang="ru-RU" sz="2400" b="1" dirty="0" smtClean="0">
                <a:effectLst/>
              </a:rPr>
              <a:t>аучно-практическая конференция «Организация системы контроля качества работы аудиторских организаций на современном этапе»</a:t>
            </a:r>
          </a:p>
          <a:p>
            <a:pPr algn="ctr"/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 rot="10800000" flipV="1">
            <a:off x="467543" y="4622795"/>
            <a:ext cx="78488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/>
              <a:t>Унификация рабочей документации аудиторов </a:t>
            </a:r>
            <a:r>
              <a:rPr lang="ru-RU" b="1" i="1" dirty="0"/>
              <a:t>как элемент повышения качества аудиторских услуг. </a:t>
            </a:r>
            <a:r>
              <a:rPr lang="ru-RU" b="1" dirty="0"/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79712" y="1649782"/>
            <a:ext cx="6707088" cy="4476381"/>
          </a:xfrm>
        </p:spPr>
        <p:txBody>
          <a:bodyPr/>
          <a:lstStyle/>
          <a:p>
            <a:r>
              <a:rPr lang="ru-RU" sz="1800" b="1" dirty="0"/>
              <a:t>B1 </a:t>
            </a:r>
            <a:r>
              <a:rPr lang="ru-RU" sz="1800" dirty="0"/>
              <a:t>Матрицы изменений и/или оборотный баланс </a:t>
            </a:r>
            <a:endParaRPr lang="ru-RU" sz="1800" dirty="0" smtClean="0"/>
          </a:p>
          <a:p>
            <a:r>
              <a:rPr lang="ru-RU" sz="1800" dirty="0" smtClean="0"/>
              <a:t> </a:t>
            </a:r>
            <a:r>
              <a:rPr lang="ru-RU" sz="1800" b="1" dirty="0"/>
              <a:t>B2 </a:t>
            </a:r>
            <a:r>
              <a:rPr lang="ru-RU" sz="1800" dirty="0"/>
              <a:t>Финансовая отчетность за текущий отчетный период, в том числе аудиторское заключение</a:t>
            </a:r>
          </a:p>
          <a:p>
            <a:r>
              <a:rPr lang="ru-RU" sz="1800" b="1" dirty="0" smtClean="0"/>
              <a:t>B3 </a:t>
            </a:r>
            <a:r>
              <a:rPr lang="ru-RU" sz="1800" dirty="0"/>
              <a:t>Краткое изложение неисправленных аудиторских </a:t>
            </a:r>
            <a:r>
              <a:rPr lang="ru-RU" sz="1800" dirty="0" smtClean="0"/>
              <a:t>расхождений</a:t>
            </a:r>
            <a:endParaRPr lang="ru-RU" sz="1800" dirty="0"/>
          </a:p>
          <a:p>
            <a:r>
              <a:rPr lang="ru-RU" sz="1800" b="1" dirty="0"/>
              <a:t>B4 </a:t>
            </a:r>
            <a:r>
              <a:rPr lang="ru-RU" sz="1800" dirty="0"/>
              <a:t>Заключительные аудиторские </a:t>
            </a:r>
            <a:r>
              <a:rPr lang="ru-RU" sz="1800" dirty="0" smtClean="0"/>
              <a:t>процедуры</a:t>
            </a:r>
          </a:p>
          <a:p>
            <a:r>
              <a:rPr lang="ru-RU" sz="1800" b="1" dirty="0" smtClean="0"/>
              <a:t>B5 </a:t>
            </a:r>
            <a:r>
              <a:rPr lang="ru-RU" sz="1800" dirty="0"/>
              <a:t>Заявление(я) руководства </a:t>
            </a:r>
            <a:endParaRPr lang="ru-RU" sz="1800" dirty="0" smtClean="0"/>
          </a:p>
          <a:p>
            <a:r>
              <a:rPr lang="ru-RU" sz="1800" b="1" dirty="0" smtClean="0"/>
              <a:t>B6 </a:t>
            </a:r>
            <a:r>
              <a:rPr lang="ru-RU" sz="1800" dirty="0"/>
              <a:t>Работа независимых </a:t>
            </a:r>
            <a:r>
              <a:rPr lang="ru-RU" sz="1800" dirty="0" smtClean="0"/>
              <a:t>экспертов</a:t>
            </a:r>
          </a:p>
          <a:p>
            <a:endParaRPr lang="ru-RU" sz="1800" dirty="0"/>
          </a:p>
          <a:p>
            <a:r>
              <a:rPr lang="ru-RU" sz="1800" b="1" dirty="0"/>
              <a:t>C1 </a:t>
            </a:r>
            <a:r>
              <a:rPr lang="ru-RU" sz="1800" dirty="0"/>
              <a:t>Отчет лицам, исполняющим управленческие функции (комитет по </a:t>
            </a:r>
            <a:r>
              <a:rPr lang="ru-RU" sz="1800" dirty="0" smtClean="0"/>
              <a:t>аудиту, наблюдательный </a:t>
            </a:r>
            <a:r>
              <a:rPr lang="ru-RU" sz="1800" dirty="0"/>
              <a:t>совет, совет директоров и т.д</a:t>
            </a:r>
            <a:r>
              <a:rPr lang="ru-RU" sz="1800" dirty="0" smtClean="0"/>
              <a:t>.)</a:t>
            </a:r>
          </a:p>
          <a:p>
            <a:r>
              <a:rPr lang="ru-RU" sz="1800" b="1" dirty="0" smtClean="0"/>
              <a:t>C2 </a:t>
            </a:r>
            <a:r>
              <a:rPr lang="ru-RU" sz="1800" dirty="0"/>
              <a:t>Отчет руководству компании </a:t>
            </a:r>
            <a:r>
              <a:rPr lang="ru-RU" sz="1800" dirty="0" err="1"/>
              <a:t>аудируемого</a:t>
            </a:r>
            <a:r>
              <a:rPr lang="ru-RU" sz="1800" dirty="0"/>
              <a:t> лица </a:t>
            </a:r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649782"/>
            <a:ext cx="1594519" cy="4476381"/>
          </a:xfrm>
        </p:spPr>
        <p:txBody>
          <a:bodyPr/>
          <a:lstStyle/>
          <a:p>
            <a:endParaRPr lang="ru-RU" b="1" dirty="0" smtClean="0"/>
          </a:p>
          <a:p>
            <a:r>
              <a:rPr lang="ru-RU" sz="1800" b="1" dirty="0" smtClean="0"/>
              <a:t>Раздел В </a:t>
            </a:r>
            <a:r>
              <a:rPr lang="ru-RU" sz="1800" b="1" dirty="0"/>
              <a:t>Отчетность</a:t>
            </a:r>
            <a:endParaRPr lang="ru-RU" sz="1800" dirty="0"/>
          </a:p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endParaRPr lang="ru-RU" sz="1600" b="1" dirty="0" smtClean="0"/>
          </a:p>
          <a:p>
            <a:endParaRPr lang="ru-RU" sz="1600" b="1" dirty="0"/>
          </a:p>
          <a:p>
            <a:endParaRPr lang="ru-RU" sz="1600" b="1" dirty="0" smtClean="0"/>
          </a:p>
          <a:p>
            <a:r>
              <a:rPr lang="ru-RU" b="1" dirty="0" smtClean="0"/>
              <a:t>Раздел </a:t>
            </a:r>
            <a:r>
              <a:rPr lang="ru-RU" b="1" dirty="0" smtClean="0"/>
              <a:t>С </a:t>
            </a:r>
          </a:p>
          <a:p>
            <a:r>
              <a:rPr lang="ru-RU" b="1" dirty="0" smtClean="0"/>
              <a:t>Отчеты </a:t>
            </a:r>
            <a:r>
              <a:rPr lang="ru-RU" b="1" dirty="0"/>
              <a:t>руководству клиента и лицам, исполняющим</a:t>
            </a:r>
            <a:endParaRPr lang="ru-RU" dirty="0"/>
          </a:p>
          <a:p>
            <a:r>
              <a:rPr lang="ru-RU" b="1" dirty="0"/>
              <a:t>управленческие функции</a:t>
            </a:r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280920" cy="1389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059832" y="404664"/>
            <a:ext cx="55446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Примерный перечень рабочих документов аудитора в соответствии с МСА, содержащийся в “Сборнике типовых аудиторских рабочих документов для проведения аудита”  (Проект ТАСИС 2006 год)</a:t>
            </a:r>
          </a:p>
        </p:txBody>
      </p:sp>
    </p:spTree>
    <p:extLst>
      <p:ext uri="{BB962C8B-B14F-4D97-AF65-F5344CB8AC3E}">
        <p14:creationId xmlns:p14="http://schemas.microsoft.com/office/powerpoint/2010/main" val="4306908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27784" y="1649782"/>
            <a:ext cx="6059016" cy="5019578"/>
          </a:xfrm>
        </p:spPr>
        <p:txBody>
          <a:bodyPr/>
          <a:lstStyle/>
          <a:p>
            <a:r>
              <a:rPr lang="ru-RU" sz="1800" b="1" dirty="0"/>
              <a:t>D1 </a:t>
            </a:r>
            <a:r>
              <a:rPr lang="ru-RU" sz="1800" dirty="0"/>
              <a:t>Понимание деятельности </a:t>
            </a:r>
            <a:r>
              <a:rPr lang="ru-RU" sz="1800" dirty="0" err="1"/>
              <a:t>аудируемого</a:t>
            </a:r>
            <a:r>
              <a:rPr lang="ru-RU" sz="1800" dirty="0"/>
              <a:t> лица и его среды </a:t>
            </a:r>
            <a:endParaRPr lang="ru-RU" sz="1800" dirty="0" smtClean="0"/>
          </a:p>
          <a:p>
            <a:r>
              <a:rPr lang="ru-RU" sz="1800" b="1" dirty="0" smtClean="0"/>
              <a:t>D2 </a:t>
            </a:r>
            <a:r>
              <a:rPr lang="ru-RU" sz="1800" dirty="0"/>
              <a:t>Документирование аналитических процедур </a:t>
            </a:r>
            <a:r>
              <a:rPr lang="ru-RU" sz="1800" dirty="0" smtClean="0"/>
              <a:t>[</a:t>
            </a:r>
          </a:p>
          <a:p>
            <a:r>
              <a:rPr lang="ru-RU" sz="1800" b="1" dirty="0" smtClean="0"/>
              <a:t>D3 </a:t>
            </a:r>
            <a:r>
              <a:rPr lang="ru-RU" sz="1800" dirty="0"/>
              <a:t>Учет и оценка рисков </a:t>
            </a:r>
            <a:endParaRPr lang="ru-RU" sz="1800" dirty="0" smtClean="0"/>
          </a:p>
          <a:p>
            <a:r>
              <a:rPr lang="ru-RU" sz="1800" b="1" dirty="0" smtClean="0"/>
              <a:t>D4 </a:t>
            </a:r>
            <a:r>
              <a:rPr lang="ru-RU" sz="1800" dirty="0"/>
              <a:t>Существенность в аудите </a:t>
            </a:r>
            <a:endParaRPr lang="ru-RU" sz="1800" dirty="0" smtClean="0"/>
          </a:p>
          <a:p>
            <a:r>
              <a:rPr lang="ru-RU" sz="1800" b="1" dirty="0" smtClean="0"/>
              <a:t>D5 </a:t>
            </a:r>
            <a:r>
              <a:rPr lang="ru-RU" sz="1800" dirty="0"/>
              <a:t>Система контроля первого уровня </a:t>
            </a:r>
            <a:endParaRPr lang="ru-RU" sz="1800" dirty="0" smtClean="0"/>
          </a:p>
          <a:p>
            <a:r>
              <a:rPr lang="ru-RU" sz="1800" b="1" dirty="0" smtClean="0"/>
              <a:t>D6 </a:t>
            </a:r>
            <a:r>
              <a:rPr lang="ru-RU" sz="1800" dirty="0"/>
              <a:t>Рассмотрение недобросовестных действий в ходе аудиторской проверки </a:t>
            </a:r>
          </a:p>
          <a:p>
            <a:r>
              <a:rPr lang="ru-RU" sz="1800" b="1" dirty="0"/>
              <a:t>D7 </a:t>
            </a:r>
            <a:r>
              <a:rPr lang="ru-RU" sz="1800" dirty="0"/>
              <a:t>Финансовая </a:t>
            </a:r>
            <a:r>
              <a:rPr lang="ru-RU" sz="1800" dirty="0" smtClean="0"/>
              <a:t>отчетность</a:t>
            </a:r>
          </a:p>
          <a:p>
            <a:r>
              <a:rPr lang="ru-RU" sz="1800" dirty="0" smtClean="0"/>
              <a:t> </a:t>
            </a:r>
            <a:r>
              <a:rPr lang="ru-RU" sz="1800" b="1" dirty="0"/>
              <a:t>D8 </a:t>
            </a:r>
            <a:r>
              <a:rPr lang="ru-RU" sz="1800" dirty="0"/>
              <a:t>Специальные вопросы (принцип непрерывности деятельности, </a:t>
            </a:r>
            <a:r>
              <a:rPr lang="ru-RU" sz="1800" dirty="0" smtClean="0"/>
              <a:t>нормативно-правовое регулирование</a:t>
            </a:r>
            <a:r>
              <a:rPr lang="ru-RU" sz="1800" dirty="0"/>
              <a:t>, претензии и судебные разбирательства, связанные стороны, события </a:t>
            </a:r>
            <a:r>
              <a:rPr lang="ru-RU" sz="1800" dirty="0" smtClean="0"/>
              <a:t>после отчетной </a:t>
            </a:r>
            <a:r>
              <a:rPr lang="ru-RU" sz="1800" dirty="0"/>
              <a:t>даты) </a:t>
            </a:r>
            <a:r>
              <a:rPr lang="ru-RU" sz="1800" dirty="0" smtClean="0"/>
              <a:t> </a:t>
            </a:r>
          </a:p>
          <a:p>
            <a:endParaRPr lang="ru-RU" sz="14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844824"/>
            <a:ext cx="1594519" cy="4281339"/>
          </a:xfrm>
        </p:spPr>
        <p:txBody>
          <a:bodyPr/>
          <a:lstStyle/>
          <a:p>
            <a:r>
              <a:rPr lang="ru-RU" b="1" dirty="0"/>
              <a:t> </a:t>
            </a:r>
            <a:r>
              <a:rPr lang="ru-RU" sz="1600" b="1" dirty="0" smtClean="0"/>
              <a:t>Раздел D </a:t>
            </a:r>
            <a:r>
              <a:rPr lang="ru-RU" sz="1600" b="1" dirty="0"/>
              <a:t>Стратегический анализ</a:t>
            </a:r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280920" cy="1389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059832" y="404664"/>
            <a:ext cx="55446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Примерный перечень рабочих документов аудитора в соответствии с МСА, содержащийся в “Сборнике типовых аудиторских рабочих документов для проведения аудита”  (Проект ТАСИС 2006 год)</a:t>
            </a:r>
          </a:p>
        </p:txBody>
      </p:sp>
    </p:spTree>
    <p:extLst>
      <p:ext uri="{BB962C8B-B14F-4D97-AF65-F5344CB8AC3E}">
        <p14:creationId xmlns:p14="http://schemas.microsoft.com/office/powerpoint/2010/main" val="33359087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27784" y="1649782"/>
            <a:ext cx="6059016" cy="5019578"/>
          </a:xfrm>
        </p:spPr>
        <p:txBody>
          <a:bodyPr/>
          <a:lstStyle/>
          <a:p>
            <a:endParaRPr lang="ru-RU" sz="1400" dirty="0" smtClean="0"/>
          </a:p>
          <a:p>
            <a:r>
              <a:rPr lang="ru-RU" sz="2800" dirty="0" smtClean="0"/>
              <a:t>Е </a:t>
            </a:r>
            <a:r>
              <a:rPr lang="ru-RU" sz="2800" dirty="0"/>
              <a:t>Основные </a:t>
            </a:r>
            <a:r>
              <a:rPr lang="ru-RU" sz="2800" dirty="0" smtClean="0"/>
              <a:t>средства</a:t>
            </a:r>
            <a:endParaRPr lang="ru-RU" sz="2800" dirty="0"/>
          </a:p>
          <a:p>
            <a:r>
              <a:rPr lang="ru-RU" sz="2800" dirty="0"/>
              <a:t>F Материально-производственные запасы </a:t>
            </a:r>
            <a:endParaRPr lang="ru-RU" sz="2800" dirty="0" smtClean="0"/>
          </a:p>
          <a:p>
            <a:r>
              <a:rPr lang="ru-RU" sz="2800" dirty="0" smtClean="0"/>
              <a:t>G Управление ресурсами</a:t>
            </a:r>
          </a:p>
          <a:p>
            <a:r>
              <a:rPr lang="ru-RU" sz="2800" dirty="0" smtClean="0"/>
              <a:t>Н </a:t>
            </a:r>
            <a:r>
              <a:rPr lang="ru-RU" sz="2800" dirty="0"/>
              <a:t>Доходы </a:t>
            </a:r>
          </a:p>
          <a:p>
            <a:r>
              <a:rPr lang="ru-RU" sz="2800" dirty="0"/>
              <a:t>I Затраты на персонал </a:t>
            </a:r>
          </a:p>
          <a:p>
            <a:r>
              <a:rPr lang="ru-RU" sz="2800" dirty="0"/>
              <a:t>J Налогообложение </a:t>
            </a:r>
          </a:p>
          <a:p>
            <a:r>
              <a:rPr lang="ru-RU" sz="2800" dirty="0"/>
              <a:t>К Прочие </a:t>
            </a:r>
            <a:r>
              <a:rPr lang="ru-RU" sz="2800" dirty="0" smtClean="0"/>
              <a:t>вопросы</a:t>
            </a:r>
            <a:endParaRPr lang="ru-RU" sz="28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844824"/>
            <a:ext cx="1594519" cy="4281339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Раздел </a:t>
            </a:r>
          </a:p>
          <a:p>
            <a:r>
              <a:rPr lang="ru-RU" dirty="0" smtClean="0"/>
              <a:t> </a:t>
            </a:r>
            <a:r>
              <a:rPr lang="ru-RU" b="1" dirty="0"/>
              <a:t>Аудиторские </a:t>
            </a:r>
            <a:r>
              <a:rPr lang="ru-RU" b="1" dirty="0" smtClean="0"/>
              <a:t>процедуры по существу</a:t>
            </a:r>
            <a:endParaRPr lang="ru-RU" dirty="0"/>
          </a:p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280920" cy="1389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059832" y="404664"/>
            <a:ext cx="55446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Примерный перечень рабочих документов аудитора в соответствии с МСА, содержащийся в “Сборнике типовых аудиторских рабочих документов для проведения аудита”  (Проект ТАСИС 2006 год)</a:t>
            </a:r>
          </a:p>
        </p:txBody>
      </p:sp>
    </p:spTree>
    <p:extLst>
      <p:ext uri="{BB962C8B-B14F-4D97-AF65-F5344CB8AC3E}">
        <p14:creationId xmlns:p14="http://schemas.microsoft.com/office/powerpoint/2010/main" val="12546873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280920" cy="1389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771801" y="476672"/>
            <a:ext cx="56886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Содержание рабочих файлов в </a:t>
            </a:r>
            <a:r>
              <a:rPr lang="ru-RU" dirty="0" smtClean="0"/>
              <a:t>разделе </a:t>
            </a:r>
            <a:r>
              <a:rPr lang="ru-RU" dirty="0" smtClean="0"/>
              <a:t>«Аудиторские процедуры»  Сборника </a:t>
            </a:r>
            <a:r>
              <a:rPr lang="ru-RU" dirty="0"/>
              <a:t>типовых аудиторских рабочих документов для проведения </a:t>
            </a:r>
            <a:r>
              <a:rPr lang="ru-RU" dirty="0" smtClean="0"/>
              <a:t>аудита  </a:t>
            </a:r>
            <a:r>
              <a:rPr lang="ru-RU" dirty="0"/>
              <a:t>(Проект ТАСИС 2006 год)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1844824"/>
            <a:ext cx="7920881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Программа </a:t>
            </a:r>
            <a:r>
              <a:rPr lang="ru-RU" sz="2800" b="1" dirty="0"/>
              <a:t>аудита </a:t>
            </a:r>
            <a:r>
              <a:rPr lang="ru-RU" sz="2800" b="1" dirty="0" smtClean="0"/>
              <a:t> конкретного раздела</a:t>
            </a:r>
          </a:p>
          <a:p>
            <a:pPr marL="285750" indent="-285750" algn="just">
              <a:buFontTx/>
              <a:buChar char="-"/>
            </a:pPr>
            <a:r>
              <a:rPr lang="ru-RU" sz="2800" dirty="0" smtClean="0"/>
              <a:t>Таблица по основным счетам;</a:t>
            </a:r>
          </a:p>
          <a:p>
            <a:pPr marL="285750" indent="-285750" algn="just">
              <a:buFontTx/>
              <a:buChar char="-"/>
            </a:pPr>
            <a:r>
              <a:rPr lang="ru-RU" sz="2800" dirty="0" smtClean="0"/>
              <a:t>Описание операций учета и системы контроля качества </a:t>
            </a:r>
            <a:r>
              <a:rPr lang="ru-RU" sz="2800" dirty="0" err="1" smtClean="0"/>
              <a:t>аудируемого</a:t>
            </a:r>
            <a:r>
              <a:rPr lang="ru-RU" sz="2800" dirty="0" smtClean="0"/>
              <a:t> лица;</a:t>
            </a:r>
          </a:p>
          <a:p>
            <a:pPr marL="285750" indent="-285750" algn="just">
              <a:buFontTx/>
              <a:buChar char="-"/>
            </a:pPr>
            <a:r>
              <a:rPr lang="ru-RU" sz="2800" dirty="0" smtClean="0"/>
              <a:t>Матрица по осуществлению контроля, в том числе описание учетных мероприятий и системы контроля.</a:t>
            </a:r>
          </a:p>
          <a:p>
            <a:pPr marL="285750" indent="-285750" algn="just">
              <a:buFontTx/>
              <a:buChar char="-"/>
            </a:pPr>
            <a:r>
              <a:rPr lang="ru-RU" sz="2800" dirty="0" smtClean="0"/>
              <a:t>Аудиторские </a:t>
            </a:r>
            <a:r>
              <a:rPr lang="ru-RU" sz="2800" dirty="0"/>
              <a:t>процедуры по существу, в том числе сравнительный анализ торговой дебиторской задолженности и доходов</a:t>
            </a:r>
          </a:p>
        </p:txBody>
      </p:sp>
    </p:spTree>
    <p:extLst>
      <p:ext uri="{BB962C8B-B14F-4D97-AF65-F5344CB8AC3E}">
        <p14:creationId xmlns:p14="http://schemas.microsoft.com/office/powerpoint/2010/main" val="11255576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280920" cy="1389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339752" y="260648"/>
            <a:ext cx="6192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Вопросы перехода на электронный документооборот  в аудиторской деятельности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1844823"/>
            <a:ext cx="756084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dirty="0" smtClean="0"/>
              <a:t>* </a:t>
            </a:r>
            <a:r>
              <a:rPr lang="ru-RU" sz="2000" dirty="0" smtClean="0"/>
              <a:t>Формирование </a:t>
            </a:r>
            <a:r>
              <a:rPr lang="ru-RU" sz="2000" dirty="0"/>
              <a:t>алгоритма перехода на ЭДО с учетом </a:t>
            </a:r>
            <a:r>
              <a:rPr lang="ru-RU" sz="2000" dirty="0" smtClean="0"/>
              <a:t> </a:t>
            </a:r>
            <a:r>
              <a:rPr lang="ru-RU" sz="2000" dirty="0"/>
              <a:t>особенностей </a:t>
            </a:r>
            <a:r>
              <a:rPr lang="ru-RU" sz="2000" dirty="0" smtClean="0"/>
              <a:t>аудиторской деятельности;</a:t>
            </a:r>
            <a:endParaRPr lang="ru-RU" sz="2000" dirty="0"/>
          </a:p>
          <a:p>
            <a:pPr lvl="0" algn="just"/>
            <a:r>
              <a:rPr lang="ru-RU" sz="2000" dirty="0" smtClean="0"/>
              <a:t>* Разработка нормативной базы внутри СРО </a:t>
            </a:r>
            <a:r>
              <a:rPr lang="ru-RU" sz="2000" dirty="0"/>
              <a:t>при использовании </a:t>
            </a:r>
            <a:r>
              <a:rPr lang="ru-RU" sz="2000" dirty="0" smtClean="0"/>
              <a:t>ЭДО;</a:t>
            </a:r>
            <a:endParaRPr lang="ru-RU" sz="2000" dirty="0"/>
          </a:p>
          <a:p>
            <a:pPr lvl="0" algn="just"/>
            <a:r>
              <a:rPr lang="ru-RU" sz="2000" dirty="0" smtClean="0"/>
              <a:t>* Разработка </a:t>
            </a:r>
            <a:r>
              <a:rPr lang="ru-RU" sz="2000" dirty="0"/>
              <a:t>системы взаимоотношений </a:t>
            </a:r>
            <a:r>
              <a:rPr lang="ru-RU" sz="2000" dirty="0" smtClean="0"/>
              <a:t>с СРО, регулятором и контролерами при  использовании ЭДО;</a:t>
            </a:r>
            <a:endParaRPr lang="ru-RU" sz="2000" dirty="0"/>
          </a:p>
          <a:p>
            <a:pPr lvl="0" algn="just"/>
            <a:r>
              <a:rPr lang="ru-RU" sz="2000" dirty="0" smtClean="0"/>
              <a:t>* Формирование </a:t>
            </a:r>
            <a:r>
              <a:rPr lang="ru-RU" sz="2000" dirty="0"/>
              <a:t>реестра должностных </a:t>
            </a:r>
            <a:r>
              <a:rPr lang="ru-RU" sz="2000" dirty="0" smtClean="0"/>
              <a:t>лиц, </a:t>
            </a:r>
            <a:r>
              <a:rPr lang="ru-RU" sz="2000" dirty="0"/>
              <a:t>задействованных в ЭДО </a:t>
            </a:r>
            <a:r>
              <a:rPr lang="ru-RU" sz="2000" dirty="0" smtClean="0"/>
              <a:t>с учетом особенностей и в соответствии </a:t>
            </a:r>
            <a:r>
              <a:rPr lang="ru-RU" sz="2000" dirty="0"/>
              <a:t>с потребностями </a:t>
            </a:r>
            <a:r>
              <a:rPr lang="ru-RU" sz="2000" dirty="0" smtClean="0"/>
              <a:t>аудиторов, СРО, регулятора и контролеров;</a:t>
            </a:r>
            <a:endParaRPr lang="ru-RU" sz="2000" dirty="0"/>
          </a:p>
          <a:p>
            <a:pPr lvl="0" algn="just"/>
            <a:r>
              <a:rPr lang="ru-RU" sz="2000" dirty="0" smtClean="0"/>
              <a:t>* Отбор  </a:t>
            </a:r>
            <a:r>
              <a:rPr lang="ru-RU" sz="2000" dirty="0"/>
              <a:t>программных средств, применяемых в электронном </a:t>
            </a:r>
            <a:r>
              <a:rPr lang="ru-RU" sz="2000" dirty="0" smtClean="0"/>
              <a:t>документообороте;</a:t>
            </a:r>
            <a:endParaRPr lang="ru-RU" sz="2000" dirty="0"/>
          </a:p>
          <a:p>
            <a:pPr algn="just"/>
            <a:r>
              <a:rPr lang="ru-RU" sz="2000" dirty="0" smtClean="0"/>
              <a:t>* Подготовка </a:t>
            </a:r>
            <a:r>
              <a:rPr lang="ru-RU" sz="2000" dirty="0"/>
              <a:t>и проведение обучения </a:t>
            </a:r>
            <a:r>
              <a:rPr lang="ru-RU" sz="2000" dirty="0" smtClean="0"/>
              <a:t>персонала, </a:t>
            </a:r>
            <a:r>
              <a:rPr lang="ru-RU" sz="2000" dirty="0"/>
              <a:t>задействованного в ЭДО</a:t>
            </a:r>
          </a:p>
        </p:txBody>
      </p:sp>
    </p:spTree>
    <p:extLst>
      <p:ext uri="{BB962C8B-B14F-4D97-AF65-F5344CB8AC3E}">
        <p14:creationId xmlns:p14="http://schemas.microsoft.com/office/powerpoint/2010/main" val="17369571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Спр</a:t>
            </a:r>
            <a:endParaRPr lang="ru-RU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280920" cy="1389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27584" y="1859340"/>
            <a:ext cx="784887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b="1" dirty="0"/>
          </a:p>
          <a:p>
            <a:pPr algn="just"/>
            <a:endParaRPr lang="ru-RU" b="1" dirty="0" smtClean="0"/>
          </a:p>
          <a:p>
            <a:pPr algn="just"/>
            <a:endParaRPr lang="ru-RU" b="1" dirty="0"/>
          </a:p>
          <a:p>
            <a:pPr algn="just"/>
            <a:endParaRPr lang="ru-RU" b="1" dirty="0" smtClean="0"/>
          </a:p>
          <a:p>
            <a:pPr algn="just"/>
            <a:endParaRPr lang="ru-RU" b="1" dirty="0"/>
          </a:p>
          <a:p>
            <a:pPr algn="ctr"/>
            <a:r>
              <a:rPr lang="ru-RU" sz="3600" b="1" dirty="0" smtClean="0"/>
              <a:t>Спасибо за внимание</a:t>
            </a:r>
            <a:r>
              <a:rPr lang="ru-RU" b="1" dirty="0" smtClean="0"/>
              <a:t> </a:t>
            </a:r>
          </a:p>
          <a:p>
            <a:pPr algn="just"/>
            <a:endParaRPr lang="ru-RU" b="1" dirty="0"/>
          </a:p>
          <a:p>
            <a:pPr algn="just"/>
            <a:endParaRPr lang="ru-RU" b="1" dirty="0" smtClean="0"/>
          </a:p>
          <a:p>
            <a:pPr algn="just"/>
            <a:endParaRPr lang="ru-RU" b="1" dirty="0"/>
          </a:p>
          <a:p>
            <a:pPr algn="just"/>
            <a:r>
              <a:rPr lang="ru-RU" b="1" dirty="0"/>
              <a:t> 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699792" y="449453"/>
            <a:ext cx="52920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Научно-практическая конференция «Организация системы контроля качества работы аудиторских организаций на современном этапе»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0502599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109"/>
            <a:ext cx="8229600" cy="1907778"/>
          </a:xfrm>
        </p:spPr>
        <p:txBody>
          <a:bodyPr/>
          <a:lstStyle/>
          <a:p>
            <a:pPr algn="just"/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200" b="1" dirty="0" smtClean="0"/>
              <a:t>Факторы</a:t>
            </a:r>
            <a:r>
              <a:rPr lang="ru-RU" sz="2200" b="1" dirty="0" smtClean="0"/>
              <a:t>, определяющие </a:t>
            </a:r>
            <a:r>
              <a:rPr lang="ru-RU" sz="2200" b="1" dirty="0" smtClean="0"/>
              <a:t> </a:t>
            </a:r>
            <a:r>
              <a:rPr lang="ru-RU" sz="2200" b="1" dirty="0" smtClean="0"/>
              <a:t>необходимость</a:t>
            </a:r>
            <a:r>
              <a:rPr lang="ru-RU" sz="2200" b="1" dirty="0"/>
              <a:t> разработки единых </a:t>
            </a:r>
            <a:r>
              <a:rPr lang="ru-RU" sz="2200" b="1" dirty="0" smtClean="0"/>
              <a:t>требований к рабочим документам и рекомендаций по использованию </a:t>
            </a:r>
            <a:r>
              <a:rPr lang="ru-RU" sz="2200" b="1" dirty="0"/>
              <a:t>в процессе каждой конкретной проверки различного набора типовых форм рабочих документов, содержащих результаты аудиторских </a:t>
            </a:r>
            <a:r>
              <a:rPr lang="ru-RU" sz="2200" b="1" dirty="0" smtClean="0"/>
              <a:t>процедур:</a:t>
            </a:r>
            <a:endParaRPr lang="ru-RU" sz="2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492896"/>
            <a:ext cx="8229600" cy="4032448"/>
          </a:xfrm>
        </p:spPr>
        <p:txBody>
          <a:bodyPr/>
          <a:lstStyle/>
          <a:p>
            <a:pPr marL="517525" algn="just">
              <a:buFontTx/>
              <a:buChar char="-"/>
            </a:pPr>
            <a:r>
              <a:rPr lang="ru-RU" sz="2200" dirty="0" smtClean="0"/>
              <a:t>Многообразие </a:t>
            </a:r>
            <a:r>
              <a:rPr lang="ru-RU" sz="2200" dirty="0" smtClean="0"/>
              <a:t>норм и правил документирования аудиторских процедур, содержащихся в различных нормативных документах.</a:t>
            </a:r>
          </a:p>
          <a:p>
            <a:pPr marL="517525" algn="just">
              <a:buFontTx/>
              <a:buChar char="-"/>
            </a:pPr>
            <a:r>
              <a:rPr lang="ru-RU" sz="2200" dirty="0" smtClean="0"/>
              <a:t>Многообразие </a:t>
            </a:r>
            <a:r>
              <a:rPr lang="ru-RU" sz="2200" dirty="0"/>
              <a:t>внутренних методик аудиторских организаций усложняет задачу определения приемлемого баланса между стандартизацией и гибкостью аудиторской практики. </a:t>
            </a:r>
          </a:p>
          <a:p>
            <a:pPr marL="517525" algn="just">
              <a:buFontTx/>
              <a:buChar char="-"/>
            </a:pPr>
            <a:r>
              <a:rPr lang="ru-RU" sz="2200" dirty="0" smtClean="0"/>
              <a:t>Потребности </a:t>
            </a:r>
            <a:r>
              <a:rPr lang="ru-RU" sz="2200" dirty="0"/>
              <a:t>исполнителей и пользователей аудиторских услуг требуют развития методической основы стандартизации аудиторской </a:t>
            </a:r>
            <a:r>
              <a:rPr lang="ru-RU" sz="2200" dirty="0" smtClean="0"/>
              <a:t>деятельности</a:t>
            </a:r>
            <a:endParaRPr lang="ru-RU" sz="2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3"/>
            <a:ext cx="9144000" cy="663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2426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2098576" cy="4525963"/>
          </a:xfrm>
        </p:spPr>
        <p:txBody>
          <a:bodyPr/>
          <a:lstStyle/>
          <a:p>
            <a:pPr marL="0" indent="0">
              <a:buNone/>
            </a:pPr>
            <a:r>
              <a:rPr lang="ru-RU" sz="1400" dirty="0"/>
              <a:t>ПРАВИЛО (СТАНДАРТ) N 2. </a:t>
            </a:r>
            <a:r>
              <a:rPr lang="ru-RU" sz="1400" dirty="0" smtClean="0"/>
              <a:t>ДОКУМЕНТИРОВАНИЕ АУДИТА</a:t>
            </a:r>
          </a:p>
          <a:p>
            <a:pPr marL="0" indent="0">
              <a:buNone/>
            </a:pPr>
            <a:endParaRPr lang="ru-RU" sz="1400" dirty="0"/>
          </a:p>
          <a:p>
            <a:pPr marL="0" indent="0">
              <a:buNone/>
            </a:pPr>
            <a:endParaRPr lang="ru-RU" sz="1400" dirty="0" smtClean="0"/>
          </a:p>
          <a:p>
            <a:pPr marL="0" indent="0" algn="just">
              <a:buNone/>
            </a:pPr>
            <a:endParaRPr lang="ru-RU" sz="1200" dirty="0" smtClean="0"/>
          </a:p>
          <a:p>
            <a:pPr marL="0" indent="0" algn="just">
              <a:buNone/>
            </a:pPr>
            <a:endParaRPr lang="ru-RU" sz="1200" dirty="0" smtClean="0"/>
          </a:p>
          <a:p>
            <a:pPr marL="0" indent="0" algn="just">
              <a:buNone/>
            </a:pPr>
            <a:endParaRPr lang="ru-RU" sz="1200" dirty="0"/>
          </a:p>
          <a:p>
            <a:pPr marL="0" indent="0" algn="just">
              <a:buNone/>
            </a:pPr>
            <a:endParaRPr lang="ru-RU" sz="1200" dirty="0" smtClean="0"/>
          </a:p>
          <a:p>
            <a:pPr marL="0" indent="0" algn="just">
              <a:buNone/>
            </a:pPr>
            <a:endParaRPr lang="ru-RU" sz="1200" dirty="0"/>
          </a:p>
          <a:p>
            <a:pPr marL="0" indent="0" algn="just">
              <a:buNone/>
            </a:pPr>
            <a:endParaRPr lang="ru-RU" sz="1200" dirty="0" smtClean="0"/>
          </a:p>
          <a:p>
            <a:pPr marL="0" indent="0" algn="just">
              <a:buNone/>
            </a:pPr>
            <a:endParaRPr lang="ru-RU" sz="1200" dirty="0"/>
          </a:p>
          <a:p>
            <a:pPr marL="0" indent="0" algn="just">
              <a:buNone/>
            </a:pPr>
            <a:endParaRPr lang="ru-RU" sz="1200" dirty="0" smtClean="0"/>
          </a:p>
          <a:p>
            <a:pPr marL="0" indent="0" algn="just">
              <a:buNone/>
            </a:pPr>
            <a:r>
              <a:rPr lang="ru-RU" sz="1200" dirty="0" smtClean="0"/>
              <a:t>ФЕДЕРАЛЬНЫЙ </a:t>
            </a:r>
            <a:r>
              <a:rPr lang="ru-RU" sz="1200" dirty="0"/>
              <a:t>СТАНДАРТ АУДИТОРСКОЙ ДЕЯТЕЛЬНОСТИ (ФСАД 7/2011) АУДИТОРСКИЕ </a:t>
            </a:r>
            <a:r>
              <a:rPr lang="ru-RU" sz="1200" dirty="0" smtClean="0"/>
              <a:t>ДОКАЗАТЕЛЬСТВА</a:t>
            </a:r>
          </a:p>
          <a:p>
            <a:pPr marL="0" indent="0" algn="just">
              <a:buNone/>
            </a:pPr>
            <a:endParaRPr lang="ru-RU" sz="1200" dirty="0" smtClean="0">
              <a:hlinkClick r:id="rId2"/>
            </a:endParaRPr>
          </a:p>
          <a:p>
            <a:pPr marL="0" indent="0" algn="just">
              <a:buNone/>
            </a:pPr>
            <a:endParaRPr lang="ru-RU" sz="1200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2627784" y="1600200"/>
            <a:ext cx="6059016" cy="5257800"/>
          </a:xfrm>
        </p:spPr>
        <p:txBody>
          <a:bodyPr/>
          <a:lstStyle/>
          <a:p>
            <a:pPr algn="just"/>
            <a:r>
              <a:rPr lang="ru-RU" sz="1800" dirty="0" smtClean="0"/>
              <a:t>Понятие документации;</a:t>
            </a:r>
          </a:p>
          <a:p>
            <a:pPr algn="just"/>
            <a:r>
              <a:rPr lang="ru-RU" sz="1800" dirty="0" smtClean="0"/>
              <a:t> Обязательные требования к рабочим документам аудита по объему  содержанию  информации, отражаемой в рабочих документах; </a:t>
            </a:r>
          </a:p>
          <a:p>
            <a:pPr algn="just"/>
            <a:r>
              <a:rPr lang="ru-RU" sz="1800" dirty="0" smtClean="0"/>
              <a:t>факторы, определяющие форму и содержание рабочих документов;</a:t>
            </a:r>
          </a:p>
          <a:p>
            <a:pPr algn="just"/>
            <a:r>
              <a:rPr lang="ru-RU" sz="1800" dirty="0" smtClean="0"/>
              <a:t>Обязательность обеспечения конфиденциальности и сохранности рабочих документов и минимальный срок хранения рабочих документов, иные вопросы</a:t>
            </a:r>
          </a:p>
          <a:p>
            <a:pPr algn="just"/>
            <a:endParaRPr lang="ru-RU" sz="1800" dirty="0" smtClean="0"/>
          </a:p>
          <a:p>
            <a:r>
              <a:rPr lang="ru-RU" sz="1800" dirty="0" smtClean="0"/>
              <a:t>Обязанности аудитора </a:t>
            </a:r>
            <a:r>
              <a:rPr lang="ru-RU" sz="1800" dirty="0"/>
              <a:t>по выбору и выполнению аудиторских процедур </a:t>
            </a:r>
            <a:r>
              <a:rPr lang="ru-RU" sz="1800" dirty="0" smtClean="0"/>
              <a:t>для получения аудиторских доказательств ; </a:t>
            </a:r>
          </a:p>
          <a:p>
            <a:r>
              <a:rPr lang="ru-RU" sz="1800" dirty="0"/>
              <a:t>У</a:t>
            </a:r>
            <a:r>
              <a:rPr lang="ru-RU" sz="1800" dirty="0" smtClean="0"/>
              <a:t>словия, которым одновременно должны отвечать отобранные аудитором для выполнения конкретного задания , </a:t>
            </a:r>
            <a:r>
              <a:rPr lang="ru-RU" sz="1800" dirty="0"/>
              <a:t>аудиторские процедуры получения аудиторских </a:t>
            </a:r>
            <a:r>
              <a:rPr lang="ru-RU" sz="1800" dirty="0" smtClean="0"/>
              <a:t>доказательств.</a:t>
            </a:r>
          </a:p>
          <a:p>
            <a:endParaRPr lang="ru-RU" sz="1200" dirty="0"/>
          </a:p>
          <a:p>
            <a:pPr marL="0" indent="0">
              <a:buNone/>
            </a:pPr>
            <a:r>
              <a:rPr lang="ru-RU" sz="1200" dirty="0" smtClean="0"/>
              <a:t>;</a:t>
            </a:r>
            <a:endParaRPr lang="ru-RU" sz="1200" dirty="0" smtClean="0"/>
          </a:p>
          <a:p>
            <a:pPr algn="just"/>
            <a:endParaRPr lang="ru-RU" sz="1200" dirty="0" smtClean="0"/>
          </a:p>
          <a:p>
            <a:pPr algn="just"/>
            <a:endParaRPr lang="ru-RU" sz="1200" dirty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280920" cy="1389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067944" y="620689"/>
            <a:ext cx="43204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Нормативное регулирование обязанности документирования аудита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2667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2098576" cy="4525963"/>
          </a:xfrm>
        </p:spPr>
        <p:txBody>
          <a:bodyPr/>
          <a:lstStyle/>
          <a:p>
            <a:pPr marL="0" indent="0">
              <a:buNone/>
            </a:pPr>
            <a:endParaRPr lang="ru-RU" sz="1200" dirty="0" smtClean="0"/>
          </a:p>
          <a:p>
            <a:pPr marL="0" indent="0" algn="just">
              <a:buNone/>
            </a:pPr>
            <a:endParaRPr lang="ru-RU" sz="1200" dirty="0" smtClean="0">
              <a:hlinkClick r:id="rId2"/>
            </a:endParaRPr>
          </a:p>
          <a:p>
            <a:pPr marL="0" indent="0" algn="just">
              <a:buNone/>
            </a:pPr>
            <a:r>
              <a:rPr lang="ru-RU" sz="1200" dirty="0" smtClean="0">
                <a:hlinkClick r:id="rId2"/>
              </a:rPr>
              <a:t>ФСАД </a:t>
            </a:r>
            <a:r>
              <a:rPr lang="ru-RU" sz="1200" dirty="0">
                <a:hlinkClick r:id="rId2"/>
              </a:rPr>
              <a:t>5/2010</a:t>
            </a:r>
            <a:r>
              <a:rPr lang="ru-RU" sz="1200" dirty="0"/>
              <a:t> "Обязанности аудитора по рассмотрению недобросовестных действий в ходе аудита"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2627784" y="1600200"/>
            <a:ext cx="6059016" cy="5257800"/>
          </a:xfrm>
        </p:spPr>
        <p:txBody>
          <a:bodyPr/>
          <a:lstStyle/>
          <a:p>
            <a:endParaRPr lang="ru-RU" sz="1200" dirty="0"/>
          </a:p>
          <a:p>
            <a:r>
              <a:rPr lang="ru-RU" sz="1600" dirty="0" smtClean="0"/>
              <a:t>Документирование процедур </a:t>
            </a:r>
            <a:r>
              <a:rPr lang="ru-RU" sz="1600" dirty="0"/>
              <a:t>должного взаимодействия аудиторов при смене аудиторской организации или при смене аудитора в ходе выполнения задания, которым занимался другой </a:t>
            </a:r>
            <a:r>
              <a:rPr lang="ru-RU" sz="1600" dirty="0" smtClean="0"/>
              <a:t>аудитор;</a:t>
            </a:r>
          </a:p>
          <a:p>
            <a:pPr algn="just"/>
            <a:r>
              <a:rPr lang="ru-RU" sz="1600" dirty="0" smtClean="0"/>
              <a:t>Документально зафиксировать </a:t>
            </a:r>
            <a:r>
              <a:rPr lang="ru-RU" sz="1600" dirty="0"/>
              <a:t>основание </a:t>
            </a:r>
            <a:r>
              <a:rPr lang="ru-RU" sz="1600" dirty="0" smtClean="0"/>
              <a:t>предположения </a:t>
            </a:r>
            <a:r>
              <a:rPr lang="ru-RU" sz="1600" dirty="0"/>
              <a:t>о наличии рисков существенного искажения в результате недобросовестных действий, связанных с признанием выручки, </a:t>
            </a:r>
            <a:endParaRPr lang="ru-RU" sz="1600" dirty="0" smtClean="0"/>
          </a:p>
          <a:p>
            <a:pPr algn="just"/>
            <a:r>
              <a:rPr lang="ru-RU" sz="1600" dirty="0" smtClean="0"/>
              <a:t>Обязательные </a:t>
            </a:r>
            <a:r>
              <a:rPr lang="ru-RU" sz="1600" dirty="0"/>
              <a:t>требования к документированию информации, касающейся понимания деятельности </a:t>
            </a:r>
            <a:r>
              <a:rPr lang="ru-RU" sz="1600" dirty="0" err="1"/>
              <a:t>аудируемого</a:t>
            </a:r>
            <a:r>
              <a:rPr lang="ru-RU" sz="1600" dirty="0"/>
              <a:t> лица и среды, в которой она осуществляется, а также аудиторской оценки рисков существенного искажения бухгалтерской отчетности;</a:t>
            </a:r>
          </a:p>
          <a:p>
            <a:pPr algn="just"/>
            <a:r>
              <a:rPr lang="ru-RU" sz="1600" dirty="0"/>
              <a:t>Обязательные требования к документированию информации о действиях, предпринимаемых аудитором в ответ на оцененные риски существенного искажения бухгалтерской отчетности</a:t>
            </a:r>
            <a:r>
              <a:rPr lang="ru-RU" sz="1600" dirty="0" smtClean="0"/>
              <a:t>;</a:t>
            </a:r>
          </a:p>
          <a:p>
            <a:pPr algn="just"/>
            <a:endParaRPr lang="ru-RU" sz="1200" dirty="0" smtClean="0"/>
          </a:p>
          <a:p>
            <a:pPr algn="just"/>
            <a:endParaRPr lang="ru-RU" sz="1200" dirty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280920" cy="1389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067944" y="620689"/>
            <a:ext cx="43204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Нормативное регулирование обязанности документирования аудита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5984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03848" y="273050"/>
            <a:ext cx="5482952" cy="6468318"/>
          </a:xfrm>
        </p:spPr>
        <p:txBody>
          <a:bodyPr/>
          <a:lstStyle/>
          <a:p>
            <a:pPr marL="0" indent="0" algn="just"/>
            <a:r>
              <a:rPr lang="ru-RU" sz="1800" dirty="0"/>
              <a:t>Обязанность документально оформлять информацию о фактах недобросовестных действий, которую аудитор довел до сведения руководства </a:t>
            </a:r>
            <a:r>
              <a:rPr lang="ru-RU" sz="1800" dirty="0" err="1"/>
              <a:t>аудируемого</a:t>
            </a:r>
            <a:r>
              <a:rPr lang="ru-RU" sz="1800" dirty="0"/>
              <a:t> лица, представителей собственника </a:t>
            </a:r>
            <a:r>
              <a:rPr lang="ru-RU" sz="1800" dirty="0" err="1"/>
              <a:t>аудируемого</a:t>
            </a:r>
            <a:r>
              <a:rPr lang="ru-RU" sz="1800" dirty="0"/>
              <a:t> лица, и в случаях, предусмотренных законодательством Российской Федерации до уполномоченных государственных </a:t>
            </a:r>
            <a:r>
              <a:rPr lang="ru-RU" sz="1800" dirty="0" smtClean="0"/>
              <a:t>органов.</a:t>
            </a:r>
          </a:p>
          <a:p>
            <a:pPr marL="0" indent="0" algn="just"/>
            <a:r>
              <a:rPr lang="ru-RU" sz="1800" dirty="0" smtClean="0"/>
              <a:t> </a:t>
            </a:r>
            <a:r>
              <a:rPr lang="ru-RU" sz="1800" dirty="0"/>
              <a:t>фиксировать в рабочих документах информацию об имевших место или возможных случаях несоблюдения </a:t>
            </a:r>
            <a:r>
              <a:rPr lang="ru-RU" sz="1800" dirty="0" err="1"/>
              <a:t>аудируемым</a:t>
            </a:r>
            <a:r>
              <a:rPr lang="ru-RU" sz="1800" dirty="0"/>
              <a:t> лицом требований нормативных правовых актов, а также результаты обсуждения этих случаев с руководством </a:t>
            </a:r>
            <a:r>
              <a:rPr lang="ru-RU" sz="1800" dirty="0" err="1"/>
              <a:t>аудируемого</a:t>
            </a:r>
            <a:r>
              <a:rPr lang="ru-RU" sz="1800" dirty="0"/>
              <a:t> лица и, если уместно, представителями собственника </a:t>
            </a:r>
            <a:r>
              <a:rPr lang="ru-RU" sz="1800" dirty="0" err="1"/>
              <a:t>аудируемого</a:t>
            </a:r>
            <a:r>
              <a:rPr lang="ru-RU" sz="1800" dirty="0"/>
              <a:t> лица, иными уполномоченными лицами </a:t>
            </a:r>
            <a:r>
              <a:rPr lang="ru-RU" sz="1800" dirty="0" err="1" smtClean="0"/>
              <a:t>аудируемого</a:t>
            </a:r>
            <a:r>
              <a:rPr lang="ru-RU" sz="1800" dirty="0" smtClean="0"/>
              <a:t> </a:t>
            </a:r>
            <a:r>
              <a:rPr lang="ru-RU" sz="1800" dirty="0"/>
              <a:t>лица</a:t>
            </a:r>
            <a:r>
              <a:rPr lang="ru-RU" sz="1800" dirty="0" smtClean="0"/>
              <a:t>.;</a:t>
            </a:r>
          </a:p>
          <a:p>
            <a:pPr marL="0" indent="0" algn="just"/>
            <a:r>
              <a:rPr lang="ru-RU" sz="1800" dirty="0" smtClean="0"/>
              <a:t>документирование </a:t>
            </a:r>
            <a:r>
              <a:rPr lang="ru-RU" sz="1800" dirty="0"/>
              <a:t>альтернативных аудиторских процедур при неполучении ответов на запрос о внешнем подтверждении</a:t>
            </a:r>
            <a:r>
              <a:rPr lang="ru-RU" sz="1800" dirty="0" smtClean="0"/>
              <a:t>; </a:t>
            </a:r>
            <a:endParaRPr lang="ru-RU" sz="1800" dirty="0" smtClean="0"/>
          </a:p>
          <a:p>
            <a:pPr marL="0" indent="0" algn="just"/>
            <a:r>
              <a:rPr lang="ru-RU" sz="1800" dirty="0" smtClean="0"/>
              <a:t>документирование </a:t>
            </a:r>
            <a:r>
              <a:rPr lang="ru-RU" sz="1800" dirty="0" smtClean="0"/>
              <a:t>процедур по  должному рассмотрению </a:t>
            </a:r>
            <a:r>
              <a:rPr lang="ru-RU" sz="1800" dirty="0"/>
              <a:t>неурегулированных расхождений в данных </a:t>
            </a:r>
            <a:r>
              <a:rPr lang="ru-RU" sz="1800" dirty="0" err="1"/>
              <a:t>аудируемого</a:t>
            </a:r>
            <a:r>
              <a:rPr lang="ru-RU" sz="1800" dirty="0"/>
              <a:t> лица и данных внешнего </a:t>
            </a:r>
            <a:r>
              <a:rPr lang="ru-RU" sz="1800" dirty="0" smtClean="0"/>
              <a:t>подтверждения.</a:t>
            </a:r>
            <a:endParaRPr lang="ru-RU" sz="1800" dirty="0">
              <a:hlinkClick r:id="rId2"/>
            </a:endParaRPr>
          </a:p>
          <a:p>
            <a:pPr algn="just"/>
            <a:endParaRPr lang="ru-RU" sz="1400" dirty="0">
              <a:hlinkClick r:id="rId3"/>
            </a:endParaRPr>
          </a:p>
          <a:p>
            <a:pPr marL="0" indent="0" algn="just">
              <a:buNone/>
            </a:pPr>
            <a:endParaRPr lang="ru-RU" sz="12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32656"/>
            <a:ext cx="2242591" cy="6525344"/>
          </a:xfrm>
        </p:spPr>
        <p:txBody>
          <a:bodyPr/>
          <a:lstStyle/>
          <a:p>
            <a:pPr algn="just"/>
            <a:endParaRPr lang="ru-RU" dirty="0" smtClean="0">
              <a:hlinkClick r:id="rId4"/>
            </a:endParaRPr>
          </a:p>
          <a:p>
            <a:pPr algn="just"/>
            <a:endParaRPr lang="ru-RU" dirty="0">
              <a:hlinkClick r:id="rId4"/>
            </a:endParaRPr>
          </a:p>
          <a:p>
            <a:pPr algn="just"/>
            <a:endParaRPr lang="ru-RU" dirty="0" smtClean="0">
              <a:hlinkClick r:id="rId4"/>
            </a:endParaRPr>
          </a:p>
          <a:p>
            <a:pPr algn="just"/>
            <a:r>
              <a:rPr lang="ru-RU" dirty="0" smtClean="0">
                <a:hlinkClick r:id="rId4"/>
              </a:rPr>
              <a:t>ФСАД </a:t>
            </a:r>
            <a:r>
              <a:rPr lang="ru-RU" dirty="0">
                <a:hlinkClick r:id="rId4"/>
              </a:rPr>
              <a:t>6/2010</a:t>
            </a:r>
            <a:r>
              <a:rPr lang="ru-RU" dirty="0"/>
              <a:t> </a:t>
            </a:r>
            <a:r>
              <a:rPr lang="ru-RU" sz="1200" dirty="0"/>
              <a:t>"Обязанности аудитора по рассмотрению соблюдения </a:t>
            </a:r>
            <a:r>
              <a:rPr lang="ru-RU" sz="1200" dirty="0" err="1"/>
              <a:t>аудируемым</a:t>
            </a:r>
            <a:r>
              <a:rPr lang="ru-RU" sz="1200" dirty="0"/>
              <a:t> лицом требований нормативных правовых </a:t>
            </a:r>
            <a:r>
              <a:rPr lang="ru-RU" sz="1200" dirty="0" smtClean="0"/>
              <a:t>актов </a:t>
            </a:r>
            <a:r>
              <a:rPr lang="ru-RU" sz="1200" dirty="0"/>
              <a:t>в ходе </a:t>
            </a:r>
            <a:r>
              <a:rPr lang="ru-RU" sz="1200" dirty="0" smtClean="0"/>
              <a:t>аудита«</a:t>
            </a:r>
          </a:p>
          <a:p>
            <a:pPr algn="just"/>
            <a:r>
              <a:rPr lang="ru-RU" dirty="0" smtClean="0"/>
              <a:t>:</a:t>
            </a:r>
          </a:p>
          <a:p>
            <a:pPr algn="just"/>
            <a:endParaRPr lang="ru-RU" dirty="0" smtClean="0">
              <a:hlinkClick r:id="rId2"/>
            </a:endParaRPr>
          </a:p>
          <a:p>
            <a:pPr algn="just"/>
            <a:endParaRPr lang="ru-RU" dirty="0">
              <a:hlinkClick r:id="rId2"/>
            </a:endParaRPr>
          </a:p>
          <a:p>
            <a:pPr algn="just"/>
            <a:endParaRPr lang="ru-RU" dirty="0" smtClean="0">
              <a:hlinkClick r:id="rId2"/>
            </a:endParaRPr>
          </a:p>
          <a:p>
            <a:pPr algn="just"/>
            <a:endParaRPr lang="ru-RU" dirty="0">
              <a:hlinkClick r:id="rId2"/>
            </a:endParaRPr>
          </a:p>
          <a:p>
            <a:pPr algn="just"/>
            <a:endParaRPr lang="ru-RU" dirty="0" smtClean="0">
              <a:hlinkClick r:id="rId2"/>
            </a:endParaRPr>
          </a:p>
          <a:p>
            <a:pPr algn="just"/>
            <a:endParaRPr lang="ru-RU" dirty="0" smtClean="0">
              <a:hlinkClick r:id="rId2"/>
            </a:endParaRPr>
          </a:p>
          <a:p>
            <a:pPr algn="just"/>
            <a:endParaRPr lang="ru-RU" dirty="0">
              <a:hlinkClick r:id="rId2"/>
            </a:endParaRPr>
          </a:p>
          <a:p>
            <a:pPr algn="just"/>
            <a:endParaRPr lang="ru-RU" dirty="0" smtClean="0">
              <a:hlinkClick r:id="rId2"/>
            </a:endParaRPr>
          </a:p>
          <a:p>
            <a:pPr algn="just"/>
            <a:r>
              <a:rPr lang="ru-RU" dirty="0" smtClean="0">
                <a:hlinkClick r:id="rId2"/>
              </a:rPr>
              <a:t>(</a:t>
            </a:r>
            <a:r>
              <a:rPr lang="ru-RU" dirty="0">
                <a:hlinkClick r:id="rId2"/>
              </a:rPr>
              <a:t>ФПСАД N 18</a:t>
            </a:r>
            <a:r>
              <a:rPr lang="ru-RU" dirty="0" smtClean="0">
                <a:hlinkClick r:id="rId2"/>
              </a:rPr>
              <a:t>)</a:t>
            </a:r>
            <a:r>
              <a:rPr lang="ru-RU" dirty="0" smtClean="0"/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1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ПОЛУЧЕНИЕ </a:t>
            </a:r>
            <a:r>
              <a:rPr lang="ru-RU" sz="1100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АУДИТОРОМ </a:t>
            </a:r>
            <a:r>
              <a:rPr lang="ru-RU" sz="11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ПОДТВЕРЖДАЮЩЕЙ </a:t>
            </a:r>
            <a:r>
              <a:rPr lang="ru-RU" sz="1100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ИНФОРМАЦИИ ИЗ ВНЕШНИХ </a:t>
            </a:r>
            <a:r>
              <a:rPr lang="ru-RU" sz="1100" dirty="0" err="1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ИСТОЧНИКО</a:t>
            </a:r>
            <a:r>
              <a:rPr lang="ru-RU" sz="12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в</a:t>
            </a:r>
            <a:r>
              <a:rPr lang="ru-RU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»</a:t>
            </a:r>
            <a:r>
              <a:rPr lang="ru-RU" dirty="0" smtClean="0"/>
              <a:t> </a:t>
            </a:r>
          </a:p>
          <a:p>
            <a:pPr algn="just"/>
            <a:r>
              <a:rPr lang="ru-RU" dirty="0" smtClean="0"/>
              <a:t> </a:t>
            </a:r>
          </a:p>
          <a:p>
            <a:pPr algn="just"/>
            <a:r>
              <a:rPr lang="ru-RU" sz="1200" dirty="0" smtClean="0"/>
              <a:t>Х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373654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03848" y="273050"/>
            <a:ext cx="5482952" cy="6324302"/>
          </a:xfrm>
        </p:spPr>
        <p:txBody>
          <a:bodyPr/>
          <a:lstStyle/>
          <a:p>
            <a:pPr marL="0" indent="0" algn="just"/>
            <a:endParaRPr lang="ru-RU" sz="1400" dirty="0">
              <a:hlinkClick r:id="rId2"/>
            </a:endParaRPr>
          </a:p>
          <a:p>
            <a:pPr algn="just"/>
            <a:r>
              <a:rPr lang="ru-RU" sz="2000" dirty="0" smtClean="0"/>
              <a:t>Документирование процедур по проверке  </a:t>
            </a:r>
            <a:r>
              <a:rPr lang="ru-RU" sz="2000" dirty="0" smtClean="0"/>
              <a:t>адекватности </a:t>
            </a:r>
            <a:r>
              <a:rPr lang="ru-RU" sz="2000" dirty="0"/>
              <a:t>мер по выявлению и оценке событий, возникших после отчетной </a:t>
            </a:r>
            <a:r>
              <a:rPr lang="ru-RU" sz="2000" dirty="0" smtClean="0"/>
              <a:t>даты</a:t>
            </a:r>
            <a:endParaRPr lang="ru-RU" sz="2000" dirty="0">
              <a:hlinkClick r:id="rId3"/>
            </a:endParaRPr>
          </a:p>
          <a:p>
            <a:pPr algn="just"/>
            <a:r>
              <a:rPr lang="ru-RU" sz="2000" dirty="0" smtClean="0"/>
              <a:t>Документирование процедур, </a:t>
            </a:r>
            <a:r>
              <a:rPr lang="ru-RU" sz="2000" dirty="0"/>
              <a:t>обосновывающих величину аудиторской </a:t>
            </a:r>
            <a:r>
              <a:rPr lang="ru-RU" sz="2000" dirty="0" smtClean="0"/>
              <a:t>выборки</a:t>
            </a:r>
            <a:endParaRPr lang="ru-RU" sz="2000" dirty="0">
              <a:hlinkClick r:id="rId4"/>
            </a:endParaRPr>
          </a:p>
          <a:p>
            <a:pPr algn="just"/>
            <a:r>
              <a:rPr lang="ru-RU" sz="2000" dirty="0"/>
              <a:t>Д</a:t>
            </a:r>
            <a:r>
              <a:rPr lang="ru-RU" sz="2000" dirty="0" smtClean="0"/>
              <a:t>окументирование </a:t>
            </a:r>
            <a:r>
              <a:rPr lang="ru-RU" sz="2000" dirty="0"/>
              <a:t>аудиторских процедур в отношении применимости допущения непрерывности деятельности </a:t>
            </a:r>
            <a:r>
              <a:rPr lang="ru-RU" sz="2000" dirty="0" err="1"/>
              <a:t>аудируемого</a:t>
            </a:r>
            <a:r>
              <a:rPr lang="ru-RU" sz="2000" dirty="0"/>
              <a:t> </a:t>
            </a:r>
            <a:r>
              <a:rPr lang="ru-RU" sz="2000" dirty="0" smtClean="0"/>
              <a:t>лица</a:t>
            </a:r>
            <a:r>
              <a:rPr lang="ru-RU" sz="2000" dirty="0" smtClean="0">
                <a:hlinkClick r:id="rId5"/>
              </a:rPr>
              <a:t>;</a:t>
            </a:r>
            <a:endParaRPr lang="ru-RU" sz="2000" dirty="0">
              <a:hlinkClick r:id="rId5"/>
            </a:endParaRPr>
          </a:p>
          <a:p>
            <a:pPr algn="just"/>
            <a:r>
              <a:rPr lang="ru-RU" sz="2000" dirty="0" smtClean="0"/>
              <a:t> </a:t>
            </a:r>
            <a:r>
              <a:rPr lang="ru-RU" sz="2000" dirty="0"/>
              <a:t>Н</a:t>
            </a:r>
            <a:r>
              <a:rPr lang="ru-RU" sz="2000" dirty="0" smtClean="0"/>
              <a:t>аличие  </a:t>
            </a:r>
            <a:r>
              <a:rPr lang="ru-RU" sz="2000" dirty="0" smtClean="0"/>
              <a:t>и документирование принципов </a:t>
            </a:r>
            <a:r>
              <a:rPr lang="ru-RU" sz="2000" dirty="0"/>
              <a:t>и процедур, обеспечивающих уверенность в том, что кадровый состав аудиторской организации обладает необходимыми знаниями, опытом и соблюдает этические нормы; процедур оценки навыков и профессиональной компетенции </a:t>
            </a:r>
            <a:r>
              <a:rPr lang="ru-RU" sz="2000" dirty="0" smtClean="0"/>
              <a:t>работников</a:t>
            </a:r>
            <a:r>
              <a:rPr lang="ru-RU" sz="2000" dirty="0" smtClean="0">
                <a:hlinkClick r:id="rId6"/>
              </a:rPr>
              <a:t>;</a:t>
            </a:r>
            <a:endParaRPr lang="ru-RU" sz="2000" dirty="0">
              <a:hlinkClick r:id="rId6"/>
            </a:endParaRPr>
          </a:p>
          <a:p>
            <a:pPr marL="0" indent="0" algn="just">
              <a:buNone/>
            </a:pPr>
            <a:endParaRPr lang="ru-RU" sz="12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32656"/>
            <a:ext cx="2242591" cy="6525344"/>
          </a:xfrm>
        </p:spPr>
        <p:txBody>
          <a:bodyPr/>
          <a:lstStyle/>
          <a:p>
            <a:pPr algn="just"/>
            <a:endParaRPr lang="ru-RU" dirty="0" smtClean="0">
              <a:hlinkClick r:id="rId7"/>
            </a:endParaRPr>
          </a:p>
          <a:p>
            <a:pPr algn="just"/>
            <a:r>
              <a:rPr lang="ru-RU" dirty="0" smtClean="0"/>
              <a:t>ФПСАД </a:t>
            </a:r>
            <a:r>
              <a:rPr lang="ru-RU" dirty="0"/>
              <a:t>N </a:t>
            </a:r>
            <a:r>
              <a:rPr lang="ru-RU" dirty="0" smtClean="0"/>
              <a:t>10 </a:t>
            </a:r>
            <a:r>
              <a:rPr lang="ru-RU" dirty="0" smtClean="0"/>
              <a:t>События после отчетной даты</a:t>
            </a:r>
          </a:p>
          <a:p>
            <a:pPr algn="just"/>
            <a:endParaRPr lang="ru-RU" dirty="0" smtClean="0"/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ФПСАД </a:t>
            </a:r>
            <a:r>
              <a:rPr lang="ru-RU" dirty="0"/>
              <a:t>N </a:t>
            </a:r>
            <a:r>
              <a:rPr lang="ru-RU" dirty="0" smtClean="0"/>
              <a:t>16 </a:t>
            </a:r>
            <a:r>
              <a:rPr lang="ru-RU" dirty="0" smtClean="0"/>
              <a:t>Аудиторская выборка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 </a:t>
            </a:r>
            <a:endParaRPr lang="ru-RU" dirty="0" smtClean="0"/>
          </a:p>
          <a:p>
            <a:pPr algn="just"/>
            <a:r>
              <a:rPr lang="ru-RU" dirty="0" smtClean="0">
                <a:hlinkClick r:id="rId5"/>
              </a:rPr>
              <a:t>ФПСАД </a:t>
            </a:r>
            <a:r>
              <a:rPr lang="ru-RU" dirty="0">
                <a:hlinkClick r:id="rId5"/>
              </a:rPr>
              <a:t>N </a:t>
            </a:r>
            <a:r>
              <a:rPr lang="ru-RU" dirty="0" smtClean="0">
                <a:hlinkClick r:id="rId5"/>
              </a:rPr>
              <a:t>11</a:t>
            </a:r>
            <a:r>
              <a:rPr lang="ru-RU" dirty="0" smtClean="0"/>
              <a:t> </a:t>
            </a:r>
            <a:r>
              <a:rPr lang="ru-RU" dirty="0" smtClean="0"/>
              <a:t>Деятельность </a:t>
            </a:r>
            <a:r>
              <a:rPr lang="ru-RU" dirty="0" err="1" smtClean="0"/>
              <a:t>аудируемого</a:t>
            </a:r>
            <a:r>
              <a:rPr lang="ru-RU" dirty="0" smtClean="0"/>
              <a:t> лица</a:t>
            </a:r>
          </a:p>
          <a:p>
            <a:pPr algn="just"/>
            <a:r>
              <a:rPr lang="ru-RU" dirty="0" smtClean="0"/>
              <a:t> </a:t>
            </a:r>
            <a:endParaRPr lang="ru-RU" dirty="0" smtClean="0"/>
          </a:p>
          <a:p>
            <a:pPr algn="just"/>
            <a:endParaRPr lang="ru-RU" dirty="0">
              <a:hlinkClick r:id="rId6"/>
            </a:endParaRPr>
          </a:p>
          <a:p>
            <a:pPr algn="just"/>
            <a:endParaRPr lang="ru-RU" dirty="0" smtClean="0">
              <a:hlinkClick r:id="rId6"/>
            </a:endParaRPr>
          </a:p>
          <a:p>
            <a:pPr algn="just"/>
            <a:r>
              <a:rPr lang="ru-RU" dirty="0" smtClean="0">
                <a:hlinkClick r:id="rId6"/>
              </a:rPr>
              <a:t>ФПСАД </a:t>
            </a:r>
            <a:r>
              <a:rPr lang="ru-RU" dirty="0">
                <a:hlinkClick r:id="rId6"/>
              </a:rPr>
              <a:t>N </a:t>
            </a:r>
            <a:r>
              <a:rPr lang="ru-RU" dirty="0" smtClean="0">
                <a:hlinkClick r:id="rId6"/>
              </a:rPr>
              <a:t>34</a:t>
            </a:r>
            <a:r>
              <a:rPr lang="ru-RU" b="1" dirty="0" smtClean="0"/>
              <a:t> </a:t>
            </a:r>
            <a:r>
              <a:rPr lang="ru-RU" sz="1200" dirty="0"/>
              <a:t>КОНТРОЛЬ КАЧЕСТВА УСЛУГ В АУДИТОРСКИХ ОРГАНИЗАЦИЯХ</a:t>
            </a:r>
          </a:p>
        </p:txBody>
      </p:sp>
    </p:spTree>
    <p:extLst>
      <p:ext uri="{BB962C8B-B14F-4D97-AF65-F5344CB8AC3E}">
        <p14:creationId xmlns:p14="http://schemas.microsoft.com/office/powerpoint/2010/main" val="1592453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411760" y="273050"/>
            <a:ext cx="6275040" cy="5853113"/>
          </a:xfrm>
        </p:spPr>
        <p:txBody>
          <a:bodyPr/>
          <a:lstStyle/>
          <a:p>
            <a:endParaRPr lang="en-US" sz="1200" b="1" dirty="0"/>
          </a:p>
          <a:p>
            <a:endParaRPr lang="ru-RU" sz="1200" b="1" dirty="0"/>
          </a:p>
          <a:p>
            <a:r>
              <a:rPr lang="ru-RU" sz="1800" dirty="0" smtClean="0"/>
              <a:t>документирование </a:t>
            </a:r>
            <a:r>
              <a:rPr lang="ru-RU" sz="1800" dirty="0"/>
              <a:t>принципов и процедур контроля качества услуг.</a:t>
            </a:r>
          </a:p>
          <a:p>
            <a:r>
              <a:rPr lang="ru-RU" sz="1800" dirty="0" smtClean="0"/>
              <a:t>документирование </a:t>
            </a:r>
            <a:r>
              <a:rPr lang="ru-RU" sz="1800" dirty="0"/>
              <a:t>выполненной работы, а также временных рамок и объема обзорной проверки качества выполнения задания;</a:t>
            </a:r>
          </a:p>
          <a:p>
            <a:r>
              <a:rPr lang="ru-RU" sz="1800" dirty="0" smtClean="0"/>
              <a:t>Документирование процедур, обеспечивающих </a:t>
            </a:r>
            <a:r>
              <a:rPr lang="ru-RU" sz="1800" dirty="0"/>
              <a:t>уверенность в том, что каждый элемент системы контроля качества функционирует надлежащим образом.</a:t>
            </a:r>
          </a:p>
          <a:p>
            <a:r>
              <a:rPr lang="ru-RU" sz="1800" dirty="0" smtClean="0"/>
              <a:t>Обязательные требования к порядку документирования, формам и содержанию документов, </a:t>
            </a:r>
            <a:r>
              <a:rPr lang="ru-RU" sz="1800" dirty="0"/>
              <a:t>свидетельствующих о функционировании системы контроля качества, </a:t>
            </a:r>
          </a:p>
          <a:p>
            <a:endParaRPr lang="ru-RU" sz="1800" dirty="0"/>
          </a:p>
          <a:p>
            <a:pPr algn="just"/>
            <a:endParaRPr lang="ru-RU" sz="1800" dirty="0" smtClean="0"/>
          </a:p>
          <a:p>
            <a:pPr algn="just"/>
            <a:r>
              <a:rPr lang="ru-RU" sz="1800" dirty="0" smtClean="0"/>
              <a:t>аудитор </a:t>
            </a:r>
            <a:r>
              <a:rPr lang="ru-RU" sz="1800" dirty="0"/>
              <a:t>документирует свои выводы относительно конкретной работы службы внутреннего аудита, которая была им оценена и в отношении которой им были выполнены аудиторские процедуры.</a:t>
            </a:r>
          </a:p>
          <a:p>
            <a:pPr algn="just"/>
            <a:endParaRPr lang="ru-RU" sz="1200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457201" y="188640"/>
            <a:ext cx="1594520" cy="5937523"/>
          </a:xfrm>
        </p:spPr>
        <p:txBody>
          <a:bodyPr/>
          <a:lstStyle/>
          <a:p>
            <a:endParaRPr lang="ru-RU" sz="1000" dirty="0" smtClean="0"/>
          </a:p>
          <a:p>
            <a:endParaRPr lang="ru-RU" sz="1000" dirty="0"/>
          </a:p>
          <a:p>
            <a:endParaRPr lang="ru-RU" sz="1000" dirty="0" smtClean="0"/>
          </a:p>
          <a:p>
            <a:endParaRPr lang="ru-RU" sz="1000" dirty="0"/>
          </a:p>
          <a:p>
            <a:endParaRPr lang="ru-RU" sz="1000" dirty="0" smtClean="0"/>
          </a:p>
          <a:p>
            <a:endParaRPr lang="ru-RU" sz="1000" dirty="0"/>
          </a:p>
          <a:p>
            <a:endParaRPr lang="ru-RU" sz="1000" dirty="0" smtClean="0"/>
          </a:p>
          <a:p>
            <a:endParaRPr lang="ru-RU" sz="1000" dirty="0"/>
          </a:p>
          <a:p>
            <a:endParaRPr lang="ru-RU" sz="1000" dirty="0" smtClean="0"/>
          </a:p>
          <a:p>
            <a:endParaRPr lang="ru-RU" sz="1000" dirty="0"/>
          </a:p>
          <a:p>
            <a:endParaRPr lang="ru-RU" sz="1000" dirty="0" smtClean="0"/>
          </a:p>
          <a:p>
            <a:endParaRPr lang="ru-RU" sz="1000" dirty="0"/>
          </a:p>
          <a:p>
            <a:endParaRPr lang="ru-RU" sz="1000" dirty="0" smtClean="0"/>
          </a:p>
          <a:p>
            <a:endParaRPr lang="ru-RU" sz="1000" dirty="0"/>
          </a:p>
          <a:p>
            <a:endParaRPr lang="ru-RU" sz="1000" dirty="0" smtClean="0"/>
          </a:p>
          <a:p>
            <a:endParaRPr lang="ru-RU" sz="1000" dirty="0"/>
          </a:p>
          <a:p>
            <a:endParaRPr lang="ru-RU" sz="1000" dirty="0" smtClean="0"/>
          </a:p>
          <a:p>
            <a:endParaRPr lang="ru-RU" sz="1000" dirty="0"/>
          </a:p>
          <a:p>
            <a:endParaRPr lang="ru-RU" sz="1000" dirty="0" smtClean="0"/>
          </a:p>
          <a:p>
            <a:endParaRPr lang="ru-RU" sz="1000" dirty="0"/>
          </a:p>
          <a:p>
            <a:endParaRPr lang="ru-RU" sz="1000" dirty="0" smtClean="0"/>
          </a:p>
          <a:p>
            <a:endParaRPr lang="ru-RU" sz="1000" dirty="0"/>
          </a:p>
          <a:p>
            <a:endParaRPr lang="ru-RU" sz="1000" dirty="0" smtClean="0"/>
          </a:p>
          <a:p>
            <a:r>
              <a:rPr lang="ru-RU" sz="1600" dirty="0" smtClean="0"/>
              <a:t>ПРАВИЛО </a:t>
            </a:r>
            <a:r>
              <a:rPr lang="ru-RU" sz="1600" dirty="0"/>
              <a:t>(СТАНДАРТ) N 29. РАССМОТРЕНИЕ РАБОТЫ ВНУТРЕННЕГО АУДИТА</a:t>
            </a:r>
          </a:p>
        </p:txBody>
      </p:sp>
    </p:spTree>
    <p:extLst>
      <p:ext uri="{BB962C8B-B14F-4D97-AF65-F5344CB8AC3E}">
        <p14:creationId xmlns:p14="http://schemas.microsoft.com/office/powerpoint/2010/main" val="4018666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619672" y="1772816"/>
            <a:ext cx="7067128" cy="4824536"/>
          </a:xfrm>
        </p:spPr>
        <p:txBody>
          <a:bodyPr/>
          <a:lstStyle/>
          <a:p>
            <a:r>
              <a:rPr lang="ru-RU" sz="2400" b="1" dirty="0"/>
              <a:t>А1 </a:t>
            </a:r>
            <a:r>
              <a:rPr lang="ru-RU" sz="2400" dirty="0"/>
              <a:t>Краткий обзор спорных вопросов по заданию </a:t>
            </a:r>
            <a:endParaRPr lang="ru-RU" sz="2400" dirty="0" smtClean="0"/>
          </a:p>
          <a:p>
            <a:r>
              <a:rPr lang="ru-RU" sz="2400" b="1" dirty="0" smtClean="0"/>
              <a:t>A2 </a:t>
            </a:r>
            <a:r>
              <a:rPr lang="ru-RU" sz="2400" dirty="0"/>
              <a:t>Условия выполнения работ </a:t>
            </a:r>
          </a:p>
          <a:p>
            <a:pPr marL="0" indent="0">
              <a:buNone/>
            </a:pPr>
            <a:r>
              <a:rPr lang="ru-RU" sz="2400" dirty="0" smtClean="0"/>
              <a:t>    </a:t>
            </a:r>
            <a:r>
              <a:rPr lang="ru-RU" sz="2400" dirty="0"/>
              <a:t>A 2.1 Письмо-соглашение</a:t>
            </a:r>
          </a:p>
          <a:p>
            <a:pPr marL="0" indent="0">
              <a:buNone/>
            </a:pPr>
            <a:r>
              <a:rPr lang="ru-RU" sz="2400" dirty="0" smtClean="0"/>
              <a:t>    A </a:t>
            </a:r>
            <a:r>
              <a:rPr lang="ru-RU" sz="2400" dirty="0"/>
              <a:t>2.2 Принятие решения о начале работ с новым клиентом или продолжении</a:t>
            </a:r>
          </a:p>
          <a:p>
            <a:pPr marL="0" indent="0">
              <a:buNone/>
            </a:pPr>
            <a:r>
              <a:rPr lang="ru-RU" sz="2400" dirty="0"/>
              <a:t>отношений с существующим</a:t>
            </a:r>
          </a:p>
          <a:p>
            <a:pPr marL="0" indent="0">
              <a:buNone/>
            </a:pPr>
            <a:r>
              <a:rPr lang="ru-RU" sz="2400" dirty="0" smtClean="0"/>
              <a:t>    A </a:t>
            </a:r>
            <a:r>
              <a:rPr lang="ru-RU" sz="2400" dirty="0"/>
              <a:t>2.3 Порядок принятия решения о заключении договора о выполнении </a:t>
            </a:r>
            <a:r>
              <a:rPr lang="ru-RU" sz="2400" dirty="0" smtClean="0"/>
              <a:t>конкретного задания</a:t>
            </a:r>
            <a:endParaRPr lang="ru-RU" sz="2400" dirty="0"/>
          </a:p>
          <a:p>
            <a:endParaRPr lang="ru-RU" sz="1600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457201" y="1772816"/>
            <a:ext cx="1162471" cy="4353347"/>
          </a:xfrm>
        </p:spPr>
        <p:txBody>
          <a:bodyPr/>
          <a:lstStyle/>
          <a:p>
            <a:r>
              <a:rPr lang="ru-RU" b="1" dirty="0" smtClean="0"/>
              <a:t>Раздел А</a:t>
            </a:r>
          </a:p>
          <a:p>
            <a:r>
              <a:rPr lang="ru-RU" b="1" dirty="0" smtClean="0"/>
              <a:t> </a:t>
            </a:r>
            <a:r>
              <a:rPr lang="ru-RU" b="1" dirty="0"/>
              <a:t>Руководство заданием</a:t>
            </a:r>
            <a:endParaRPr lang="ru-RU" dirty="0"/>
          </a:p>
          <a:p>
            <a:endParaRPr lang="ru-RU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280920" cy="1389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411760" y="260648"/>
            <a:ext cx="62646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Примерный перечень рабочих документов аудитора в соответствии с МСА, содержащийся в “Сборнике </a:t>
            </a:r>
            <a:r>
              <a:rPr lang="ru-RU" dirty="0"/>
              <a:t>типовых аудиторских рабочих документов для проведения аудита”  </a:t>
            </a:r>
            <a:r>
              <a:rPr lang="ru-RU" dirty="0" smtClean="0"/>
              <a:t>(Проект ТАСИС 2006 год)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29171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619672" y="1772816"/>
            <a:ext cx="7067128" cy="4824536"/>
          </a:xfrm>
        </p:spPr>
        <p:txBody>
          <a:bodyPr/>
          <a:lstStyle/>
          <a:p>
            <a:endParaRPr lang="ru-RU" sz="1800" dirty="0"/>
          </a:p>
          <a:p>
            <a:r>
              <a:rPr lang="ru-RU" sz="1800" b="1" dirty="0"/>
              <a:t>A3 </a:t>
            </a:r>
            <a:r>
              <a:rPr lang="ru-RU" sz="1800" dirty="0"/>
              <a:t>Обмен информацией в процессе работы по проекту </a:t>
            </a:r>
            <a:endParaRPr lang="ru-RU" sz="1800" dirty="0" smtClean="0"/>
          </a:p>
          <a:p>
            <a:pPr marL="0" indent="0">
              <a:buNone/>
            </a:pPr>
            <a:r>
              <a:rPr lang="ru-RU" sz="1800" dirty="0" smtClean="0"/>
              <a:t> </a:t>
            </a:r>
            <a:r>
              <a:rPr lang="ru-RU" sz="1800" dirty="0"/>
              <a:t>A 3.1 Протокол вступительного заседания</a:t>
            </a:r>
          </a:p>
          <a:p>
            <a:pPr marL="0" indent="0">
              <a:buNone/>
            </a:pPr>
            <a:r>
              <a:rPr lang="ru-RU" sz="1800" dirty="0"/>
              <a:t>A 3.2 Выдержки из протоколов собраний акционеров, рабочих встреч лиц,</a:t>
            </a:r>
          </a:p>
          <a:p>
            <a:pPr marL="0" indent="0">
              <a:buNone/>
            </a:pPr>
            <a:r>
              <a:rPr lang="ru-RU" sz="1800" dirty="0"/>
              <a:t>ответственных за осуществление управленческих функций и представителей</a:t>
            </a:r>
          </a:p>
          <a:p>
            <a:pPr marL="0" indent="0">
              <a:buNone/>
            </a:pPr>
            <a:r>
              <a:rPr lang="ru-RU" sz="1800" dirty="0"/>
              <a:t>соответствующих комитетов, осуществляющих исполнительские функции</a:t>
            </a:r>
          </a:p>
          <a:p>
            <a:r>
              <a:rPr lang="ru-RU" sz="1800" b="1" dirty="0"/>
              <a:t>A4 </a:t>
            </a:r>
            <a:r>
              <a:rPr lang="ru-RU" sz="1800" dirty="0"/>
              <a:t>Планы материально-технического </a:t>
            </a:r>
            <a:r>
              <a:rPr lang="ru-RU" sz="1800" dirty="0" smtClean="0"/>
              <a:t>обеспечения</a:t>
            </a:r>
            <a:endParaRPr lang="ru-RU" sz="1800" dirty="0" smtClean="0"/>
          </a:p>
          <a:p>
            <a:pPr marL="0" indent="0">
              <a:buNone/>
            </a:pPr>
            <a:r>
              <a:rPr lang="ru-RU" sz="1800" dirty="0" smtClean="0"/>
              <a:t> </a:t>
            </a:r>
            <a:r>
              <a:rPr lang="ru-RU" sz="1800" dirty="0"/>
              <a:t>A 4.1 Функции и обязанности членов рабочей группы по проведению аудита</a:t>
            </a:r>
          </a:p>
          <a:p>
            <a:pPr marL="0" indent="0">
              <a:buNone/>
            </a:pPr>
            <a:r>
              <a:rPr lang="ru-RU" sz="1800" dirty="0"/>
              <a:t>A 4.2 Расчет стоимости работ по проведению аудиторской проверки</a:t>
            </a:r>
          </a:p>
          <a:p>
            <a:r>
              <a:rPr lang="ru-RU" sz="1800" b="1" dirty="0"/>
              <a:t>A5 </a:t>
            </a:r>
            <a:r>
              <a:rPr lang="ru-RU" sz="1800" dirty="0"/>
              <a:t>Оценка работы подразделения внутреннего аудита </a:t>
            </a:r>
            <a:r>
              <a:rPr lang="ru-RU" sz="1800" dirty="0" smtClean="0"/>
              <a:t> </a:t>
            </a:r>
            <a:endParaRPr lang="ru-RU" sz="1800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457201" y="1772816"/>
            <a:ext cx="1162471" cy="4353347"/>
          </a:xfrm>
        </p:spPr>
        <p:txBody>
          <a:bodyPr/>
          <a:lstStyle/>
          <a:p>
            <a:r>
              <a:rPr lang="ru-RU" b="1" dirty="0" smtClean="0"/>
              <a:t>Раздел А</a:t>
            </a:r>
          </a:p>
          <a:p>
            <a:r>
              <a:rPr lang="ru-RU" b="1" dirty="0" smtClean="0"/>
              <a:t> </a:t>
            </a:r>
            <a:r>
              <a:rPr lang="ru-RU" b="1" dirty="0"/>
              <a:t>Руководство заданием</a:t>
            </a:r>
            <a:endParaRPr lang="ru-RU" dirty="0"/>
          </a:p>
          <a:p>
            <a:endParaRPr lang="ru-RU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280920" cy="1389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411760" y="260648"/>
            <a:ext cx="62646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Примерный перечень рабочих документов аудитора в соответствии с МСА, содержащийся в “Сборнике </a:t>
            </a:r>
            <a:r>
              <a:rPr lang="ru-RU" dirty="0"/>
              <a:t>типовых аудиторских рабочих документов для проведения аудита”  </a:t>
            </a:r>
            <a:r>
              <a:rPr lang="ru-RU" dirty="0" smtClean="0"/>
              <a:t>(Проект ТАСИС 2006 год)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9958356"/>
      </p:ext>
    </p:extLst>
  </p:cSld>
  <p:clrMapOvr>
    <a:masterClrMapping/>
  </p:clrMapOvr>
</p:sld>
</file>

<file path=ppt/theme/theme1.xml><?xml version="1.0" encoding="utf-8"?>
<a:theme xmlns:a="http://schemas.openxmlformats.org/drawingml/2006/main" name="Презентация Собрание СРО НП АПР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Собрание СРО НП АПР</Template>
  <TotalTime>343</TotalTime>
  <Words>1239</Words>
  <Application>Microsoft Office PowerPoint</Application>
  <PresentationFormat>Экран (4:3)</PresentationFormat>
  <Paragraphs>206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Презентация Собрание СРО НП АПР</vt:lpstr>
      <vt:lpstr>Дальневосточный филиал  саморегулируемой организации  Некоммерческое партнерство Аудиторская палата России</vt:lpstr>
      <vt:lpstr> Факторы, определяющие  необходимость разработки единых требований к рабочим документам и рекомендаций по использованию в процессе каждой конкретной проверки различного набора типовых форм рабочих документов, содержащих результаты аудиторских процедур: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Спр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 Коробушина</dc:creator>
  <cp:lastModifiedBy>Ирина</cp:lastModifiedBy>
  <cp:revision>31</cp:revision>
  <dcterms:created xsi:type="dcterms:W3CDTF">2013-05-22T07:39:08Z</dcterms:created>
  <dcterms:modified xsi:type="dcterms:W3CDTF">2013-09-11T00:06:07Z</dcterms:modified>
</cp:coreProperties>
</file>