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73" r:id="rId10"/>
    <p:sldId id="274" r:id="rId11"/>
    <p:sldId id="268" r:id="rId12"/>
    <p:sldId id="270" r:id="rId13"/>
    <p:sldId id="269" r:id="rId14"/>
    <p:sldId id="271" r:id="rId15"/>
    <p:sldId id="258" r:id="rId16"/>
    <p:sldId id="26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5F0A63-8C3E-4559-A6E2-2F219C90D5C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C603AF1-AFAD-4CA7-A737-D2C8309B62A6}">
      <dgm:prSet phldrT="[Текст]"/>
      <dgm:spPr/>
      <dgm:t>
        <a:bodyPr/>
        <a:lstStyle/>
        <a:p>
          <a:r>
            <a:rPr lang="ru-RU" dirty="0" smtClean="0"/>
            <a:t>Контрольная среда</a:t>
          </a:r>
          <a:endParaRPr lang="ru-RU" dirty="0"/>
        </a:p>
      </dgm:t>
    </dgm:pt>
    <dgm:pt modelId="{472D45D8-F87D-4F52-AB7B-F372D49464C8}" type="parTrans" cxnId="{4724678A-CBA8-4F8B-8DA4-9B5117427136}">
      <dgm:prSet/>
      <dgm:spPr/>
      <dgm:t>
        <a:bodyPr/>
        <a:lstStyle/>
        <a:p>
          <a:endParaRPr lang="ru-RU"/>
        </a:p>
      </dgm:t>
    </dgm:pt>
    <dgm:pt modelId="{B0B3548D-3294-4DF5-85B4-C961CB564C3D}" type="sibTrans" cxnId="{4724678A-CBA8-4F8B-8DA4-9B5117427136}">
      <dgm:prSet/>
      <dgm:spPr/>
      <dgm:t>
        <a:bodyPr/>
        <a:lstStyle/>
        <a:p>
          <a:endParaRPr lang="ru-RU"/>
        </a:p>
      </dgm:t>
    </dgm:pt>
    <dgm:pt modelId="{7892BA67-4B86-4700-B045-116B67DE0502}">
      <dgm:prSet phldrT="[Текст]"/>
      <dgm:spPr/>
      <dgm:t>
        <a:bodyPr/>
        <a:lstStyle/>
        <a:p>
          <a:r>
            <a:rPr lang="ru-RU" dirty="0" smtClean="0"/>
            <a:t>Учетная система</a:t>
          </a:r>
          <a:endParaRPr lang="ru-RU" dirty="0"/>
        </a:p>
      </dgm:t>
    </dgm:pt>
    <dgm:pt modelId="{C4EFE354-5FF7-4A89-8545-FE2795CB5867}" type="parTrans" cxnId="{3807FC1D-C196-4D2C-A184-FAE77EA77D08}">
      <dgm:prSet/>
      <dgm:spPr/>
      <dgm:t>
        <a:bodyPr/>
        <a:lstStyle/>
        <a:p>
          <a:endParaRPr lang="ru-RU"/>
        </a:p>
      </dgm:t>
    </dgm:pt>
    <dgm:pt modelId="{AD69471F-4A0B-4075-BC74-6332D6382503}" type="sibTrans" cxnId="{3807FC1D-C196-4D2C-A184-FAE77EA77D08}">
      <dgm:prSet/>
      <dgm:spPr/>
      <dgm:t>
        <a:bodyPr/>
        <a:lstStyle/>
        <a:p>
          <a:endParaRPr lang="ru-RU"/>
        </a:p>
      </dgm:t>
    </dgm:pt>
    <dgm:pt modelId="{EAC7C54F-C9BD-41FE-83F1-559534AD7052}">
      <dgm:prSet phldrT="[Текст]"/>
      <dgm:spPr/>
      <dgm:t>
        <a:bodyPr/>
        <a:lstStyle/>
        <a:p>
          <a:r>
            <a:rPr lang="ru-RU" dirty="0" smtClean="0"/>
            <a:t>Отдельные средства контроля</a:t>
          </a:r>
          <a:endParaRPr lang="ru-RU" dirty="0"/>
        </a:p>
      </dgm:t>
    </dgm:pt>
    <dgm:pt modelId="{171376C3-8B33-408E-AEE9-8C26F9AA03B0}" type="parTrans" cxnId="{36FC0BF1-3AA3-4ED7-A61E-2324821DA7CD}">
      <dgm:prSet/>
      <dgm:spPr/>
      <dgm:t>
        <a:bodyPr/>
        <a:lstStyle/>
        <a:p>
          <a:endParaRPr lang="ru-RU"/>
        </a:p>
      </dgm:t>
    </dgm:pt>
    <dgm:pt modelId="{6688417F-145D-43D2-BFE1-84D4D3C314F7}" type="sibTrans" cxnId="{36FC0BF1-3AA3-4ED7-A61E-2324821DA7CD}">
      <dgm:prSet/>
      <dgm:spPr/>
      <dgm:t>
        <a:bodyPr/>
        <a:lstStyle/>
        <a:p>
          <a:endParaRPr lang="ru-RU"/>
        </a:p>
      </dgm:t>
    </dgm:pt>
    <dgm:pt modelId="{F6EAFEBB-BFBA-4853-9FF1-D79C1F2E32F2}" type="pres">
      <dgm:prSet presAssocID="{9C5F0A63-8C3E-4559-A6E2-2F219C90D5C3}" presName="linearFlow" presStyleCnt="0">
        <dgm:presLayoutVars>
          <dgm:dir/>
          <dgm:resizeHandles val="exact"/>
        </dgm:presLayoutVars>
      </dgm:prSet>
      <dgm:spPr/>
    </dgm:pt>
    <dgm:pt modelId="{87379FE1-17B2-46E6-938E-E2F06C0F3175}" type="pres">
      <dgm:prSet presAssocID="{4C603AF1-AFAD-4CA7-A737-D2C8309B62A6}" presName="composite" presStyleCnt="0"/>
      <dgm:spPr/>
    </dgm:pt>
    <dgm:pt modelId="{A5F89056-8C0A-4A6E-BC08-1A4A5A629859}" type="pres">
      <dgm:prSet presAssocID="{4C603AF1-AFAD-4CA7-A737-D2C8309B62A6}" presName="imgShp" presStyleLbl="fgImgPlace1" presStyleIdx="0" presStyleCnt="3"/>
      <dgm:spPr/>
    </dgm:pt>
    <dgm:pt modelId="{AAAA3392-A479-439B-8BDC-D7015F6A7C1B}" type="pres">
      <dgm:prSet presAssocID="{4C603AF1-AFAD-4CA7-A737-D2C8309B62A6}" presName="txShp" presStyleLbl="node1" presStyleIdx="0" presStyleCnt="3">
        <dgm:presLayoutVars>
          <dgm:bulletEnabled val="1"/>
        </dgm:presLayoutVars>
      </dgm:prSet>
      <dgm:spPr/>
    </dgm:pt>
    <dgm:pt modelId="{61645BCD-CCB8-4FE4-9130-7C8A45C25D6D}" type="pres">
      <dgm:prSet presAssocID="{B0B3548D-3294-4DF5-85B4-C961CB564C3D}" presName="spacing" presStyleCnt="0"/>
      <dgm:spPr/>
    </dgm:pt>
    <dgm:pt modelId="{8B0E92D4-D20F-430E-A66A-09F2FBB4F5A7}" type="pres">
      <dgm:prSet presAssocID="{7892BA67-4B86-4700-B045-116B67DE0502}" presName="composite" presStyleCnt="0"/>
      <dgm:spPr/>
    </dgm:pt>
    <dgm:pt modelId="{D94658B0-7559-4133-8504-C39B6B75CA22}" type="pres">
      <dgm:prSet presAssocID="{7892BA67-4B86-4700-B045-116B67DE0502}" presName="imgShp" presStyleLbl="fgImgPlace1" presStyleIdx="1" presStyleCnt="3"/>
      <dgm:spPr/>
    </dgm:pt>
    <dgm:pt modelId="{794D2E57-5546-4A2F-8D25-956BE9AC97DD}" type="pres">
      <dgm:prSet presAssocID="{7892BA67-4B86-4700-B045-116B67DE050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90B3B-5FE6-4E5A-BE86-58CBEA40FE39}" type="pres">
      <dgm:prSet presAssocID="{AD69471F-4A0B-4075-BC74-6332D6382503}" presName="spacing" presStyleCnt="0"/>
      <dgm:spPr/>
    </dgm:pt>
    <dgm:pt modelId="{7A0C8F1E-C535-4754-A264-E85A8B30919E}" type="pres">
      <dgm:prSet presAssocID="{EAC7C54F-C9BD-41FE-83F1-559534AD7052}" presName="composite" presStyleCnt="0"/>
      <dgm:spPr/>
    </dgm:pt>
    <dgm:pt modelId="{09E05DB8-0F61-41C2-805E-3BE35547086B}" type="pres">
      <dgm:prSet presAssocID="{EAC7C54F-C9BD-41FE-83F1-559534AD7052}" presName="imgShp" presStyleLbl="fgImgPlace1" presStyleIdx="2" presStyleCnt="3"/>
      <dgm:spPr/>
    </dgm:pt>
    <dgm:pt modelId="{D699187C-EF20-4D58-9BE5-544B6CD39141}" type="pres">
      <dgm:prSet presAssocID="{EAC7C54F-C9BD-41FE-83F1-559534AD705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051551-5A08-4C8A-9DF2-EFE62D8FBE43}" type="presOf" srcId="{9C5F0A63-8C3E-4559-A6E2-2F219C90D5C3}" destId="{F6EAFEBB-BFBA-4853-9FF1-D79C1F2E32F2}" srcOrd="0" destOrd="0" presId="urn:microsoft.com/office/officeart/2005/8/layout/vList3"/>
    <dgm:cxn modelId="{C03ACA5F-84B7-4386-86FB-B7014CA4BEA7}" type="presOf" srcId="{EAC7C54F-C9BD-41FE-83F1-559534AD7052}" destId="{D699187C-EF20-4D58-9BE5-544B6CD39141}" srcOrd="0" destOrd="0" presId="urn:microsoft.com/office/officeart/2005/8/layout/vList3"/>
    <dgm:cxn modelId="{3807FC1D-C196-4D2C-A184-FAE77EA77D08}" srcId="{9C5F0A63-8C3E-4559-A6E2-2F219C90D5C3}" destId="{7892BA67-4B86-4700-B045-116B67DE0502}" srcOrd="1" destOrd="0" parTransId="{C4EFE354-5FF7-4A89-8545-FE2795CB5867}" sibTransId="{AD69471F-4A0B-4075-BC74-6332D6382503}"/>
    <dgm:cxn modelId="{6A562BCF-713D-462D-932D-0E670FB0B5BF}" type="presOf" srcId="{4C603AF1-AFAD-4CA7-A737-D2C8309B62A6}" destId="{AAAA3392-A479-439B-8BDC-D7015F6A7C1B}" srcOrd="0" destOrd="0" presId="urn:microsoft.com/office/officeart/2005/8/layout/vList3"/>
    <dgm:cxn modelId="{6BD30C8A-D7AA-467D-93FA-90D764A69F0F}" type="presOf" srcId="{7892BA67-4B86-4700-B045-116B67DE0502}" destId="{794D2E57-5546-4A2F-8D25-956BE9AC97DD}" srcOrd="0" destOrd="0" presId="urn:microsoft.com/office/officeart/2005/8/layout/vList3"/>
    <dgm:cxn modelId="{4724678A-CBA8-4F8B-8DA4-9B5117427136}" srcId="{9C5F0A63-8C3E-4559-A6E2-2F219C90D5C3}" destId="{4C603AF1-AFAD-4CA7-A737-D2C8309B62A6}" srcOrd="0" destOrd="0" parTransId="{472D45D8-F87D-4F52-AB7B-F372D49464C8}" sibTransId="{B0B3548D-3294-4DF5-85B4-C961CB564C3D}"/>
    <dgm:cxn modelId="{36FC0BF1-3AA3-4ED7-A61E-2324821DA7CD}" srcId="{9C5F0A63-8C3E-4559-A6E2-2F219C90D5C3}" destId="{EAC7C54F-C9BD-41FE-83F1-559534AD7052}" srcOrd="2" destOrd="0" parTransId="{171376C3-8B33-408E-AEE9-8C26F9AA03B0}" sibTransId="{6688417F-145D-43D2-BFE1-84D4D3C314F7}"/>
    <dgm:cxn modelId="{8B852828-A5BF-4006-AD5D-5D08D7B65728}" type="presParOf" srcId="{F6EAFEBB-BFBA-4853-9FF1-D79C1F2E32F2}" destId="{87379FE1-17B2-46E6-938E-E2F06C0F3175}" srcOrd="0" destOrd="0" presId="urn:microsoft.com/office/officeart/2005/8/layout/vList3"/>
    <dgm:cxn modelId="{3176A704-D5B5-4C21-B1BE-BFF44B44FF94}" type="presParOf" srcId="{87379FE1-17B2-46E6-938E-E2F06C0F3175}" destId="{A5F89056-8C0A-4A6E-BC08-1A4A5A629859}" srcOrd="0" destOrd="0" presId="urn:microsoft.com/office/officeart/2005/8/layout/vList3"/>
    <dgm:cxn modelId="{840642D4-2755-4A7E-90E1-4465BD6189A5}" type="presParOf" srcId="{87379FE1-17B2-46E6-938E-E2F06C0F3175}" destId="{AAAA3392-A479-439B-8BDC-D7015F6A7C1B}" srcOrd="1" destOrd="0" presId="urn:microsoft.com/office/officeart/2005/8/layout/vList3"/>
    <dgm:cxn modelId="{C5C90BAA-9BA8-4A45-8D19-B901341CA38C}" type="presParOf" srcId="{F6EAFEBB-BFBA-4853-9FF1-D79C1F2E32F2}" destId="{61645BCD-CCB8-4FE4-9130-7C8A45C25D6D}" srcOrd="1" destOrd="0" presId="urn:microsoft.com/office/officeart/2005/8/layout/vList3"/>
    <dgm:cxn modelId="{A517882A-F90A-4676-B78A-AB5B26BE119C}" type="presParOf" srcId="{F6EAFEBB-BFBA-4853-9FF1-D79C1F2E32F2}" destId="{8B0E92D4-D20F-430E-A66A-09F2FBB4F5A7}" srcOrd="2" destOrd="0" presId="urn:microsoft.com/office/officeart/2005/8/layout/vList3"/>
    <dgm:cxn modelId="{106EB3F0-B6C3-444F-8795-F71490EEEFCD}" type="presParOf" srcId="{8B0E92D4-D20F-430E-A66A-09F2FBB4F5A7}" destId="{D94658B0-7559-4133-8504-C39B6B75CA22}" srcOrd="0" destOrd="0" presId="urn:microsoft.com/office/officeart/2005/8/layout/vList3"/>
    <dgm:cxn modelId="{0B60F6E6-D5FC-4FFC-868D-E8427BF23723}" type="presParOf" srcId="{8B0E92D4-D20F-430E-A66A-09F2FBB4F5A7}" destId="{794D2E57-5546-4A2F-8D25-956BE9AC97DD}" srcOrd="1" destOrd="0" presId="urn:microsoft.com/office/officeart/2005/8/layout/vList3"/>
    <dgm:cxn modelId="{AE387CD6-8E92-45FA-81D8-511C8F577402}" type="presParOf" srcId="{F6EAFEBB-BFBA-4853-9FF1-D79C1F2E32F2}" destId="{B4690B3B-5FE6-4E5A-BE86-58CBEA40FE39}" srcOrd="3" destOrd="0" presId="urn:microsoft.com/office/officeart/2005/8/layout/vList3"/>
    <dgm:cxn modelId="{4736D3B2-F38A-429B-8007-12CB752E53FF}" type="presParOf" srcId="{F6EAFEBB-BFBA-4853-9FF1-D79C1F2E32F2}" destId="{7A0C8F1E-C535-4754-A264-E85A8B30919E}" srcOrd="4" destOrd="0" presId="urn:microsoft.com/office/officeart/2005/8/layout/vList3"/>
    <dgm:cxn modelId="{5B238745-AE18-488B-AED2-246AF0A2E1E3}" type="presParOf" srcId="{7A0C8F1E-C535-4754-A264-E85A8B30919E}" destId="{09E05DB8-0F61-41C2-805E-3BE35547086B}" srcOrd="0" destOrd="0" presId="urn:microsoft.com/office/officeart/2005/8/layout/vList3"/>
    <dgm:cxn modelId="{771F0125-7767-4769-B5B7-DCB0032F4E36}" type="presParOf" srcId="{7A0C8F1E-C535-4754-A264-E85A8B30919E}" destId="{D699187C-EF20-4D58-9BE5-544B6CD3914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AA3392-A479-439B-8BDC-D7015F6A7C1B}">
      <dsp:nvSpPr>
        <dsp:cNvPr id="0" name=""/>
        <dsp:cNvSpPr/>
      </dsp:nvSpPr>
      <dsp:spPr>
        <a:xfrm rot="10800000">
          <a:off x="1683361" y="1236"/>
          <a:ext cx="5472684" cy="121961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15" tIns="129540" rIns="241808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Контрольная среда</a:t>
          </a:r>
          <a:endParaRPr lang="ru-RU" sz="3400" kern="1200" dirty="0"/>
        </a:p>
      </dsp:txBody>
      <dsp:txXfrm rot="10800000">
        <a:off x="1683361" y="1236"/>
        <a:ext cx="5472684" cy="1219612"/>
      </dsp:txXfrm>
    </dsp:sp>
    <dsp:sp modelId="{A5F89056-8C0A-4A6E-BC08-1A4A5A629859}">
      <dsp:nvSpPr>
        <dsp:cNvPr id="0" name=""/>
        <dsp:cNvSpPr/>
      </dsp:nvSpPr>
      <dsp:spPr>
        <a:xfrm>
          <a:off x="1073554" y="1236"/>
          <a:ext cx="1219612" cy="121961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4D2E57-5546-4A2F-8D25-956BE9AC97DD}">
      <dsp:nvSpPr>
        <dsp:cNvPr id="0" name=""/>
        <dsp:cNvSpPr/>
      </dsp:nvSpPr>
      <dsp:spPr>
        <a:xfrm rot="10800000">
          <a:off x="1683361" y="1584912"/>
          <a:ext cx="5472684" cy="121961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15" tIns="129540" rIns="241808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Учетная система</a:t>
          </a:r>
          <a:endParaRPr lang="ru-RU" sz="3400" kern="1200" dirty="0"/>
        </a:p>
      </dsp:txBody>
      <dsp:txXfrm rot="10800000">
        <a:off x="1683361" y="1584912"/>
        <a:ext cx="5472684" cy="1219612"/>
      </dsp:txXfrm>
    </dsp:sp>
    <dsp:sp modelId="{D94658B0-7559-4133-8504-C39B6B75CA22}">
      <dsp:nvSpPr>
        <dsp:cNvPr id="0" name=""/>
        <dsp:cNvSpPr/>
      </dsp:nvSpPr>
      <dsp:spPr>
        <a:xfrm>
          <a:off x="1073554" y="1584912"/>
          <a:ext cx="1219612" cy="121961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99187C-EF20-4D58-9BE5-544B6CD39141}">
      <dsp:nvSpPr>
        <dsp:cNvPr id="0" name=""/>
        <dsp:cNvSpPr/>
      </dsp:nvSpPr>
      <dsp:spPr>
        <a:xfrm rot="10800000">
          <a:off x="1683361" y="3168587"/>
          <a:ext cx="5472684" cy="121961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7815" tIns="129540" rIns="241808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Отдельные средства контроля</a:t>
          </a:r>
          <a:endParaRPr lang="ru-RU" sz="3400" kern="1200" dirty="0"/>
        </a:p>
      </dsp:txBody>
      <dsp:txXfrm rot="10800000">
        <a:off x="1683361" y="3168587"/>
        <a:ext cx="5472684" cy="1219612"/>
      </dsp:txXfrm>
    </dsp:sp>
    <dsp:sp modelId="{09E05DB8-0F61-41C2-805E-3BE35547086B}">
      <dsp:nvSpPr>
        <dsp:cNvPr id="0" name=""/>
        <dsp:cNvSpPr/>
      </dsp:nvSpPr>
      <dsp:spPr>
        <a:xfrm>
          <a:off x="1073554" y="3168587"/>
          <a:ext cx="1219612" cy="121961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ED52C-A255-46AF-9A28-55544EBEF074}" type="datetimeFigureOut">
              <a:rPr lang="ru-RU" smtClean="0"/>
              <a:pPr/>
              <a:t>11.09.2013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ED75B-884F-451F-ACCB-4E062C65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ED75B-884F-451F-ACCB-4E062C65742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7AC9A42-C6CD-4BD8-B8E4-4E8906795A4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3488" cy="2808312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Система </a:t>
            </a:r>
            <a:r>
              <a:rPr lang="ru-RU" sz="3000" dirty="0" smtClean="0"/>
              <a:t>построения контрольной среды внутри аудиторской </a:t>
            </a:r>
            <a:r>
              <a:rPr lang="ru-RU" sz="3000" dirty="0" smtClean="0"/>
              <a:t>компании в свете новых  требований Кодекса профессиональной этики аудиторов и Правил независимости аудиторов и аудиторских организаций </a:t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429000"/>
            <a:ext cx="4896216" cy="2592288"/>
          </a:xfrm>
        </p:spPr>
        <p:txBody>
          <a:bodyPr>
            <a:noAutofit/>
          </a:bodyPr>
          <a:lstStyle/>
          <a:p>
            <a:r>
              <a:rPr lang="ru-RU" sz="2000" dirty="0" smtClean="0"/>
              <a:t>Директор по аудиту ООО «Центр налоговых экспертиз и аудита»</a:t>
            </a:r>
          </a:p>
          <a:p>
            <a:r>
              <a:rPr lang="ru-RU" sz="2000" dirty="0" smtClean="0"/>
              <a:t> </a:t>
            </a:r>
            <a:r>
              <a:rPr lang="ru-RU" sz="2000" dirty="0" err="1" smtClean="0"/>
              <a:t>Чепик</a:t>
            </a:r>
            <a:r>
              <a:rPr lang="ru-RU" sz="2000" dirty="0" smtClean="0"/>
              <a:t> Наталия Александровна, </a:t>
            </a:r>
          </a:p>
          <a:p>
            <a:r>
              <a:rPr lang="ru-RU" sz="2000" dirty="0" smtClean="0"/>
              <a:t>Санкт-Петербург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10-11 сентября 2013 года</a:t>
            </a:r>
          </a:p>
          <a:p>
            <a:r>
              <a:rPr lang="ru-RU" sz="2000" dirty="0" smtClean="0"/>
              <a:t>			Владивосток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Документирование соблюдения принципа независимости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None/>
            </a:pPr>
            <a:r>
              <a:rPr lang="ru-RU" sz="2800" dirty="0" smtClean="0"/>
              <a:t>Аудитор должен документировать свои выводы о соблюдении независимости и основное содержание любых надлежащих обсуждений по данному вопросу. В частности:</a:t>
            </a:r>
          </a:p>
          <a:p>
            <a:pPr>
              <a:buFont typeface="Arial" pitchFamily="34" charset="0"/>
              <a:buNone/>
            </a:pPr>
            <a:r>
              <a:rPr lang="ru-RU" sz="2800" dirty="0" smtClean="0"/>
              <a:t>а) в случае, когда для сведения угроз независимости до приемлемого уровня требуется принятие мер предосторожности, аудитор должен документировать характер таких угроз и принятые меры предосторожности;</a:t>
            </a:r>
          </a:p>
          <a:p>
            <a:pPr>
              <a:buFont typeface="Arial" pitchFamily="34" charset="0"/>
              <a:buNone/>
            </a:pPr>
            <a:r>
              <a:rPr lang="ru-RU" sz="2800" dirty="0" smtClean="0"/>
              <a:t>б) в случае, когда на основе проведенного анализа угроз независимости аудитор приходит к выводу, что необходимость принимать какие-либо меры предосторожности отсутствует, т.к. эти угрозы не превышают приемлемого уровня, аудитор должен документировать характер таких угроз и объяснение своих выводов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Принятие а обслуживание нового клиента и продолжение сотрудничества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Аудитор выполняет задания у тех клиентов </a:t>
            </a:r>
          </a:p>
          <a:p>
            <a:r>
              <a:rPr lang="ru-RU" dirty="0" smtClean="0"/>
              <a:t>а</a:t>
            </a:r>
            <a:r>
              <a:rPr lang="ru-RU" dirty="0" smtClean="0"/>
              <a:t>) в которых аудиторская организация положительно оценила честность руководства предполагаемого </a:t>
            </a:r>
            <a:r>
              <a:rPr lang="ru-RU" dirty="0" err="1" smtClean="0"/>
              <a:t>аудируемого</a:t>
            </a:r>
            <a:r>
              <a:rPr lang="ru-RU" dirty="0" smtClean="0"/>
              <a:t> лица или лица, которому будут оказаны сопутствующие аудиту услуги, и не обладает информацией, которая свидетельствовала бы о противоположном;</a:t>
            </a:r>
          </a:p>
          <a:p>
            <a:r>
              <a:rPr lang="ru-RU" dirty="0" smtClean="0"/>
              <a:t>б) которые аудиторская организация способна выполнить, обладая необходимыми возможностями, временем и ресурсами;</a:t>
            </a:r>
          </a:p>
          <a:p>
            <a:r>
              <a:rPr lang="ru-RU" dirty="0" smtClean="0"/>
              <a:t>в) при выполнении которых аудиторская организация не будет нарушать этические требования.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Кадровая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набор;</a:t>
            </a:r>
          </a:p>
          <a:p>
            <a:r>
              <a:rPr lang="ru-RU" dirty="0" smtClean="0"/>
              <a:t>адаптация </a:t>
            </a:r>
            <a:r>
              <a:rPr lang="ru-RU" dirty="0" smtClean="0"/>
              <a:t>(инструктаж при приеме на работу);</a:t>
            </a:r>
          </a:p>
          <a:p>
            <a:r>
              <a:rPr lang="ru-RU" dirty="0" smtClean="0"/>
              <a:t>подготовка;</a:t>
            </a:r>
            <a:endParaRPr lang="ru-RU" dirty="0" smtClean="0"/>
          </a:p>
          <a:p>
            <a:r>
              <a:rPr lang="ru-RU" dirty="0" smtClean="0"/>
              <a:t>обучение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консультирование;</a:t>
            </a:r>
          </a:p>
          <a:p>
            <a:r>
              <a:rPr lang="ru-RU" dirty="0" smtClean="0"/>
              <a:t>Оценка/аттестация;</a:t>
            </a:r>
            <a:endParaRPr lang="ru-RU" dirty="0" smtClean="0"/>
          </a:p>
          <a:p>
            <a:r>
              <a:rPr lang="ru-RU" b="1" i="1" dirty="0" smtClean="0"/>
              <a:t>продвижение </a:t>
            </a:r>
            <a:r>
              <a:rPr lang="ru-RU" b="1" i="1" dirty="0" smtClean="0"/>
              <a:t>по службе;</a:t>
            </a:r>
          </a:p>
          <a:p>
            <a:r>
              <a:rPr lang="ru-RU" dirty="0" smtClean="0"/>
              <a:t>Система поощрений  и</a:t>
            </a:r>
            <a:r>
              <a:rPr lang="ru-RU" b="1" i="1" dirty="0" smtClean="0"/>
              <a:t> взысканий </a:t>
            </a:r>
            <a:r>
              <a:rPr lang="ru-RU" dirty="0" smtClean="0"/>
              <a:t>сотрудников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Выполнение задания по аудиту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а) инструктаж аудиторской группы перед заданием с целью уяснения и понимания ее членами целей и задач;</a:t>
            </a:r>
          </a:p>
          <a:p>
            <a:r>
              <a:rPr lang="ru-RU" dirty="0" smtClean="0"/>
              <a:t>б) порядок соблюдения применимых стандартов;</a:t>
            </a:r>
          </a:p>
          <a:p>
            <a:r>
              <a:rPr lang="ru-RU" dirty="0" smtClean="0"/>
              <a:t>в) порядок надзора за выполнением задания, обучения работников и инструктажа;</a:t>
            </a:r>
          </a:p>
          <a:p>
            <a:r>
              <a:rPr lang="ru-RU" dirty="0" smtClean="0"/>
              <a:t>г) методы проведения обзорной проверки качества выполнения задания, значимых суждений и выданного аудиторского заключения или иного отчета;</a:t>
            </a:r>
          </a:p>
          <a:p>
            <a:r>
              <a:rPr lang="ru-RU" dirty="0" err="1" smtClean="0"/>
              <a:t>д</a:t>
            </a:r>
            <a:r>
              <a:rPr lang="ru-RU" dirty="0" smtClean="0"/>
              <a:t>) соответствующее документирование выполненной работы, а также временных рамок и объема обзорной проверки качества выполнения задания;</a:t>
            </a:r>
          </a:p>
          <a:p>
            <a:r>
              <a:rPr lang="ru-RU" dirty="0" smtClean="0"/>
              <a:t>е) порядок актуализации принципов и процедур.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Целью мониторинга соответствия принципов и процедур контроля качества является оценка:</a:t>
            </a:r>
          </a:p>
          <a:p>
            <a:r>
              <a:rPr lang="ru-RU" dirty="0" smtClean="0"/>
              <a:t>а) соблюдения федеральных правил (стандартов) аудиторской деятельности и требований нормативных правовых актов Российской Федерации;</a:t>
            </a:r>
          </a:p>
          <a:p>
            <a:r>
              <a:rPr lang="ru-RU" dirty="0" smtClean="0"/>
              <a:t>б) надлежащей организации и эффективного функционирования системы контроля качества;</a:t>
            </a:r>
          </a:p>
          <a:p>
            <a:r>
              <a:rPr lang="ru-RU" dirty="0" smtClean="0"/>
              <a:t>в) надлежащего применения принципов и процедур контроля качества, в результате чего аудиторские заключения и иные отчеты, выдаваемые аудиторской организацией, соответствуют условиям конкретных заданий.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Типичные ошибки в организации внутреннего контроля: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4839816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Контроль </a:t>
            </a:r>
            <a:r>
              <a:rPr lang="ru-RU" sz="2400" b="1" dirty="0" smtClean="0"/>
              <a:t>«по случаю»</a:t>
            </a:r>
            <a:r>
              <a:rPr lang="ru-RU" sz="2400" dirty="0" smtClean="0"/>
              <a:t> — не постоянный и всеобъемлющий, а приуроченный к каким-либо событиям </a:t>
            </a:r>
            <a:r>
              <a:rPr lang="ru-RU" sz="2400" dirty="0" smtClean="0"/>
              <a:t>или по итогам </a:t>
            </a:r>
            <a:r>
              <a:rPr lang="ru-RU" sz="2400" dirty="0" smtClean="0"/>
              <a:t>уже возникшей критической ситуации.</a:t>
            </a:r>
          </a:p>
          <a:p>
            <a:r>
              <a:rPr lang="ru-RU" sz="2400" b="1" dirty="0" smtClean="0"/>
              <a:t>Тотальный контроль</a:t>
            </a:r>
            <a:r>
              <a:rPr lang="ru-RU" sz="2400" dirty="0" smtClean="0"/>
              <a:t> </a:t>
            </a:r>
            <a:r>
              <a:rPr lang="ru-RU" sz="2400" dirty="0" smtClean="0"/>
              <a:t>— не </a:t>
            </a:r>
            <a:r>
              <a:rPr lang="ru-RU" sz="2400" dirty="0" smtClean="0"/>
              <a:t>повышает </a:t>
            </a:r>
            <a:r>
              <a:rPr lang="ru-RU" sz="2400" dirty="0" smtClean="0"/>
              <a:t>ответственность </a:t>
            </a:r>
            <a:r>
              <a:rPr lang="ru-RU" sz="2400" dirty="0" smtClean="0"/>
              <a:t>сотрудников, а освобождает от неё.</a:t>
            </a:r>
          </a:p>
          <a:p>
            <a:r>
              <a:rPr lang="ru-RU" sz="2400" b="1" dirty="0" smtClean="0"/>
              <a:t>Скрытый контроль</a:t>
            </a:r>
            <a:r>
              <a:rPr lang="ru-RU" sz="2400" dirty="0" smtClean="0"/>
              <a:t> — неблагоприятное воздействие на морально-психологическую атмосферу в коллективе, задушение инициативы. </a:t>
            </a:r>
          </a:p>
          <a:p>
            <a:r>
              <a:rPr lang="ru-RU" sz="2400" b="1" dirty="0" smtClean="0"/>
              <a:t>Контроль любимого участка</a:t>
            </a:r>
            <a:r>
              <a:rPr lang="ru-RU" sz="2400" dirty="0" smtClean="0"/>
              <a:t> — чаще того, в делах которого руководитель чувствует себя специалистом.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1412776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Контроль-проформа</a:t>
            </a:r>
            <a:r>
              <a:rPr lang="ru-RU" sz="2400" dirty="0" smtClean="0"/>
              <a:t> — видимость контроля по причине безусловной презумпции добросовестности сотрудников.</a:t>
            </a:r>
          </a:p>
          <a:p>
            <a:r>
              <a:rPr lang="ru-RU" sz="2400" b="1" dirty="0" smtClean="0"/>
              <a:t>Контроль-недоверие</a:t>
            </a:r>
            <a:r>
              <a:rPr lang="ru-RU" sz="2400" dirty="0" smtClean="0"/>
              <a:t> — оценка успешности контроля по количеству выявленных нарушений.</a:t>
            </a:r>
          </a:p>
          <a:p>
            <a:r>
              <a:rPr lang="ru-RU" sz="2400" b="1" dirty="0" smtClean="0"/>
              <a:t>Контроль без обратной связи</a:t>
            </a:r>
            <a:r>
              <a:rPr lang="ru-RU" sz="2400" dirty="0" smtClean="0"/>
              <a:t> — придерживание результатов контроля для различных целей </a:t>
            </a:r>
            <a:r>
              <a:rPr lang="ru-RU" sz="2400" i="1" dirty="0" smtClean="0"/>
              <a:t>(например, при разговоре о повышении заработной платы).</a:t>
            </a:r>
            <a:endParaRPr lang="ru-RU" sz="2400" dirty="0" smtClean="0"/>
          </a:p>
          <a:p>
            <a:r>
              <a:rPr lang="ru-RU" sz="2400" b="1" dirty="0" smtClean="0"/>
              <a:t>Поверхностный контроль</a:t>
            </a:r>
            <a:r>
              <a:rPr lang="ru-RU" sz="2400" dirty="0" smtClean="0"/>
              <a:t> </a:t>
            </a:r>
            <a:r>
              <a:rPr lang="ru-RU" sz="2400" i="1" dirty="0" smtClean="0"/>
              <a:t>(например, контроль прихода и ухода с работы вместо контроля её результатов</a:t>
            </a:r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372984"/>
          </a:xfrm>
        </p:spPr>
        <p:txBody>
          <a:bodyPr anchor="ctr"/>
          <a:lstStyle/>
          <a:p>
            <a:pPr algn="ctr"/>
            <a:r>
              <a:rPr lang="ru-RU" dirty="0" smtClean="0"/>
              <a:t>Благодарю за внимание, спасибо.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Нормативные 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1. Кодекс профессиональной этики аудиторов (одобрен Советом по аудиторской деятельности 22 марта 2012 года, протокол № 4)</a:t>
            </a:r>
          </a:p>
          <a:p>
            <a:r>
              <a:rPr lang="ru-RU" sz="2000" dirty="0" smtClean="0"/>
              <a:t>2. Правила независимости аудиторов и аудиторских организаций (одобрен Советом по аудиторской деятельности 20 сентября 2013 года, протокол № 6)</a:t>
            </a:r>
          </a:p>
          <a:p>
            <a:r>
              <a:rPr lang="ru-RU" sz="2000" dirty="0" smtClean="0"/>
              <a:t>3. </a:t>
            </a:r>
            <a:r>
              <a:rPr lang="ru-RU" sz="2000" dirty="0"/>
              <a:t>Правило (стандарт) N 34</a:t>
            </a:r>
            <a:r>
              <a:rPr lang="ru-RU" sz="2000" dirty="0" smtClean="0"/>
              <a:t>. Контроль </a:t>
            </a:r>
            <a:r>
              <a:rPr lang="ru-RU" sz="2000" dirty="0"/>
              <a:t>качества услуг в аудиторских </a:t>
            </a:r>
            <a:r>
              <a:rPr lang="ru-RU" sz="2000" dirty="0" smtClean="0"/>
              <a:t>организациях (Постановление Правительства РФ от 23 сентября 2002 года № 696</a:t>
            </a:r>
          </a:p>
          <a:p>
            <a:r>
              <a:rPr lang="ru-RU" sz="2000" dirty="0" smtClean="0"/>
              <a:t>4. Правило (стандарт) N  </a:t>
            </a:r>
            <a:r>
              <a:rPr lang="ru-RU" sz="2000" dirty="0"/>
              <a:t>7</a:t>
            </a:r>
            <a:r>
              <a:rPr lang="ru-RU" sz="2000" dirty="0" smtClean="0"/>
              <a:t>. Контроль качества выполнения заданий по аудиту</a:t>
            </a:r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10.09.2013   город Владивосток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внутреннего контроля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Контрольная среда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Контрольная среда </a:t>
            </a:r>
            <a:r>
              <a:rPr lang="ru-RU" dirty="0" smtClean="0"/>
              <a:t>–это осведомленность </a:t>
            </a:r>
            <a:r>
              <a:rPr lang="ru-RU" dirty="0" smtClean="0"/>
              <a:t>и действия представителей собственника и руководства относительно системы внутреннего контроля </a:t>
            </a:r>
            <a:r>
              <a:rPr lang="ru-RU" dirty="0" smtClean="0"/>
              <a:t>организации, </a:t>
            </a:r>
            <a:r>
              <a:rPr lang="ru-RU" dirty="0" smtClean="0"/>
              <a:t>а также понимание значения такой системы для деятельности </a:t>
            </a:r>
            <a:r>
              <a:rPr lang="ru-RU" dirty="0" smtClean="0"/>
              <a:t>организации.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контрольной среды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</a:t>
            </a:r>
            <a:r>
              <a:rPr lang="ru-RU" dirty="0" smtClean="0"/>
              <a:t> </a:t>
            </a:r>
            <a:r>
              <a:rPr lang="ru-RU" dirty="0" smtClean="0"/>
              <a:t>доведение до всеобщего сведения и поддержание принципа честности и других этических </a:t>
            </a:r>
            <a:r>
              <a:rPr lang="ru-RU" dirty="0" smtClean="0"/>
              <a:t>ценностей;</a:t>
            </a:r>
          </a:p>
          <a:p>
            <a:r>
              <a:rPr lang="ru-RU" dirty="0" smtClean="0"/>
              <a:t>2. </a:t>
            </a:r>
            <a:r>
              <a:rPr lang="ru-RU" dirty="0" smtClean="0"/>
              <a:t> </a:t>
            </a:r>
            <a:r>
              <a:rPr lang="ru-RU" dirty="0" smtClean="0"/>
              <a:t>профессионализм (компетентность сотрудников</a:t>
            </a:r>
            <a:r>
              <a:rPr lang="ru-RU" dirty="0" smtClean="0"/>
              <a:t>);</a:t>
            </a:r>
          </a:p>
          <a:p>
            <a:r>
              <a:rPr lang="ru-RU" dirty="0" smtClean="0"/>
              <a:t>3. компетентность и стиль работы </a:t>
            </a:r>
            <a:r>
              <a:rPr lang="ru-RU" dirty="0" smtClean="0"/>
              <a:t>руководства;</a:t>
            </a:r>
          </a:p>
          <a:p>
            <a:r>
              <a:rPr lang="ru-RU" dirty="0" smtClean="0"/>
              <a:t>4. организационная структура;</a:t>
            </a:r>
          </a:p>
          <a:p>
            <a:r>
              <a:rPr lang="ru-RU" dirty="0" smtClean="0"/>
              <a:t>5. </a:t>
            </a:r>
            <a:r>
              <a:rPr lang="ru-RU" dirty="0" smtClean="0"/>
              <a:t>наделение ответственностью и </a:t>
            </a:r>
            <a:r>
              <a:rPr lang="ru-RU" dirty="0" smtClean="0"/>
              <a:t>полномочиями;</a:t>
            </a:r>
          </a:p>
          <a:p>
            <a:r>
              <a:rPr lang="ru-RU" dirty="0" smtClean="0"/>
              <a:t>6. </a:t>
            </a:r>
            <a:r>
              <a:rPr lang="ru-RU" dirty="0" smtClean="0"/>
              <a:t>кадровая политика и </a:t>
            </a:r>
            <a:r>
              <a:rPr lang="ru-RU" dirty="0" smtClean="0"/>
              <a:t>практика;</a:t>
            </a:r>
          </a:p>
          <a:p>
            <a:r>
              <a:rPr lang="ru-RU" dirty="0" smtClean="0"/>
              <a:t>7</a:t>
            </a:r>
            <a:r>
              <a:rPr lang="ru-RU" dirty="0" smtClean="0"/>
              <a:t>. участие представителей собственника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Элементы системы контроля качества аудиторских услуг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8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57201" y="2654144"/>
            <a:ext cx="821925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i="1" dirty="0" smtClean="0"/>
              <a:t>а</a:t>
            </a:r>
            <a:r>
              <a:rPr lang="ru-RU" sz="2000" i="1" dirty="0" smtClean="0"/>
              <a:t>) обязанности руководства аудиторской организации по обеспечению качества услуг, оказываемых аудиторской организацией</a:t>
            </a:r>
            <a:r>
              <a:rPr lang="ru-RU" sz="2000" i="1" dirty="0" smtClean="0"/>
              <a:t>;</a:t>
            </a:r>
            <a:r>
              <a:rPr lang="ru-RU" sz="2000" i="1" dirty="0" smtClean="0"/>
              <a:t> </a:t>
            </a:r>
            <a:endParaRPr lang="ru-RU" sz="2000" dirty="0" smtClean="0"/>
          </a:p>
          <a:p>
            <a:r>
              <a:rPr lang="ru-RU" sz="2000" i="1" dirty="0" smtClean="0"/>
              <a:t>б) этические требования</a:t>
            </a:r>
            <a:r>
              <a:rPr lang="ru-RU" sz="2000" i="1" dirty="0" smtClean="0"/>
              <a:t>;</a:t>
            </a:r>
            <a:endParaRPr lang="ru-RU" sz="2000" dirty="0" smtClean="0"/>
          </a:p>
          <a:p>
            <a:r>
              <a:rPr lang="ru-RU" sz="2000" i="1" dirty="0" smtClean="0"/>
              <a:t>в) принятие на обслуживание нового клиента и продолжение сотрудничества</a:t>
            </a:r>
            <a:r>
              <a:rPr lang="ru-RU" sz="2000" i="1" dirty="0" smtClean="0"/>
              <a:t>;</a:t>
            </a:r>
            <a:endParaRPr lang="ru-RU" sz="2000" dirty="0" smtClean="0"/>
          </a:p>
          <a:p>
            <a:r>
              <a:rPr lang="ru-RU" sz="2000" i="1" dirty="0" smtClean="0"/>
              <a:t>г) кадровая работа</a:t>
            </a:r>
            <a:r>
              <a:rPr lang="ru-RU" sz="2000" i="1" dirty="0" smtClean="0"/>
              <a:t>;</a:t>
            </a:r>
            <a:endParaRPr lang="ru-RU" sz="2000" dirty="0" smtClean="0"/>
          </a:p>
          <a:p>
            <a:r>
              <a:rPr lang="ru-RU" sz="2000" i="1" dirty="0" err="1" smtClean="0"/>
              <a:t>д</a:t>
            </a:r>
            <a:r>
              <a:rPr lang="ru-RU" sz="2000" i="1" dirty="0" smtClean="0"/>
              <a:t>) выполнение задания</a:t>
            </a:r>
            <a:r>
              <a:rPr lang="ru-RU" sz="2000" i="1" dirty="0" smtClean="0"/>
              <a:t>;</a:t>
            </a:r>
            <a:endParaRPr lang="ru-RU" sz="2000" dirty="0" smtClean="0"/>
          </a:p>
          <a:p>
            <a:r>
              <a:rPr lang="ru-RU" sz="2000" i="1" dirty="0" smtClean="0"/>
              <a:t>е) мониторинг</a:t>
            </a:r>
            <a:r>
              <a:rPr lang="ru-RU" sz="2000" i="1" dirty="0" smtClean="0"/>
              <a:t>.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Обязанность руководства по обеспечению качества услуг.</a:t>
            </a:r>
            <a:br>
              <a:rPr lang="ru-RU" sz="2400" dirty="0" smtClean="0"/>
            </a:br>
            <a:r>
              <a:rPr lang="ru-RU" sz="2400" dirty="0" smtClean="0"/>
              <a:t> Цель деятельности аудиторской организации – достижение высокого качества выполнения всех заданий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1. аудиторская </a:t>
            </a:r>
            <a:r>
              <a:rPr lang="ru-RU" dirty="0" smtClean="0"/>
              <a:t>организация должна устанавливать обязанности руководства таким образом, чтобы коммерческие соображения не преобладали над качеством выполняемой работы;</a:t>
            </a:r>
          </a:p>
          <a:p>
            <a:r>
              <a:rPr lang="ru-RU" dirty="0" smtClean="0"/>
              <a:t>2. </a:t>
            </a:r>
            <a:r>
              <a:rPr lang="ru-RU" dirty="0" smtClean="0"/>
              <a:t>принципы и процедуры, применяемые в аудиторской организации в отношении оценки выполненной работы, оплаты и повышения в должности (включая систему поощрения) работников, должны демонстрировать приверженность аудиторской организации качеству;</a:t>
            </a:r>
          </a:p>
          <a:p>
            <a:r>
              <a:rPr lang="ru-RU" dirty="0" smtClean="0"/>
              <a:t>3. </a:t>
            </a:r>
            <a:r>
              <a:rPr lang="ru-RU" dirty="0" smtClean="0"/>
              <a:t>аудиторская организация должна направлять средства в достаточном объеме на развитие и документирование принципов и процедур контроля качества услуг.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Этические требования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честность; </a:t>
            </a:r>
          </a:p>
          <a:p>
            <a:r>
              <a:rPr lang="ru-RU" dirty="0" smtClean="0"/>
              <a:t>б) объективность; </a:t>
            </a:r>
          </a:p>
          <a:p>
            <a:r>
              <a:rPr lang="ru-RU" dirty="0" smtClean="0"/>
              <a:t>в) профессиональная компетентность и должная тщательность; </a:t>
            </a:r>
          </a:p>
          <a:p>
            <a:r>
              <a:rPr lang="ru-RU" dirty="0" smtClean="0"/>
              <a:t>г) конфиденциальность; </a:t>
            </a:r>
          </a:p>
          <a:p>
            <a:r>
              <a:rPr lang="ru-RU" dirty="0" err="1" smtClean="0"/>
              <a:t>д</a:t>
            </a:r>
            <a:r>
              <a:rPr lang="ru-RU" dirty="0" smtClean="0"/>
              <a:t>) </a:t>
            </a:r>
            <a:r>
              <a:rPr lang="ru-RU" dirty="0" smtClean="0"/>
              <a:t>профессиональное поведение</a:t>
            </a:r>
          </a:p>
          <a:p>
            <a:r>
              <a:rPr lang="ru-RU" b="1" dirty="0" smtClean="0"/>
              <a:t>+</a:t>
            </a:r>
          </a:p>
          <a:p>
            <a:r>
              <a:rPr lang="ru-RU" dirty="0" smtClean="0"/>
              <a:t>НЕЗАВИСИМОСТЬ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Независимость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Независимость – аудитор должен быть независим от своего клиента и факторов, способных оказать влияние на вынесение  аудитором своего суждения в пользу данного клиента.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10.09.2013   город Владивосток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C9A42-C6CD-4BD8-B8E4-4E8906795A4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882</TotalTime>
  <Words>831</Words>
  <Application>Microsoft Office PowerPoint</Application>
  <PresentationFormat>Экран (4:3)</PresentationFormat>
  <Paragraphs>121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Система построения контрольной среды внутри аудиторской компании в свете новых  требований Кодекса профессиональной этики аудиторов и Правил независимости аудиторов и аудиторских организаций  </vt:lpstr>
      <vt:lpstr>Нормативные документы</vt:lpstr>
      <vt:lpstr>Система внутреннего контроля</vt:lpstr>
      <vt:lpstr>Контрольная среда</vt:lpstr>
      <vt:lpstr>Элементы контрольной среды</vt:lpstr>
      <vt:lpstr>Элементы системы контроля качества аудиторских услуг</vt:lpstr>
      <vt:lpstr>Обязанность руководства по обеспечению качества услуг.  Цель деятельности аудиторской организации – достижение высокого качества выполнения всех заданий</vt:lpstr>
      <vt:lpstr>Этические требования</vt:lpstr>
      <vt:lpstr>Независимость</vt:lpstr>
      <vt:lpstr>Документирование соблюдения принципа независимости</vt:lpstr>
      <vt:lpstr>Принятие а обслуживание нового клиента и продолжение сотрудничества</vt:lpstr>
      <vt:lpstr>Кадровая политика</vt:lpstr>
      <vt:lpstr>Выполнение задания по аудиту</vt:lpstr>
      <vt:lpstr>Мониторинг</vt:lpstr>
      <vt:lpstr>Типичные ошибки в организации внутреннего контроля: </vt:lpstr>
      <vt:lpstr>Слайд 16</vt:lpstr>
      <vt:lpstr>Благодарю за внимание, спасибо.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внутреннего контроля аудиторской компании в свете новых  требований Кодекса этики аудиторов и Правил независимости аудиторов</dc:title>
  <dc:creator>Чепик</dc:creator>
  <cp:lastModifiedBy>Чепик</cp:lastModifiedBy>
  <cp:revision>59</cp:revision>
  <dcterms:created xsi:type="dcterms:W3CDTF">2013-09-10T04:13:54Z</dcterms:created>
  <dcterms:modified xsi:type="dcterms:W3CDTF">2013-09-11T02:14:18Z</dcterms:modified>
</cp:coreProperties>
</file>