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4" r:id="rId25"/>
    <p:sldId id="285" r:id="rId26"/>
    <p:sldId id="287" r:id="rId27"/>
    <p:sldId id="288" r:id="rId28"/>
    <p:sldId id="289" r:id="rId29"/>
    <p:sldId id="290" r:id="rId30"/>
    <p:sldId id="291" r:id="rId31"/>
    <p:sldId id="292" r:id="rId32"/>
    <p:sldId id="300" r:id="rId33"/>
    <p:sldId id="293" r:id="rId34"/>
    <p:sldId id="294" r:id="rId35"/>
    <p:sldId id="295" r:id="rId36"/>
    <p:sldId id="286" r:id="rId37"/>
    <p:sldId id="296" r:id="rId38"/>
    <p:sldId id="297" r:id="rId39"/>
    <p:sldId id="298" r:id="rId40"/>
    <p:sldId id="299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8" d="100"/>
          <a:sy n="108" d="100"/>
        </p:scale>
        <p:origin x="-1692" y="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51A75-586D-4FC4-9A1D-1D38C6FE468C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9D88-8C1A-4B18-88BA-F87E2D4ED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DBBAA-8998-4C4B-936E-E419EE005CF6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775DD-EA6D-4F61-9FD5-37C261266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76F9F-BAC5-4D54-99D2-B38B79F4024F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1A3DE-3579-44DD-89B5-350735F9C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1606A-C6D2-4162-B2A1-F71ED6C5B3E9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20915-3229-4940-BEFD-4CBDF72D4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D7AC2-CCD7-4947-9016-1B296572BE2D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12258-C04E-4280-B08B-AE471E7E3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56BDF-8D33-45D5-82E7-19D8B1DB825E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9EBE0-622E-4F38-8ACF-5D5D633C3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B214B-E342-4660-BFFC-715222108176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67167-8C9F-4E95-B1B8-726E044D4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8D512-806A-4DB5-B30F-473458E642F8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D60AC-6317-498F-B134-F9D8427F2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7638-7B32-43EF-B243-2B189341B7BC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86B40-F587-406C-817E-3B77DD1B4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54CC3-FD25-4A92-A176-14518968FD0E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FFCCF-AF91-4701-BB61-0D7FB8F71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650CE-DC29-4BF2-BF79-92B1E2116B35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6BF4C-F0CD-4148-8533-AC62E50F2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004F1E-8C5A-41F0-82F9-E3DCA054526B}" type="datetimeFigureOut">
              <a:rPr lang="ru-RU"/>
              <a:pPr>
                <a:defRPr/>
              </a:pPr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632CB7-B70B-42BD-B8EE-DF4BDAD387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osfinnadzor-stavropol.ru/docs/vkkr/1/FZ/FZ%20307.doc" TargetMode="External"/><Relationship Id="rId2" Type="http://schemas.openxmlformats.org/officeDocument/2006/relationships/hyperlink" Target="http://rosfinnadzor-stavropol.ru/docs/vkkr/1/FZ/FZ%20294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osfinnadzor-stavropol.ru/docs/vkkr/1/FZ/FZ%20209.doc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143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«Государственный контроль за аудиторской деятельностью. Специфика организации и проведения проверок специалистами Федеральной службы финансово-бюджетного надзора в ДФО».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14813"/>
            <a:ext cx="9144000" cy="2286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Председатель Совета дальневосточного регионального филиала СРО НП АПР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Рукин 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Внеплановые проверки назначаются: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9144000" cy="564356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В соответствии с поручениями Президента Российской Федерации, Правительства РФ, Министра Финансов РФ и на основании требования органов прокуратуры РФ, органов следствия, иных правоохранительных органов;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 В связи с поступлением в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жалобы на действия (бездействия) АО, нарушающие требования ФЗ «Об аудиторской деятельности», стандартов аудиторской деятельности, правил не зависимости, а также кодекса профессиональной этики аудиторов;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 В связи с проверкой устранения АО выявленных ранее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замечаний.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ДФО в 2012 году такие проверки не проводились.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Срок проведения ВККР АО: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600200"/>
            <a:ext cx="8786812" cy="51149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Срок проведения ВККР АО не может превышать двадцать рабочих дней, а при продлении проверки – сорок рабочих дней.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отношении АО, являющейся малым предприятием, не более пятидесяти  часов в год, а при продлении проверки - шестьдесят пять часов в год.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отношении АО, являющейся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микропредприятием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не более  пятнадцати часов в год, а при продлении проверки - тридцать часов в год.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500063"/>
            <a:ext cx="8858250" cy="621506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отношении АО, которая осуществляет свою деятельность на территориях нескольких субъектов Российской Федерации, устанавливается отдельно по каждому филиалу такой АО. При этом общий срок не может превышать шестьдесят рабочих дней.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Критерием по продлению срока проверки является необходимость проведения сложных и (или) длительных исследований, специальных экспертиз и расследований.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Как считать часы работы специалистов РФН?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51149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Считается по записям в Удостоверении о проведении выездной проверки и в Журнале учета  проверок юридического лица. 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Журнал учета проверок должен быть прошит, пронумерован и удостоверен печатью юридического лица.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Типовая форма журнала утверждена приказом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Минсоцразвития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России от 30 апреля 2009 года №141.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7859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 сколько времени уведомляется аудиторская организация о проведении проверки?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000250"/>
            <a:ext cx="8858250" cy="471487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 проведении плановой проверки не позднее чем в течение трех рабочих дней до начала ее проведения заказным почтовым отправлением с уведомлением о вручении или иным доступным способом (в ДФО принято уведомлять за 2 недели),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 проведении внеплановой выездной проверки – не менее чем за двадцать четыре часа до начала ее проведения любым доступным способом,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ходе ВККР АО группой контролеров: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5114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изучается система внутреннего контроля качества работы в проверяемой АО;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оцениваются правила внутреннего контроля качества работы АО и эффективность такого внутреннего контроля;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исследуется  рабочая документация аудитора в отношении завершенных в проверяемый период конкретных аудиторских заданий.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рамках проверки рассматриваются  процедуры мониторинга, применявшиеся в АО при внутреннем контроле качества работы в проверяемый период, и оценивает степень надежности этих процедур для внешней проверки.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0"/>
            <a:ext cx="8858250" cy="6715125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ДЕКЛАРАЦИЯ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соблюдения аудиторской организацией ООО «Аудиторская фирма» ФЗ «Об аудиторской деятельности», федеральных стандартов аудиторской деятельности, кодекса профессиональной этики аудиторов, правил независимости аудиторов и аудиторских организаций за 20__г.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 </a:t>
            </a:r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sz="3600" u="sng" dirty="0" smtClean="0">
                <a:solidFill>
                  <a:schemeClr val="accent6">
                    <a:lumMod val="75000"/>
                  </a:schemeClr>
                </a:solidFill>
              </a:rPr>
              <a:t>Заполняется аудиторской организацией и представляется, обычно, в первый день проверки сотрудникам РФН, включает в себя:</a:t>
            </a:r>
            <a:endParaRPr lang="ru-RU" sz="3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858250" cy="657225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900" b="1" dirty="0" smtClean="0">
                <a:solidFill>
                  <a:schemeClr val="accent6">
                    <a:lumMod val="75000"/>
                  </a:schemeClr>
                </a:solidFill>
              </a:rPr>
              <a:t>Раздел 1.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Общие сведения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(учредители, руководитель, штат,  количество проверок, членство в СРО…)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3900" b="1" dirty="0" smtClean="0">
                <a:solidFill>
                  <a:schemeClr val="accent6">
                    <a:lumMod val="75000"/>
                  </a:schemeClr>
                </a:solidFill>
              </a:rPr>
              <a:t>Раздел 2.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Профессиональная деятельность по проведению обязательного аудита бухгалтерской (финансовой) отчетности организаций, указанных в части 3 статьи 5 Федерального закона от 30 декабря 2008 г.  № 307-ФЗ «Об аудиторской деятельности»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(количество договоров, в том числе на аудит ОЗХС, денежное вознаграждение за аудит и его зависимость от результатов, оказание сопутствующих услуг одновременно с проведением аудита, наличие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аффилированных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лиц…)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786813" cy="65008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900" b="1" dirty="0" smtClean="0">
                <a:solidFill>
                  <a:schemeClr val="accent6">
                    <a:lumMod val="75000"/>
                  </a:schemeClr>
                </a:solidFill>
              </a:rPr>
              <a:t>Раздел 3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    Соблюдение Федерального закона «Об аудиторской деятельности», федеральных правил (стандартов) аудиторской деятельности, кодекса профессиональной этики, правил независимости аудиторов и аудиторских организаций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(27 вопросов по практике работы АО, по внутрифирменным методикам и рабочим документам,  по организации системы внутрифирменного контроля в АО…)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Правовые акты, регулирующих ВКК АО структурами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600200"/>
            <a:ext cx="8715375" cy="4972050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Кодекс Российской Федерации об административных правонарушениях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Федеральный закон от 26.12.2008 № 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Федеральный закон от 30.12.2008 № 307-ФЗ «Об аудиторской деятельности»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hlinkClick r:id="rId4"/>
              </a:rPr>
              <a:t>Федеральный закон от 24.07.2007 № 209-ФЗ «О развитии малого и среднего предпринимательства в Российской Федерации»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14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Документы, запрашиваемые в ходе проведения ВКК АО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357313"/>
            <a:ext cx="8858250" cy="5357812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документы (заверенные копии), необходимые письменные объяснения руководителя  АО, справки и сведения по вопросам, возникающим в ходе проверок, в том числе: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Учредительные и правоустанавливающие …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договоры (соглашения, контракты)  аудиторских и прочих услуг;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документы, подтверждающие не зависимость АО от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аудируемых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лиц;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документы и информацию, связанные с оказанием сопутствующих аудиту услуг, а также прочих связанных с аудиторской деятельностью услуг;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858250" cy="65008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программы проверок,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отчеты, аудиторские заключения,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рабочие документы аудитора со всеми прилагаемыми к ним документами (включая отчетность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аудируемого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лица),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Внутрифирменные методики, инструкции, положения, формы рабочих документов,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материалы о проведении контроля качества работы, материалы по проверке независимости и соблюдения этических норм,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документы о повышении квалификации аудиторов;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543925" cy="657225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	Могут ли специалисты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проверять рабочие документы по аудиторским проверкам организаций, не относящихся к ОЗХС?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Да могут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исходя из Закона и Регламента, если АО проверяет ОЗХС, то РФН проверяет её на соблюдение требований Закона. Никаких ограничений, что проверке подлежат лишь задания по ОЗХС не установлено.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Есть ли ограничения по сроку давности проверок?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5114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законодательстве отсутствуют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ограничения по давности проверки. В 2013 году специалисты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имеют право проверять  результаты законченных проверок за 2009-2012 года.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	Законченная проверка – аудиторская проверка по результатам, которой выдано Аудиторское заключение.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6430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Меры воздействия к АО, допустившей нарушения правил аудиторской деятельности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000250"/>
            <a:ext cx="8858250" cy="46434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предписание, обязывающее АО устранить выявленные нарушения и устанавливающего сроки устранения;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предупреждение в письменной форме о недопустимости нарушения  правил аудиторской деятельности;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предписание о приостановлении членства АО в СРО аудиторов,  для исполнения СРО аудиторов,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предписание об исключении АО из СРО аудиторов, обязательное для исполнения СРО аудиторов.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714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Обстоятельства, учитываемые при  определении мер воздействия, в отношении АО: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000250"/>
            <a:ext cx="8872538" cy="471487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содержащийся в акте проверки вид заключения о результатах качества работы проверенной АО;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системный характер нарушений  правил аудиторской деятельности;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 умышленный характер нарушений  правил аудиторской деятельности;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 негативные последствия в результате действий (бездействия) АО при проведении обязательного аудита, определенных ФЗ «Об аудиторской деятельности»;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858250" cy="657225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настоящий момент отсутствуют нормативные критерии существенности или несущественности нарушений аудитора (кроме выдачи заведомо ложного аудиторского заключения).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	За одни и те же  нарушения в ходе проверок разных групп проверяющих можно получить как предписание об устранении, так и предупреждение.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	 Вместе с тем можно заметить ужесточение в подходах проверяющих к оценке результатов проверки.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85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Итоги  ВККР АО специалистами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в 2012 году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0"/>
            <a:ext cx="8858250" cy="528637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Проведено 115 выездных внешних проверок,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	 Из них 113 плановых и  2 внеплановые: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dirty="0" smtClean="0"/>
              <a:t> </a:t>
            </a: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7  АО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, не относящихся к субъектам малого предпринимательства (6% от общего количества проверок),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34  АО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, относящихся к субъектам малого предпринимательства, кроме </a:t>
            </a:r>
            <a:r>
              <a:rPr lang="ru-RU" sz="3500" dirty="0" err="1" smtClean="0">
                <a:solidFill>
                  <a:schemeClr val="accent6">
                    <a:lumMod val="75000"/>
                  </a:schemeClr>
                </a:solidFill>
              </a:rPr>
              <a:t>микропредприятий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 (30% от общего количества проверок),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74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3500" b="1" dirty="0" smtClean="0">
                <a:solidFill>
                  <a:schemeClr val="accent6">
                    <a:lumMod val="75000"/>
                  </a:schemeClr>
                </a:solidFill>
              </a:rPr>
              <a:t>АО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, относящихся к </a:t>
            </a:r>
            <a:r>
              <a:rPr lang="ru-RU" sz="3500" dirty="0" err="1" smtClean="0">
                <a:solidFill>
                  <a:schemeClr val="accent6">
                    <a:lumMod val="75000"/>
                  </a:schemeClr>
                </a:solidFill>
              </a:rPr>
              <a:t>микропредприятиям</a:t>
            </a:r>
            <a:r>
              <a:rPr lang="ru-RU" sz="3500" dirty="0" smtClean="0">
                <a:solidFill>
                  <a:schemeClr val="accent6">
                    <a:lumMod val="75000"/>
                  </a:schemeClr>
                </a:solidFill>
              </a:rPr>
              <a:t> (64% от общего количества проверок).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2012 году  принято 103 решения о дисциплинарном воздействия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0"/>
            <a:ext cx="8858250" cy="5286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87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предупреждений АО о недопустимости нарушения  правил аудиторской деятельности;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9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предписаний, обязывающих аудиторские организации устранить выявленные по результатам внешних проверок нарушения правил аудиторской деятельности;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предписаний в СРО аудиторов о приостановлении членства АО;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предписания в СРО аудиторов об исключении АО из СРО аудиторов.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858250" cy="64293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20 аудиторских организаций, включенных в план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на 2012 год, прекратили свое членство в СРО аудиторов (включая, по-видимому, тех, кто вышел из СРО самостоятельно, а не только вышедших на основании предписаний РФН).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«Административный регламент исполнения Федеральной службой финансово-бюджетного надзора государственной функции по внешнему контролю качества работы аудиторских организаций, определенных ФЗ «Об аудиторской деятельности»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85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Специалистами 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в 2012 году было составлено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357313"/>
            <a:ext cx="8858250" cy="535781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100" b="1" dirty="0" smtClean="0">
                <a:solidFill>
                  <a:schemeClr val="accent6">
                    <a:lumMod val="75000"/>
                  </a:schemeClr>
                </a:solidFill>
              </a:rPr>
              <a:t>8</a:t>
            </a:r>
            <a:r>
              <a:rPr lang="ru-RU" sz="4100" dirty="0" smtClean="0">
                <a:solidFill>
                  <a:schemeClr val="accent6">
                    <a:lumMod val="75000"/>
                  </a:schemeClr>
                </a:solidFill>
              </a:rPr>
              <a:t> протоколов об административных правонарушениях, ответственность за которые предусмотрена статьей 19.4.1 </a:t>
            </a:r>
            <a:r>
              <a:rPr lang="ru-RU" sz="4100" dirty="0" err="1" smtClean="0">
                <a:solidFill>
                  <a:schemeClr val="accent6">
                    <a:lumMod val="75000"/>
                  </a:schemeClr>
                </a:solidFill>
              </a:rPr>
              <a:t>КоАП</a:t>
            </a:r>
            <a:r>
              <a:rPr lang="ru-RU" sz="4100" dirty="0" smtClean="0">
                <a:solidFill>
                  <a:schemeClr val="accent6">
                    <a:lumMod val="75000"/>
                  </a:schemeClr>
                </a:solidFill>
              </a:rPr>
              <a:t> РФ (по признакам уклонения  АО от ВКК);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100" b="1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r>
              <a:rPr lang="ru-RU" sz="4100" dirty="0" smtClean="0">
                <a:solidFill>
                  <a:schemeClr val="accent6">
                    <a:lumMod val="75000"/>
                  </a:schemeClr>
                </a:solidFill>
              </a:rPr>
              <a:t> протокол об административном правонарушении, ответственность за которое предусмотрена статьей 19.5 </a:t>
            </a:r>
            <a:r>
              <a:rPr lang="ru-RU" sz="4100" dirty="0" err="1" smtClean="0">
                <a:solidFill>
                  <a:schemeClr val="accent6">
                    <a:lumMod val="75000"/>
                  </a:schemeClr>
                </a:solidFill>
              </a:rPr>
              <a:t>КоАП</a:t>
            </a:r>
            <a:r>
              <a:rPr lang="ru-RU" sz="4100" dirty="0" smtClean="0">
                <a:solidFill>
                  <a:schemeClr val="accent6">
                    <a:lumMod val="75000"/>
                  </a:schemeClr>
                </a:solidFill>
              </a:rPr>
              <a:t> РФ (за невыполнение в законный срок предписания, обязывающего АО устранить выявленные по результатам внешней проверки нарушения правил аудиторской деятельности).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900" dirty="0" smtClean="0">
                <a:solidFill>
                  <a:schemeClr val="accent6">
                    <a:lumMod val="75000"/>
                  </a:schemeClr>
                </a:solidFill>
              </a:rPr>
              <a:t>В  федеральный бюджет поступило 45 тысяч рублей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5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229600" cy="2286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2013 году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проверит 305 АО, 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из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них 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15 АО работают в ДФО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786063"/>
            <a:ext cx="8858250" cy="3929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За 1 полугодие 2013 года в РФ 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проверено 150 АО, из них 1  вне планово – ООО «Ассистент» </a:t>
            </a:r>
            <a:r>
              <a:rPr lang="ru-RU" sz="30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МТУ </a:t>
            </a:r>
            <a:r>
              <a:rPr lang="ru-RU" sz="3000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sz="3000" dirty="0" smtClean="0">
                <a:solidFill>
                  <a:schemeClr val="accent6">
                    <a:lumMod val="75000"/>
                  </a:schemeClr>
                </a:solidFill>
              </a:rPr>
              <a:t> в Хабаровском крае за январь – август 2013 года проведено 11 выездных проверок  ВККР АО, из них в 10-ти АО установлены нарушения правил аудиторской деятельности. Вынесено 5 предупреждений и 1 предписание.   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1 АО, включенная в План прекратила свое членство в СРО.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0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 2014 году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Росфиннадзор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по ДФО проверит 21 АО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нашего округа,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из них 7 АО работают в республике Саха (Якутия), добавятся АО ЕАО и Магаданской области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58250" cy="17859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РЕГЛАМЕНТ рассмотрения результатов ВККР АО - членов СРО НП АПР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Росфиннадзором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000250"/>
            <a:ext cx="8858250" cy="4714875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Комитет по контролю качества формирует консультативный орган – рабочую группу по изучению результатов проверок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Аудиторские организации-члены СРО НП АПР, прошедшие Проверку, их руководители и аудиторы имеют право: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обращаться за методологической и юридической помощью в Департамент контроля СРО НП АПР при формировании возражения на результаты Проверки.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9001125" cy="1285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Аудиторские организации-члены СРО НП АПР, прошедшие проверку обязаны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52403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пятидневный срок, начиная со дня получения Акта Проверки, представить в Департамент контроля СРО НП АПР копию Акта и свои пояснения, касающиеся выявленных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Росфиннадзором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замечаний и недостатков;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 случае несогласия с результатами Проверки и направления в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возражений по проведенной проверке одновременно направить копию возражений в Департамент контроля СРО НП АПР;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63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357188"/>
            <a:ext cx="8858250" cy="63579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представлять в Департамент контроля СРО НП АПР ответы на запросы, пояснения, копии запрашиваемых Департаментом документов и другую запрашиваемую информацию в пятидневный срок, начиная со дня получения;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являться по приглашению на очередное заседание Комитета по контролю качества для дачи устных разъяснений по замечаниям, выявленным в результате Проверки.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Любая информация, перечисленная выше, может готовиться и передаваться в Департамент контроля СРО НП АПР как на бумажном носителе, так и в электронном виде.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42875"/>
            <a:ext cx="8858250" cy="65008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результаты рассмотрения письменного ответа проверенной АО на акт проверки;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отсутствие письменного ответа проверенной АО на акт проверки в части запланированного аудиторской организацией перечня действий по устранению выявленных проверкой нарушений  правил аудиторской деятельности, в отношении которых у АО возражений не имеется, устранения недостатков в работе лиц, допустивших указанные нарушения, и сроки осуществления таких действий.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первый день проведения ВККР АО  потребуют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5114925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Представляются оригиналы и копии: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Устав.     Выписка из ЕГРЮЛ.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Свидетельство о регистрации юридического лица.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Свидетельство о внесении в ЕГРЮЛ.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Свидетельство о постановке на учет в ИФНС.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Свидетельство о членстве в СРО аудиторов.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Квалификационные аттестаты аудиторов.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Свидетельства о членстве в СРО аудиторов </a:t>
            </a:r>
            <a:r>
              <a:rPr lang="ru-RU" dirty="0" smtClean="0"/>
              <a:t>организации.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143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85750"/>
            <a:ext cx="8858250" cy="6429375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Сертификаты, подтверждающие ежегодное повышение квалификации аудиторов.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Формы 2-аудит за проверяемый период.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Договоры на проведение обязательного аудита ОЗХС.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Аудиторские заключения о бухгалтерской (финансовой) отчетности ОЗХС за проверяемый период.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Приказ о назначении лица, ответственного за функционирование системы внутреннего контроля качества.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Должностные инструкции аудиторов.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 также сведенья: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000125"/>
            <a:ext cx="8543925" cy="571500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Список аудиторов, являющихся работниками организации.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Список членов коллегиального органа АО.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Заполненную форму декларации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3"/>
            <a:ext cx="8858250" cy="6357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31 июля 2012 года Минфин опубликовал его как утвержденный 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(приказом №96 от 29.06.2012).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19 ноября 2012 года Регламент был возвращен Минюстом без регистрации. Минфину пришлось публиковать опровержение – сообщение об отмене приказа №96 от 29.06.2012.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11 января 2013 Минфин разработал новый регламент. 10 июня 2013 года данный регламент был утвержден Министерством юстиции за № 28749.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872538" cy="1285875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 обязательном порядке затребуют: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600200"/>
            <a:ext cx="8858250" cy="5114925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Внутрифирменное правило (стандарт) №7 «Внутренний контроль качества аудита»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Внутрифирменное правило (стандарт) №34 «Контроль качества услуг в АО»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Регламент по оценке риска коррупционных проявлений и документов по противодействию легализации доходов полученных преступным путем.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Все документы по проверке ОЗХС (Договор, план, программы аудита, АЗ, рабочую документацию АО и аудиторов, материалы обзорных проверок, данные по аудиторам проверки …).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Предмет государственного контроля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  Предметом внешнего контроля качества работы аудиторских организаций (далее – ВККР АО) является соблюдение аудиторской организацией требований Федерального закона от 30 декабря 2008 г. № 307-ФЗ «Об аудиторской деятельности» (далее – ФЗ «Об аудиторской деятельности»), стандартов аудиторской деятельности, правил независимости аудиторов и аудиторских организаций, кодекса профессиональной этики аудиторов.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6436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При планировании ВККР АО структурами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</a:rPr>
              <a:t>Росфиннадзора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 учитывается информация, предоставляемая:</a:t>
            </a:r>
            <a:endParaRPr lang="ru-RU" sz="48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5"/>
            <a:ext cx="9001125" cy="6715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Минфином России;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Центральным банком Российской Федерации;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ФСФР России;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Росимуществом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государственной корпорацией «Агентство по страхованию вкладов»;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органами государственной власти субъектов Российской Федерации и органами местного самоуправления;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саморегулируемыми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организациями аудиторов (СРО аудиторов);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аудиторскими организациями (АО).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ВККР АО проводится в форме: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357313"/>
            <a:ext cx="9001125" cy="5357812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документарных и выездных плановых проверок,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документарных и выездных внеплановых внешних проверок, 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300" b="1" dirty="0" smtClean="0">
                <a:solidFill>
                  <a:schemeClr val="accent6">
                    <a:lumMod val="75000"/>
                  </a:schemeClr>
                </a:solidFill>
              </a:rPr>
              <a:t>и в соответствии с</a:t>
            </a:r>
            <a:r>
              <a:rPr lang="ru-RU" sz="43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ФЗ «Об аудиторской деятельности» и ФСАД 4/2010 «Принципы осуществления внешнего контроля качества работы аудиторских организаций, индивидуальных аудиторов и требования к организации указанного контроля», утвержденным приказом Министерства финансов Российской Федерации от 24 февраля 2010 г. № 16н;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Основания и периодичность проведения ВККР АО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   Плановые проверки аудиторских организаций назначаются не чаще одного раза в 2 года, начиная с календарного года, следующего за годом внесения сведений об АО в реестр аудиторов и аудиторских организаций СРО аудиторов.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7975</TotalTime>
  <Words>1713</Words>
  <Application>Microsoft Office PowerPoint</Application>
  <PresentationFormat>Экран (4:3)</PresentationFormat>
  <Paragraphs>161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«Государственный контроль за аудиторской деятельностью. Специфика организации и проведения проверок специалистами Федеральной службы финансово-бюджетного надзора в ДФО». </vt:lpstr>
      <vt:lpstr>Правовые акты, регулирующих ВКК АО структурами Росфиннадзора:</vt:lpstr>
      <vt:lpstr>«Административный регламент исполнения Федеральной службой финансово-бюджетного надзора государственной функции по внешнему контролю качества работы аудиторских организаций, определенных ФЗ «Об аудиторской деятельности» </vt:lpstr>
      <vt:lpstr>Слайд 4</vt:lpstr>
      <vt:lpstr>Предмет государственного контроля </vt:lpstr>
      <vt:lpstr>При планировании ВККР АО структурами Росфиннадзора учитывается информация, предоставляемая:</vt:lpstr>
      <vt:lpstr>Слайд 7</vt:lpstr>
      <vt:lpstr>ВККР АО проводится в форме: </vt:lpstr>
      <vt:lpstr>Основания и периодичность проведения ВККР АО </vt:lpstr>
      <vt:lpstr>Внеплановые проверки назначаются:</vt:lpstr>
      <vt:lpstr>Срок проведения ВККР АО: </vt:lpstr>
      <vt:lpstr>Слайд 12</vt:lpstr>
      <vt:lpstr>Как считать часы работы специалистов РФН?</vt:lpstr>
      <vt:lpstr> За сколько времени уведомляется аудиторская организация о проведении проверки? </vt:lpstr>
      <vt:lpstr>В ходе ВККР АО группой контролеров:</vt:lpstr>
      <vt:lpstr>Слайд 16</vt:lpstr>
      <vt:lpstr>Слайд 17</vt:lpstr>
      <vt:lpstr>Слайд 18</vt:lpstr>
      <vt:lpstr>Слайд 19</vt:lpstr>
      <vt:lpstr>Документы, запрашиваемые в ходе проведения ВКК АО</vt:lpstr>
      <vt:lpstr>Слайд 21</vt:lpstr>
      <vt:lpstr>Слайд 22</vt:lpstr>
      <vt:lpstr>Есть ли ограничения по сроку давности проверок?</vt:lpstr>
      <vt:lpstr>Меры воздействия к АО, допустившей нарушения правил аудиторской деятельности</vt:lpstr>
      <vt:lpstr>Обстоятельства, учитываемые при  определении мер воздействия, в отношении АО:</vt:lpstr>
      <vt:lpstr>Слайд 26</vt:lpstr>
      <vt:lpstr>Итоги  ВККР АО специалистами Росфиннадзора в 2012 году </vt:lpstr>
      <vt:lpstr>В 2012 году  принято 103 решения о дисциплинарном воздействия</vt:lpstr>
      <vt:lpstr>Слайд 29</vt:lpstr>
      <vt:lpstr>Специалистами  Росфиннадзора в 2012 году было составлено</vt:lpstr>
      <vt:lpstr>В 2013 году Росфиннадзор проверит 305 АО, из них  15 АО работают в ДФО</vt:lpstr>
      <vt:lpstr>В 2014 году Росфиннадзор по ДФО проверит 21 АО  нашего округа,  из них 7 АО работают в республике Саха (Якутия), добавятся АО ЕАО и Магаданской области</vt:lpstr>
      <vt:lpstr>РЕГЛАМЕНТ рассмотрения результатов ВККР АО - членов СРО НП АПР Росфиннадзором</vt:lpstr>
      <vt:lpstr>Аудиторские организации-члены СРО НП АПР, прошедшие проверку обязаны</vt:lpstr>
      <vt:lpstr>Слайд 35</vt:lpstr>
      <vt:lpstr>Слайд 36</vt:lpstr>
      <vt:lpstr>В первый день проведения ВККР АО  потребуют </vt:lpstr>
      <vt:lpstr>Слайд 38</vt:lpstr>
      <vt:lpstr>А также сведенья:</vt:lpstr>
      <vt:lpstr>В обязательном порядке затребуют: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«Государственный контроль за аудиторской деятельностью. Специфика организации и проведения проверок специалистами Федеральной службы финансово-бюджетного надзора в ДФО».</dc:title>
  <dc:creator>семья</dc:creator>
  <cp:lastModifiedBy>Аудит-Центр</cp:lastModifiedBy>
  <cp:revision>21</cp:revision>
  <dcterms:created xsi:type="dcterms:W3CDTF">2013-08-20T08:34:42Z</dcterms:created>
  <dcterms:modified xsi:type="dcterms:W3CDTF">2013-09-06T05:01:35Z</dcterms:modified>
</cp:coreProperties>
</file>