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F0124-ED23-4131-8AE9-433248288BD7}" type="datetimeFigureOut">
              <a:rPr lang="ru-RU" smtClean="0"/>
              <a:pPr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B08D8-0432-423A-888F-F68777452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14291"/>
            <a:ext cx="8101042" cy="4643469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Типичные ошибки выявляемые специалистами </a:t>
            </a:r>
            <a:r>
              <a:rPr lang="ru-RU" b="1" dirty="0" err="1" smtClean="0">
                <a:solidFill>
                  <a:srgbClr val="002060"/>
                </a:solidFill>
              </a:rPr>
              <a:t>Росфиннадзора</a:t>
            </a:r>
            <a:r>
              <a:rPr lang="ru-RU" b="1" dirty="0" smtClean="0">
                <a:solidFill>
                  <a:srgbClr val="002060"/>
                </a:solidFill>
              </a:rPr>
              <a:t> при проведении внешнего контроля качества аудиторов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214282" y="5072074"/>
            <a:ext cx="8715436" cy="1643074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Председатель Совета дальневосточного регионального филиала СРО НП АПР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Рукин В.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57163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</a:t>
            </a:r>
            <a:r>
              <a:rPr lang="ru-RU" b="1" dirty="0" smtClean="0">
                <a:solidFill>
                  <a:srgbClr val="002060"/>
                </a:solidFill>
              </a:rPr>
              <a:t>аудиторского </a:t>
            </a:r>
            <a:r>
              <a:rPr lang="ru-RU" b="1" dirty="0">
                <a:solidFill>
                  <a:srgbClr val="002060"/>
                </a:solidFill>
              </a:rPr>
              <a:t>заключения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858312" cy="514353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Искажено наименование «Аудиторское заключение» вместо него «Аудиторское заключение по финансовой (бухгалтерской) отчетности.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АЗ </a:t>
            </a:r>
            <a:r>
              <a:rPr lang="ru-RU" dirty="0">
                <a:solidFill>
                  <a:srgbClr val="002060"/>
                </a:solidFill>
              </a:rPr>
              <a:t>искажена формулировка «бухгалтерская (финансовая) отчетность, вместо которой в заключениях указана «финансовая (бухгалтерская) </a:t>
            </a:r>
            <a:r>
              <a:rPr lang="ru-RU" dirty="0" smtClean="0">
                <a:solidFill>
                  <a:srgbClr val="002060"/>
                </a:solidFill>
              </a:rPr>
              <a:t>отчетность.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Неисполнение </a:t>
            </a:r>
            <a:r>
              <a:rPr lang="ru-RU" dirty="0">
                <a:solidFill>
                  <a:srgbClr val="002060"/>
                </a:solidFill>
              </a:rPr>
              <a:t>требований к оформлению бухгалтерской (финансовой) отчетности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лица, прилагаемой к </a:t>
            </a:r>
            <a:r>
              <a:rPr lang="ru-RU" dirty="0" smtClean="0">
                <a:solidFill>
                  <a:srgbClr val="002060"/>
                </a:solidFill>
              </a:rPr>
              <a:t>АЗ (недатированная  </a:t>
            </a:r>
            <a:r>
              <a:rPr lang="ru-RU" dirty="0">
                <a:solidFill>
                  <a:srgbClr val="002060"/>
                </a:solidFill>
              </a:rPr>
              <a:t>отчетность, подписано неуполномоченным лицом, приложены формы отчетности, передаваемые в ФНС по системе телекоммуникационной связи</a:t>
            </a:r>
            <a:r>
              <a:rPr lang="ru-RU" dirty="0" smtClean="0">
                <a:solidFill>
                  <a:srgbClr val="002060"/>
                </a:solidFill>
              </a:rPr>
              <a:t>…).  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572296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rgbClr val="002060"/>
                </a:solidFill>
              </a:rPr>
              <a:t>В </a:t>
            </a:r>
            <a:r>
              <a:rPr lang="ru-RU" dirty="0" smtClean="0">
                <a:solidFill>
                  <a:srgbClr val="002060"/>
                </a:solidFill>
              </a:rPr>
              <a:t>АЗ </a:t>
            </a:r>
            <a:r>
              <a:rPr lang="ru-RU" dirty="0">
                <a:solidFill>
                  <a:srgbClr val="002060"/>
                </a:solidFill>
              </a:rPr>
              <a:t>не указаны основные принципы и методы ведения </a:t>
            </a:r>
            <a:r>
              <a:rPr lang="ru-RU" dirty="0" smtClean="0">
                <a:solidFill>
                  <a:srgbClr val="002060"/>
                </a:solidFill>
              </a:rPr>
              <a:t>бухгалтерского </a:t>
            </a:r>
            <a:r>
              <a:rPr lang="ru-RU" dirty="0">
                <a:solidFill>
                  <a:srgbClr val="002060"/>
                </a:solidFill>
              </a:rPr>
              <a:t>учета и  подготовки  отчетности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лица.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АЗ </a:t>
            </a:r>
            <a:r>
              <a:rPr lang="ru-RU" dirty="0">
                <a:solidFill>
                  <a:srgbClr val="002060"/>
                </a:solidFill>
              </a:rPr>
              <a:t>не содержит адресата и указание на приложенные пояснительные записки к годовым бухгалтерским отчетам (по отчетам до </a:t>
            </a:r>
            <a:r>
              <a:rPr lang="ru-RU" dirty="0" smtClean="0">
                <a:solidFill>
                  <a:srgbClr val="002060"/>
                </a:solidFill>
              </a:rPr>
              <a:t>2013 </a:t>
            </a:r>
            <a:r>
              <a:rPr lang="ru-RU" dirty="0">
                <a:solidFill>
                  <a:srgbClr val="002060"/>
                </a:solidFill>
              </a:rPr>
              <a:t>года).</a:t>
            </a:r>
          </a:p>
          <a:p>
            <a:r>
              <a:rPr lang="ru-RU" dirty="0">
                <a:solidFill>
                  <a:srgbClr val="002060"/>
                </a:solidFill>
              </a:rPr>
              <a:t>Не полный состав финансовой отчетности приложен к </a:t>
            </a:r>
            <a:r>
              <a:rPr lang="ru-RU" dirty="0" smtClean="0">
                <a:solidFill>
                  <a:srgbClr val="002060"/>
                </a:solidFill>
              </a:rPr>
              <a:t>АЗ </a:t>
            </a:r>
            <a:r>
              <a:rPr lang="ru-RU" dirty="0">
                <a:solidFill>
                  <a:srgbClr val="002060"/>
                </a:solidFill>
              </a:rPr>
              <a:t>(нет ф. 3, 4 и пояснительной записки).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АЗ </a:t>
            </a:r>
            <a:r>
              <a:rPr lang="ru-RU" dirty="0">
                <a:solidFill>
                  <a:srgbClr val="002060"/>
                </a:solidFill>
              </a:rPr>
              <a:t>и бухгалтерская отчетность к нему не сброшюрованы в единый пакет, не прошнурованы, не опечатаны печатью аудитора с указанием общего количества листов в </a:t>
            </a:r>
            <a:r>
              <a:rPr lang="ru-RU" dirty="0" smtClean="0">
                <a:solidFill>
                  <a:srgbClr val="002060"/>
                </a:solidFill>
              </a:rPr>
              <a:t>пакете. 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9001156" cy="650085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АЗ </a:t>
            </a:r>
            <a:r>
              <a:rPr lang="ru-RU" dirty="0">
                <a:solidFill>
                  <a:srgbClr val="002060"/>
                </a:solidFill>
              </a:rPr>
              <a:t>не содержит сведений о выполнении кредитными организациями обязательных нормативов, установленных Банком РФ, качестве управления кредитными организациями, состоянии внутреннего </a:t>
            </a:r>
            <a:r>
              <a:rPr lang="ru-RU" dirty="0" smtClean="0">
                <a:solidFill>
                  <a:srgbClr val="002060"/>
                </a:solidFill>
              </a:rPr>
              <a:t>контроля.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В </a:t>
            </a:r>
            <a:r>
              <a:rPr lang="ru-RU" dirty="0" smtClean="0">
                <a:solidFill>
                  <a:srgbClr val="002060"/>
                </a:solidFill>
              </a:rPr>
              <a:t>РД  </a:t>
            </a:r>
            <a:r>
              <a:rPr lang="ru-RU" dirty="0">
                <a:solidFill>
                  <a:srgbClr val="002060"/>
                </a:solidFill>
              </a:rPr>
              <a:t>к </a:t>
            </a:r>
            <a:r>
              <a:rPr lang="ru-RU" dirty="0" smtClean="0">
                <a:solidFill>
                  <a:srgbClr val="002060"/>
                </a:solidFill>
              </a:rPr>
              <a:t>АЗ </a:t>
            </a:r>
            <a:r>
              <a:rPr lang="ru-RU" dirty="0">
                <a:solidFill>
                  <a:srgbClr val="002060"/>
                </a:solidFill>
              </a:rPr>
              <a:t>страховых компаний и банков,  отсутствует информация  о проведении инвентаризации перед составлением годовой отчетности в проверяемых организациях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АЗ </a:t>
            </a:r>
            <a:r>
              <a:rPr lang="ru-RU" dirty="0">
                <a:solidFill>
                  <a:srgbClr val="002060"/>
                </a:solidFill>
              </a:rPr>
              <a:t>не содержит перечень проверенной бухгалтерской отчетности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 с указанием отчетного </a:t>
            </a:r>
            <a:r>
              <a:rPr lang="ru-RU" dirty="0" smtClean="0">
                <a:solidFill>
                  <a:srgbClr val="002060"/>
                </a:solidFill>
              </a:rPr>
              <a:t>периода.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8573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контроля качества выполнения заданий по </a:t>
            </a:r>
            <a:r>
              <a:rPr lang="ru-RU" b="1" dirty="0" smtClean="0">
                <a:solidFill>
                  <a:srgbClr val="002060"/>
                </a:solidFill>
              </a:rPr>
              <a:t>аудиту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000240"/>
            <a:ext cx="8858312" cy="471490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В аудиторской фирме не установлены принципы и процедуры, включающие текущий анализ и оценку системы КК аудиторской организации, а также не проводятся периодические выборочные инспекции завершенных заданий, что является  угрозой принципу независимости.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Отсутствует документально установленная ответственность руководства АО за систему контроля качества аудиторской организации в </a:t>
            </a:r>
            <a:r>
              <a:rPr lang="ru-RU" dirty="0" smtClean="0">
                <a:solidFill>
                  <a:srgbClr val="002060"/>
                </a:solidFill>
              </a:rPr>
              <a:t>целом.</a:t>
            </a:r>
            <a:endParaRPr lang="ru-RU" dirty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42853"/>
            <a:ext cx="8229600" cy="7143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858312" cy="6500858"/>
          </a:xfrm>
        </p:spPr>
        <p:txBody>
          <a:bodyPr>
            <a:noAutofit/>
          </a:bodyPr>
          <a:lstStyle/>
          <a:p>
            <a:r>
              <a:rPr lang="ru-RU" sz="2600" dirty="0"/>
              <a:t> </a:t>
            </a:r>
            <a:r>
              <a:rPr lang="ru-RU" sz="2600" dirty="0">
                <a:solidFill>
                  <a:srgbClr val="002060"/>
                </a:solidFill>
              </a:rPr>
              <a:t>Не назначено конкретное лицо (лица) в качестве ответственного за функционирование системы </a:t>
            </a:r>
            <a:r>
              <a:rPr lang="ru-RU" sz="2600" dirty="0" smtClean="0">
                <a:solidFill>
                  <a:srgbClr val="002060"/>
                </a:solidFill>
              </a:rPr>
              <a:t>КК, </a:t>
            </a:r>
            <a:r>
              <a:rPr lang="ru-RU" sz="2600" dirty="0">
                <a:solidFill>
                  <a:srgbClr val="002060"/>
                </a:solidFill>
              </a:rPr>
              <a:t>обладающего достаточным надлежащим опытом и способностями, и оно не наделено  необходимыми полномочиями для выполнения своих </a:t>
            </a:r>
            <a:r>
              <a:rPr lang="ru-RU" sz="2600" dirty="0" smtClean="0">
                <a:solidFill>
                  <a:srgbClr val="002060"/>
                </a:solidFill>
              </a:rPr>
              <a:t>функций.</a:t>
            </a:r>
            <a:endParaRPr lang="ru-RU" sz="2600" dirty="0">
              <a:solidFill>
                <a:srgbClr val="002060"/>
              </a:solidFill>
            </a:endParaRPr>
          </a:p>
          <a:p>
            <a:r>
              <a:rPr lang="ru-RU" sz="2600" dirty="0">
                <a:solidFill>
                  <a:srgbClr val="002060"/>
                </a:solidFill>
              </a:rPr>
              <a:t>Формализованная система внутренних регламентов АО по внутреннему </a:t>
            </a:r>
            <a:r>
              <a:rPr lang="ru-RU" sz="2600" dirty="0" smtClean="0">
                <a:solidFill>
                  <a:srgbClr val="002060"/>
                </a:solidFill>
              </a:rPr>
              <a:t>КК </a:t>
            </a:r>
            <a:r>
              <a:rPr lang="ru-RU" sz="2600" dirty="0">
                <a:solidFill>
                  <a:srgbClr val="002060"/>
                </a:solidFill>
              </a:rPr>
              <a:t>не подтверждена данными РД </a:t>
            </a:r>
            <a:r>
              <a:rPr lang="ru-RU" sz="2600" dirty="0" smtClean="0">
                <a:solidFill>
                  <a:srgbClr val="002060"/>
                </a:solidFill>
              </a:rPr>
              <a:t>аудиторов.</a:t>
            </a:r>
            <a:endParaRPr lang="ru-RU" sz="2600" dirty="0">
              <a:solidFill>
                <a:srgbClr val="002060"/>
              </a:solidFill>
            </a:endParaRPr>
          </a:p>
          <a:p>
            <a:r>
              <a:rPr lang="ru-RU" sz="2600" dirty="0">
                <a:solidFill>
                  <a:srgbClr val="002060"/>
                </a:solidFill>
              </a:rPr>
              <a:t>В индивидуальных должностных инструкциях отсутствуют требования по качественному выполнению задач, отсутствуют критерии оценки деятельности каждого работника аудиторской организации.</a:t>
            </a:r>
          </a:p>
          <a:p>
            <a:r>
              <a:rPr lang="ru-RU" sz="2600" dirty="0">
                <a:solidFill>
                  <a:srgbClr val="002060"/>
                </a:solidFill>
              </a:rPr>
              <a:t>Отсутствует информация о доведении результатов мониторинга </a:t>
            </a:r>
            <a:r>
              <a:rPr lang="ru-RU" sz="2600" dirty="0" smtClean="0">
                <a:solidFill>
                  <a:srgbClr val="002060"/>
                </a:solidFill>
              </a:rPr>
              <a:t>системы КК </a:t>
            </a:r>
            <a:r>
              <a:rPr lang="ru-RU" sz="2600" dirty="0">
                <a:solidFill>
                  <a:srgbClr val="002060"/>
                </a:solidFill>
              </a:rPr>
              <a:t>руководителям аудиторских проверок и другим ответственным </a:t>
            </a:r>
            <a:r>
              <a:rPr lang="ru-RU" sz="2600" dirty="0" smtClean="0">
                <a:solidFill>
                  <a:srgbClr val="002060"/>
                </a:solidFill>
              </a:rPr>
              <a:t>лицам АО. </a:t>
            </a:r>
            <a:r>
              <a:rPr lang="ru-RU" sz="2600" dirty="0">
                <a:solidFill>
                  <a:srgbClr val="002060"/>
                </a:solidFill>
              </a:rPr>
              <a:t>Отсутствует перечень выполняемых процедур </a:t>
            </a:r>
            <a:r>
              <a:rPr lang="ru-RU" sz="2600" dirty="0" smtClean="0">
                <a:solidFill>
                  <a:srgbClr val="002060"/>
                </a:solidFill>
              </a:rPr>
              <a:t>мониторинга и выводы.</a:t>
            </a:r>
            <a:endParaRPr lang="ru-RU" sz="2600" dirty="0">
              <a:solidFill>
                <a:srgbClr val="002060"/>
              </a:solidFill>
            </a:endParaRPr>
          </a:p>
          <a:p>
            <a:pPr>
              <a:buNone/>
            </a:pPr>
            <a:endParaRPr lang="ru-RU" sz="2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572296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Не установлен порядок рассмотрения  претензий клиентов  и не назначено лицо (из состава руководящих сотрудников), ответственное за проведение внутренних расследований.</a:t>
            </a:r>
          </a:p>
          <a:p>
            <a:r>
              <a:rPr lang="ru-RU" dirty="0">
                <a:solidFill>
                  <a:srgbClr val="002060"/>
                </a:solidFill>
              </a:rPr>
              <a:t>Не установлен порядок предоставления ответственному  лицу  (из   состава руководящих сотрудников) работниками </a:t>
            </a:r>
            <a:r>
              <a:rPr lang="ru-RU" dirty="0" smtClean="0">
                <a:solidFill>
                  <a:srgbClr val="002060"/>
                </a:solidFill>
              </a:rPr>
              <a:t>АО </a:t>
            </a:r>
            <a:r>
              <a:rPr lang="ru-RU" dirty="0">
                <a:solidFill>
                  <a:srgbClr val="002060"/>
                </a:solidFill>
              </a:rPr>
              <a:t>письменных заявлений об обстоятельствах  и отношениях, которые могут представлять угрозу </a:t>
            </a:r>
            <a:r>
              <a:rPr lang="ru-RU" dirty="0" smtClean="0">
                <a:solidFill>
                  <a:srgbClr val="002060"/>
                </a:solidFill>
              </a:rPr>
              <a:t>независимости.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Не установлены требования  </a:t>
            </a:r>
            <a:r>
              <a:rPr lang="ru-RU" dirty="0">
                <a:solidFill>
                  <a:srgbClr val="002060"/>
                </a:solidFill>
              </a:rPr>
              <a:t>к  порядку проведения выборочного  инспектирования (в рамках мониторинга) завершенных заданий и его </a:t>
            </a:r>
            <a:r>
              <a:rPr lang="ru-RU" dirty="0" smtClean="0">
                <a:solidFill>
                  <a:srgbClr val="002060"/>
                </a:solidFill>
              </a:rPr>
              <a:t>документированию.      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7859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понимания деятельности </a:t>
            </a:r>
            <a:r>
              <a:rPr lang="ru-RU" b="1" dirty="0" err="1">
                <a:solidFill>
                  <a:srgbClr val="002060"/>
                </a:solidFill>
              </a:rPr>
              <a:t>аудируемого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лица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000240"/>
            <a:ext cx="8858312" cy="471490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В рабочей документации отсутствует информация о деятельности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лица, его корпоративная и организационная структура, о производственных процессах, структурных подразделениях, особенностях ведения бизнеса, копии лицензий, патентов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Отсутствие уточнений информации о деятельности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лица, от момента предварительного ознакомления с предполагаемым клиентов, до момента  завершения оказания </a:t>
            </a:r>
            <a:r>
              <a:rPr lang="ru-RU" dirty="0" smtClean="0">
                <a:solidFill>
                  <a:srgbClr val="002060"/>
                </a:solidFill>
              </a:rPr>
              <a:t>услуг.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92880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требований АО </a:t>
            </a:r>
            <a:r>
              <a:rPr lang="ru-RU" b="1" dirty="0" smtClean="0">
                <a:solidFill>
                  <a:srgbClr val="002060"/>
                </a:solidFill>
              </a:rPr>
              <a:t>при </a:t>
            </a:r>
            <a:r>
              <a:rPr lang="ru-RU" b="1" dirty="0">
                <a:solidFill>
                  <a:srgbClr val="002060"/>
                </a:solidFill>
              </a:rPr>
              <a:t>проверке хозяйствующих субъектов, являющихся связанными сторонами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928802"/>
            <a:ext cx="8858312" cy="478634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 </a:t>
            </a:r>
            <a:r>
              <a:rPr lang="ru-RU" sz="3400" dirty="0">
                <a:solidFill>
                  <a:srgbClr val="002060"/>
                </a:solidFill>
              </a:rPr>
              <a:t>В </a:t>
            </a:r>
            <a:r>
              <a:rPr lang="ru-RU" sz="3400" dirty="0" smtClean="0">
                <a:solidFill>
                  <a:srgbClr val="002060"/>
                </a:solidFill>
              </a:rPr>
              <a:t>РД </a:t>
            </a:r>
            <a:r>
              <a:rPr lang="ru-RU" sz="3400" dirty="0">
                <a:solidFill>
                  <a:srgbClr val="002060"/>
                </a:solidFill>
              </a:rPr>
              <a:t>отсутствуют материалы, свидетельствующие о выполнении процедур по получению достаточных </a:t>
            </a:r>
            <a:r>
              <a:rPr lang="ru-RU" sz="3400" dirty="0" smtClean="0">
                <a:solidFill>
                  <a:srgbClr val="002060"/>
                </a:solidFill>
              </a:rPr>
              <a:t>аудиторских </a:t>
            </a:r>
            <a:r>
              <a:rPr lang="ru-RU" sz="3400" dirty="0">
                <a:solidFill>
                  <a:srgbClr val="002060"/>
                </a:solidFill>
              </a:rPr>
              <a:t>доказательств и раскрытия в бухгалтерской отчетности информации о связанных сторонах и о событиях после отчетной </a:t>
            </a:r>
            <a:r>
              <a:rPr lang="ru-RU" sz="3400" dirty="0" smtClean="0">
                <a:solidFill>
                  <a:srgbClr val="002060"/>
                </a:solidFill>
              </a:rPr>
              <a:t>даты.</a:t>
            </a:r>
            <a:r>
              <a:rPr lang="ru-RU" sz="3400" dirty="0">
                <a:solidFill>
                  <a:srgbClr val="002060"/>
                </a:solidFill>
              </a:rPr>
              <a:t> </a:t>
            </a:r>
          </a:p>
          <a:p>
            <a:r>
              <a:rPr lang="ru-RU" sz="3400" dirty="0">
                <a:solidFill>
                  <a:srgbClr val="002060"/>
                </a:solidFill>
              </a:rPr>
              <a:t>Отсутствуют процедуры </a:t>
            </a:r>
            <a:r>
              <a:rPr lang="ru-RU" sz="3400" dirty="0" smtClean="0">
                <a:solidFill>
                  <a:srgbClr val="002060"/>
                </a:solidFill>
              </a:rPr>
              <a:t>с </a:t>
            </a:r>
            <a:r>
              <a:rPr lang="ru-RU" sz="3400" dirty="0">
                <a:solidFill>
                  <a:srgbClr val="002060"/>
                </a:solidFill>
              </a:rPr>
              <a:t>целью проверки достоверности полученной информации и полноты ее раскрытия</a:t>
            </a:r>
            <a:r>
              <a:rPr lang="ru-RU" sz="3400" dirty="0" smtClean="0">
                <a:solidFill>
                  <a:srgbClr val="002060"/>
                </a:solidFill>
              </a:rPr>
              <a:t>.</a:t>
            </a:r>
            <a:r>
              <a:rPr lang="ru-RU" sz="3400" dirty="0">
                <a:solidFill>
                  <a:srgbClr val="002060"/>
                </a:solidFill>
              </a:rPr>
              <a:t> </a:t>
            </a:r>
          </a:p>
          <a:p>
            <a:r>
              <a:rPr lang="ru-RU" sz="3400" dirty="0">
                <a:solidFill>
                  <a:srgbClr val="002060"/>
                </a:solidFill>
              </a:rPr>
              <a:t>Отсутствие письменных заявлений и разъяснений </a:t>
            </a:r>
            <a:r>
              <a:rPr lang="ru-RU" sz="3400" dirty="0" err="1">
                <a:solidFill>
                  <a:srgbClr val="002060"/>
                </a:solidFill>
              </a:rPr>
              <a:t>аудируемого</a:t>
            </a:r>
            <a:r>
              <a:rPr lang="ru-RU" sz="3400" dirty="0">
                <a:solidFill>
                  <a:srgbClr val="002060"/>
                </a:solidFill>
              </a:rPr>
              <a:t> лица в отношении полноты перечня </a:t>
            </a:r>
            <a:r>
              <a:rPr lang="ru-RU" sz="3400" dirty="0" err="1">
                <a:solidFill>
                  <a:srgbClr val="002060"/>
                </a:solidFill>
              </a:rPr>
              <a:t>аффилированных</a:t>
            </a:r>
            <a:r>
              <a:rPr lang="ru-RU" sz="3400" dirty="0">
                <a:solidFill>
                  <a:srgbClr val="002060"/>
                </a:solidFill>
              </a:rPr>
              <a:t> лиц и адекватности раскрытия соответствующей информации в финансовой (бухгалтерской) отчетности в аудиторских файлах. </a:t>
            </a:r>
          </a:p>
          <a:p>
            <a:r>
              <a:rPr lang="ru-RU" sz="3400" dirty="0">
                <a:solidFill>
                  <a:srgbClr val="002060"/>
                </a:solidFill>
              </a:rPr>
              <a:t>Отсутствие мер по получению подтверждения информации от таких сторон, как банки, агенты и т.п., если они имели отношение к рассматриваемым сделкам.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221457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требования АО в отношении действий аудитора по выявлению и оценке событий, возникших после «отчетной даты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500306"/>
            <a:ext cx="8858312" cy="421484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Недостаточность принимаемых мер по выявлению и оценке событий, возникших после отчетной </a:t>
            </a:r>
            <a:r>
              <a:rPr lang="ru-RU" dirty="0" smtClean="0">
                <a:solidFill>
                  <a:srgbClr val="002060"/>
                </a:solidFill>
              </a:rPr>
              <a:t>даты.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Произведенная после отчетной даты оценка активов, результаты которой свидетельствуют об существенном снижении их стоимости, определенной по состоянию на отчетную дату не нашла отражение в РД </a:t>
            </a:r>
            <a:r>
              <a:rPr lang="ru-RU" dirty="0" smtClean="0">
                <a:solidFill>
                  <a:srgbClr val="002060"/>
                </a:solidFill>
              </a:rPr>
              <a:t>аудитора.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04"/>
            <a:ext cx="8858312" cy="6286544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Полученная информации о серьезном ухудшении финансового состояния и результатах деятельности дочернего или зависимого общества, крупных дебиторов </a:t>
            </a:r>
            <a:r>
              <a:rPr lang="ru-RU" dirty="0" err="1">
                <a:solidFill>
                  <a:srgbClr val="002060"/>
                </a:solidFill>
              </a:rPr>
              <a:t>аудируемой</a:t>
            </a:r>
            <a:r>
              <a:rPr lang="ru-RU" dirty="0">
                <a:solidFill>
                  <a:srgbClr val="002060"/>
                </a:solidFill>
              </a:rPr>
              <a:t> организации, о наличии крупных ошибок в бухгалтерской (финансовой) отчетности </a:t>
            </a:r>
            <a:r>
              <a:rPr lang="ru-RU" dirty="0" smtClean="0">
                <a:solidFill>
                  <a:srgbClr val="002060"/>
                </a:solidFill>
              </a:rPr>
              <a:t>не </a:t>
            </a:r>
            <a:r>
              <a:rPr lang="ru-RU" dirty="0">
                <a:solidFill>
                  <a:srgbClr val="002060"/>
                </a:solidFill>
              </a:rPr>
              <a:t>привела к изменению мнения </a:t>
            </a:r>
            <a:r>
              <a:rPr lang="ru-RU" dirty="0" smtClean="0">
                <a:solidFill>
                  <a:srgbClr val="002060"/>
                </a:solidFill>
              </a:rPr>
              <a:t>аудитора.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Не приняты во внимание решения о реорганизации организации, о приобретении предприятия как имущественного комплекса, крупная сделка, связанная с приобретением и выбытием основных средств и финансовых вложений, непредсказуемое снижение курса валют и т.д</a:t>
            </a:r>
            <a:r>
              <a:rPr lang="ru-RU" dirty="0" smtClean="0">
                <a:solidFill>
                  <a:srgbClr val="002060"/>
                </a:solidFill>
              </a:rPr>
              <a:t>..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целей и основных принципов проведения </a:t>
            </a:r>
            <a:r>
              <a:rPr lang="ru-RU" b="1" dirty="0" smtClean="0">
                <a:solidFill>
                  <a:srgbClr val="002060"/>
                </a:solidFill>
              </a:rPr>
              <a:t>аудита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11494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Внутрифирменные методики, программы не приведены в соответствие с Законом, Правилами (стандартами) аудиторской деятельности.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</a:t>
            </a:r>
            <a:r>
              <a:rPr lang="ru-RU" dirty="0">
                <a:solidFill>
                  <a:srgbClr val="002060"/>
                </a:solidFill>
              </a:rPr>
              <a:t>полностью выполнены процедуры, необходимые для проведения аудита конкретной организации, не учтены особенности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 «объем аудита».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</a:t>
            </a:r>
            <a:r>
              <a:rPr lang="ru-RU" dirty="0">
                <a:solidFill>
                  <a:srgbClr val="002060"/>
                </a:solidFill>
              </a:rPr>
              <a:t>обеспечена разумная уверенность в том, что рассматриваемая в целом бухгалтерская (финансовая) отчетность не содержит существенных искажений.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Проверка правомерности </a:t>
            </a:r>
            <a:r>
              <a:rPr lang="ru-RU" b="1" dirty="0">
                <a:solidFill>
                  <a:srgbClr val="002060"/>
                </a:solidFill>
              </a:rPr>
              <a:t>применения </a:t>
            </a:r>
            <a:r>
              <a:rPr lang="ru-RU" b="1" dirty="0" err="1">
                <a:solidFill>
                  <a:srgbClr val="002060"/>
                </a:solidFill>
              </a:rPr>
              <a:t>аудируемым</a:t>
            </a:r>
            <a:r>
              <a:rPr lang="ru-RU" b="1" dirty="0">
                <a:solidFill>
                  <a:srgbClr val="002060"/>
                </a:solidFill>
              </a:rPr>
              <a:t> лицом допущения о непрерывности его </a:t>
            </a:r>
            <a:r>
              <a:rPr lang="ru-RU" b="1" dirty="0" smtClean="0">
                <a:solidFill>
                  <a:srgbClr val="002060"/>
                </a:solidFill>
              </a:rPr>
              <a:t>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571744"/>
            <a:ext cx="8858312" cy="4143404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Отсутствие или недостаточность аудиторских процедур в отношении применимости допущения непрерывности деятельности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лица.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Отсутствие или недостаточность аудиторских процедур в отношении соблюдения </a:t>
            </a:r>
            <a:r>
              <a:rPr lang="ru-RU" dirty="0" err="1">
                <a:solidFill>
                  <a:srgbClr val="002060"/>
                </a:solidFill>
              </a:rPr>
              <a:t>аудируемым</a:t>
            </a:r>
            <a:r>
              <a:rPr lang="ru-RU" dirty="0">
                <a:solidFill>
                  <a:srgbClr val="002060"/>
                </a:solidFill>
              </a:rPr>
              <a:t> лицом требования осмотрительности при составлении финансовой (бухгалтерской) </a:t>
            </a:r>
            <a:r>
              <a:rPr lang="ru-RU" dirty="0" smtClean="0">
                <a:solidFill>
                  <a:srgbClr val="002060"/>
                </a:solidFill>
              </a:rPr>
              <a:t>отчетности.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58312" cy="6572296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Отсутствует  запрос (ответ) у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 информации о том, известно ли ему о каких-либо событиях или условиях, которые выходят за рамки периода в 12 месяцев со дня отчетной даты и которые могут обусловливать значительные сомнения в способности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 продолжать свою деятельность непрерывно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Отсутствуют РД по оценке надежности хозяйствующих субъектов в том числе: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А)по </a:t>
            </a:r>
            <a:r>
              <a:rPr lang="ru-RU" dirty="0">
                <a:solidFill>
                  <a:srgbClr val="002060"/>
                </a:solidFill>
              </a:rPr>
              <a:t>просроченной задолженности в бюджет и внебюджетные фонды, 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Б)по </a:t>
            </a:r>
            <a:r>
              <a:rPr lang="ru-RU" dirty="0">
                <a:solidFill>
                  <a:srgbClr val="002060"/>
                </a:solidFill>
              </a:rPr>
              <a:t>фактам неисполнения решений судебных инстанций,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В) </a:t>
            </a:r>
            <a:r>
              <a:rPr lang="ru-RU" dirty="0">
                <a:solidFill>
                  <a:srgbClr val="002060"/>
                </a:solidFill>
              </a:rPr>
              <a:t>по правомерности использования товарных знаков, патентных прав, интеллектуальной собственности и т.д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Отсутствуют протоколы обсуждений с руководством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 (юристами, экономистами) прогнозов в отношении доходов, финансовых трудностей, ведущихся арбитражных и иных </a:t>
            </a:r>
            <a:r>
              <a:rPr lang="ru-RU" dirty="0" smtClean="0">
                <a:solidFill>
                  <a:srgbClr val="002060"/>
                </a:solidFill>
              </a:rPr>
              <a:t>дел.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357166"/>
            <a:ext cx="8858312" cy="635798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Существенное отклонение значений основных коэффициентов, характеризующих финансовое положение организации, от нормальных значений не нашло отражение в </a:t>
            </a:r>
            <a:r>
              <a:rPr lang="ru-RU" dirty="0" smtClean="0">
                <a:solidFill>
                  <a:srgbClr val="002060"/>
                </a:solidFill>
              </a:rPr>
              <a:t>АЗ.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Наличие отрицательной величины чистых активов или невыполнение установленных требований в отношении чистых активов не нашли отражение в РД и в </a:t>
            </a:r>
            <a:r>
              <a:rPr lang="ru-RU" dirty="0" smtClean="0">
                <a:solidFill>
                  <a:srgbClr val="002060"/>
                </a:solidFill>
              </a:rPr>
              <a:t>АЗ.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27478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к выборочным проверкам в </a:t>
            </a:r>
            <a:r>
              <a:rPr lang="ru-RU" b="1" dirty="0" smtClean="0">
                <a:solidFill>
                  <a:srgbClr val="002060"/>
                </a:solidFill>
              </a:rPr>
              <a:t>аудите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8858312" cy="52864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Отсутствует внутрифирменная методика по </a:t>
            </a:r>
            <a:r>
              <a:rPr lang="ru-RU" dirty="0" smtClean="0">
                <a:solidFill>
                  <a:srgbClr val="002060"/>
                </a:solidFill>
              </a:rPr>
              <a:t>выборке.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В рабочих документах отсутствует документальное оформление аудиторской выборки, не определены надлежащие методы отбора элементов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Полученная сумма нарушений по выборке не экстраполируется на всю совокупность документов.</a:t>
            </a:r>
            <a:r>
              <a:rPr lang="ru-RU" i="1" dirty="0">
                <a:solidFill>
                  <a:srgbClr val="002060"/>
                </a:solidFill>
              </a:rPr>
              <a:t>   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</a:t>
            </a:r>
            <a:r>
              <a:rPr lang="ru-RU" b="1" dirty="0" smtClean="0">
                <a:solidFill>
                  <a:srgbClr val="002060"/>
                </a:solidFill>
              </a:rPr>
              <a:t>к </a:t>
            </a:r>
            <a:r>
              <a:rPr lang="ru-RU" b="1" dirty="0">
                <a:solidFill>
                  <a:srgbClr val="002060"/>
                </a:solidFill>
              </a:rPr>
              <a:t>сбору аудиторских </a:t>
            </a:r>
            <a:r>
              <a:rPr lang="ru-RU" b="1" dirty="0" smtClean="0">
                <a:solidFill>
                  <a:srgbClr val="002060"/>
                </a:solidFill>
              </a:rPr>
              <a:t>доказательств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114948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Отсутствует единая система документирования аудиторских </a:t>
            </a:r>
            <a:r>
              <a:rPr lang="ru-RU" dirty="0" smtClean="0">
                <a:solidFill>
                  <a:srgbClr val="002060"/>
                </a:solidFill>
              </a:rPr>
              <a:t>доказательств и порядок их получения.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Не разработаны формы рабочих документов, или они находятся в непотребном </a:t>
            </a:r>
            <a:r>
              <a:rPr lang="ru-RU" dirty="0" smtClean="0">
                <a:solidFill>
                  <a:srgbClr val="002060"/>
                </a:solidFill>
              </a:rPr>
              <a:t>состоянии.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</a:t>
            </a:r>
            <a:r>
              <a:rPr lang="ru-RU" b="1" dirty="0" smtClean="0">
                <a:solidFill>
                  <a:srgbClr val="002060"/>
                </a:solidFill>
              </a:rPr>
              <a:t>информации </a:t>
            </a:r>
            <a:r>
              <a:rPr lang="ru-RU" b="1" dirty="0">
                <a:solidFill>
                  <a:srgbClr val="002060"/>
                </a:solidFill>
              </a:rPr>
              <a:t>из внешних </a:t>
            </a:r>
            <a:r>
              <a:rPr lang="ru-RU" b="1" dirty="0" smtClean="0">
                <a:solidFill>
                  <a:srgbClr val="002060"/>
                </a:solidFill>
              </a:rPr>
              <a:t>источников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857364"/>
            <a:ext cx="8858312" cy="485778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Отсутствие в рабочих файлах запросов АО к внешним источникам информации.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Отсутствие </a:t>
            </a:r>
            <a:r>
              <a:rPr lang="ru-RU" dirty="0">
                <a:solidFill>
                  <a:srgbClr val="002060"/>
                </a:solidFill>
              </a:rPr>
              <a:t>или недостаточность альтернативных аудиторских процедур при неполучении ответов на запрос о внешнем </a:t>
            </a:r>
            <a:r>
              <a:rPr lang="ru-RU" dirty="0" smtClean="0">
                <a:solidFill>
                  <a:srgbClr val="002060"/>
                </a:solidFill>
              </a:rPr>
              <a:t>подтверждении.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</a:t>
            </a:r>
            <a:r>
              <a:rPr lang="ru-RU" dirty="0" smtClean="0">
                <a:solidFill>
                  <a:srgbClr val="002060"/>
                </a:solidFill>
              </a:rPr>
              <a:t>ставление </a:t>
            </a:r>
            <a:r>
              <a:rPr lang="ru-RU" dirty="0">
                <a:solidFill>
                  <a:srgbClr val="002060"/>
                </a:solidFill>
              </a:rPr>
              <a:t>без должного рассмотрения неурегулированных расхождений в данных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 и данных внешнего </a:t>
            </a:r>
            <a:r>
              <a:rPr lang="ru-RU" dirty="0" smtClean="0">
                <a:solidFill>
                  <a:srgbClr val="002060"/>
                </a:solidFill>
              </a:rPr>
              <a:t>подтверждения.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при первой проверке </a:t>
            </a:r>
            <a:r>
              <a:rPr lang="ru-RU" b="1" dirty="0" err="1">
                <a:solidFill>
                  <a:srgbClr val="002060"/>
                </a:solidFill>
              </a:rPr>
              <a:t>аудируемого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лица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52578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Не установлены принципы и процедуры, регулирующие порядок решения вопроса о принятии на обслуживание нового </a:t>
            </a:r>
            <a:r>
              <a:rPr lang="ru-RU" dirty="0" smtClean="0">
                <a:solidFill>
                  <a:srgbClr val="002060"/>
                </a:solidFill>
              </a:rPr>
              <a:t>клиента.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При принятии нового клиента, а также в дальнейшем, лист независимости  </a:t>
            </a:r>
            <a:r>
              <a:rPr lang="ru-RU" dirty="0" smtClean="0">
                <a:solidFill>
                  <a:srgbClr val="002060"/>
                </a:solidFill>
              </a:rPr>
              <a:t>АО  </a:t>
            </a:r>
            <a:r>
              <a:rPr lang="ru-RU" dirty="0">
                <a:solidFill>
                  <a:srgbClr val="002060"/>
                </a:solidFill>
              </a:rPr>
              <a:t>не составляется. 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Отсутствие факта или недостаточность свидетельств должного взаимодействия аудиторов при смене аудиторской </a:t>
            </a:r>
            <a:r>
              <a:rPr lang="ru-RU" dirty="0" smtClean="0">
                <a:solidFill>
                  <a:srgbClr val="002060"/>
                </a:solidFill>
              </a:rPr>
              <a:t>организации.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применения аналитических процедур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357430"/>
            <a:ext cx="8858312" cy="435771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Отсутствует </a:t>
            </a:r>
            <a:r>
              <a:rPr lang="ru-RU" dirty="0">
                <a:solidFill>
                  <a:srgbClr val="002060"/>
                </a:solidFill>
              </a:rPr>
              <a:t>перечень аналитических процедур при аудите различных объектов и организации в целом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Неадекватность осуществляемых аудиторских процедур по существу.  </a:t>
            </a:r>
          </a:p>
          <a:p>
            <a:r>
              <a:rPr lang="ru-RU" dirty="0">
                <a:solidFill>
                  <a:srgbClr val="002060"/>
                </a:solidFill>
              </a:rPr>
              <a:t>Недостаточность аудиторских процедур в отношении полноты и качества раскрытия информации в финансовой (бухгалтерской) отчетности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лица.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7145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рассмотрения в ходе аудита сопоставимых </a:t>
            </a:r>
            <a:r>
              <a:rPr lang="ru-RU" b="1" dirty="0" smtClean="0">
                <a:solidFill>
                  <a:srgbClr val="002060"/>
                </a:solidFill>
              </a:rPr>
              <a:t>данных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000241"/>
            <a:ext cx="8858312" cy="4714907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Отсутствуют свидетельства того, что аудитор убедился в правильности представления и классификации соответствующих показателей за предыдущие </a:t>
            </a:r>
            <a:r>
              <a:rPr lang="ru-RU" dirty="0" smtClean="0">
                <a:solidFill>
                  <a:srgbClr val="002060"/>
                </a:solidFill>
              </a:rPr>
              <a:t>периоды.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Отсутствие  модификации АЗ, в случае, когда АЗ выданное за предыдущий период было модифицировано,  и причина модификации не была устранена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Отсутствуют аудиторские процедуры, в отношении остатков по счетам бухгалтерского учета на начало текущего периода (если аудит проводится в первые, или аудит ранее не проводился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27478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к системе контроля качества услуг в </a:t>
            </a:r>
            <a:r>
              <a:rPr lang="ru-RU" b="1" dirty="0" smtClean="0">
                <a:solidFill>
                  <a:srgbClr val="002060"/>
                </a:solidFill>
              </a:rPr>
              <a:t>АО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736"/>
            <a:ext cx="8858312" cy="528641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Не установлены правила назначения лица, осуществляющего обзорную проверку качества выполнения задания общественно значимых хозяйствующих </a:t>
            </a:r>
            <a:r>
              <a:rPr lang="ru-RU" dirty="0" smtClean="0">
                <a:solidFill>
                  <a:srgbClr val="002060"/>
                </a:solidFill>
              </a:rPr>
              <a:t>субъектов. 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Недостаточность принимаемых мер по осуществлению внутреннего контроля качества проведения аудита, а также недостаточность свидетельств проведения конкретных процедур внутреннего контроля качества проведения </a:t>
            </a:r>
            <a:r>
              <a:rPr lang="ru-RU" dirty="0" smtClean="0">
                <a:solidFill>
                  <a:srgbClr val="002060"/>
                </a:solidFill>
              </a:rPr>
              <a:t>аудита.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71480"/>
            <a:ext cx="8858312" cy="6143668"/>
          </a:xfrm>
        </p:spPr>
        <p:txBody>
          <a:bodyPr>
            <a:normAutofit fontScale="92500" lnSpcReduction="20000"/>
          </a:bodyPr>
          <a:lstStyle/>
          <a:p>
            <a:r>
              <a:rPr lang="ru-RU" sz="3500" dirty="0">
                <a:solidFill>
                  <a:srgbClr val="002060"/>
                </a:solidFill>
              </a:rPr>
              <a:t>Не учтены ограничения, присущие аудиту и влияющие на возможность обнаружения аудитором существенных искажений бухгалтерской (финансовой) отчетности</a:t>
            </a:r>
            <a:r>
              <a:rPr lang="ru-RU" sz="35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3500" dirty="0" smtClean="0">
                <a:solidFill>
                  <a:srgbClr val="002060"/>
                </a:solidFill>
              </a:rPr>
              <a:t>При выполнении своих профессиональных обязанностей аудиторы не руководствовались нормами Кодекса этики и Правилами независимости.</a:t>
            </a:r>
          </a:p>
          <a:p>
            <a:r>
              <a:rPr lang="ru-RU" sz="3500" dirty="0" smtClean="0">
                <a:solidFill>
                  <a:srgbClr val="002060"/>
                </a:solidFill>
              </a:rPr>
              <a:t>Профессиональная подготовленность аудитора не обеспечивает надежность аудита.</a:t>
            </a:r>
          </a:p>
          <a:p>
            <a:pPr>
              <a:buNone/>
            </a:pPr>
            <a:endParaRPr lang="ru-RU" sz="3500" dirty="0"/>
          </a:p>
          <a:p>
            <a:pPr>
              <a:buNone/>
            </a:pPr>
            <a:r>
              <a:rPr lang="ru-RU" sz="3500" dirty="0"/>
              <a:t> </a:t>
            </a:r>
            <a:endParaRPr lang="ru-RU" sz="3500" dirty="0" smtClean="0"/>
          </a:p>
          <a:p>
            <a:pPr>
              <a:buNone/>
            </a:pPr>
            <a:r>
              <a:rPr lang="ru-RU" sz="3500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858312" cy="642942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В документах по обзорной проверке качества выполнения аудиторского задания  не описаны процедуры, которые </a:t>
            </a:r>
            <a:r>
              <a:rPr lang="ru-RU" dirty="0" smtClean="0">
                <a:solidFill>
                  <a:srgbClr val="002060"/>
                </a:solidFill>
              </a:rPr>
              <a:t>быть </a:t>
            </a:r>
            <a:r>
              <a:rPr lang="ru-RU" dirty="0">
                <a:solidFill>
                  <a:srgbClr val="002060"/>
                </a:solidFill>
              </a:rPr>
              <a:t>проведены. 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Отсутствует документация, подтверждающая проведение таких обзорных проверок.</a:t>
            </a:r>
          </a:p>
          <a:p>
            <a:r>
              <a:rPr lang="ru-RU" dirty="0">
                <a:solidFill>
                  <a:srgbClr val="002060"/>
                </a:solidFill>
              </a:rPr>
              <a:t>Не проводятся периодические выборочные инспекции завершенных заданий.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2747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Проверка требований по проведению обзорных проверок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511494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Обзорные проверки носят формальный характер.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описаны во внутренних документах мероприятия по снижению риска угрозы объективности лица, проводящего обзорную проверку.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Отсутствует оценка значимых рисков , выявленных в ходе аудита.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Отсутствует суждение в отношении уровня существенности и значимых рисков. 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858312" cy="642942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Отсутствует оценка значимости исправленных и не исправленных искажений, выявленных в ходе аудита.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произведена оценка надлежащего характера выданного АЗ.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проведена оценка наличия обстоятельств, информация о которых должна быть доведена до представителей собственников.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12747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Лицо, осуществляющее обзорную проверку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Не должно быть выбрано по указанию руководителя аудита или иного задания.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период проведения проверки не должно участвовать в выполнении этого задания.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должно принимать решения за аудиторскую группу.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должно быть поставлено в какие – либо иные условия, которые могли бы создать угрозу его объективности.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			</a:t>
            </a:r>
            <a:r>
              <a:rPr lang="ru-RU" b="1" dirty="0" smtClean="0">
                <a:solidFill>
                  <a:schemeClr val="bg2"/>
                </a:solidFill>
              </a:rPr>
              <a:t>Спасибо за внимание.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7145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документального оформления сведений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3116"/>
            <a:ext cx="8858312" cy="4572032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Низкое качество рабочей документации аудитора, в том числе формирования и хранения аудиторских файлов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В рабочих файлах аудитора  отсутствуют копии форм бухгалтерской отчетности на начало отчетного года, подтверждающие, что  соответствующие  показатели и сопоставимая отчетность сформированы в соответствии с принципами и требованиями составления бухгалтерской отчетности.    </a:t>
            </a:r>
          </a:p>
          <a:p>
            <a:r>
              <a:rPr lang="ru-RU" dirty="0">
                <a:solidFill>
                  <a:srgbClr val="002060"/>
                </a:solidFill>
              </a:rPr>
              <a:t>  При выдаче аудиторских заключений с положительным мнением выявлено отсутствие </a:t>
            </a:r>
            <a:r>
              <a:rPr lang="ru-RU" dirty="0" err="1">
                <a:solidFill>
                  <a:srgbClr val="002060"/>
                </a:solidFill>
              </a:rPr>
              <a:t>взаимоувязки</a:t>
            </a:r>
            <a:r>
              <a:rPr lang="ru-RU" dirty="0">
                <a:solidFill>
                  <a:srgbClr val="002060"/>
                </a:solidFill>
              </a:rPr>
              <a:t> отдельных показателей форм бухгалтерской отчетности.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00042"/>
            <a:ext cx="8858312" cy="6215106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Форма и порядок составления РД не обеспечивает общего понимания аудита. 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Отсутствуют РД по разделам программы аудита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В РД не содержится обоснование всех важных моментов, по которым необходимо выразить профессиональное суждение.  </a:t>
            </a:r>
          </a:p>
          <a:p>
            <a:r>
              <a:rPr lang="ru-RU" dirty="0">
                <a:solidFill>
                  <a:srgbClr val="002060"/>
                </a:solidFill>
              </a:rPr>
              <a:t>В РД отсутствуют выводы аудитора по замечаниям </a:t>
            </a:r>
            <a:r>
              <a:rPr lang="ru-RU" dirty="0" smtClean="0">
                <a:solidFill>
                  <a:srgbClr val="002060"/>
                </a:solidFill>
              </a:rPr>
              <a:t>отраженных </a:t>
            </a:r>
            <a:r>
              <a:rPr lang="ru-RU" dirty="0">
                <a:solidFill>
                  <a:srgbClr val="002060"/>
                </a:solidFill>
              </a:rPr>
              <a:t>в них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В рабочих файлах отсутствуют подписи сотрудников, составивших и проверивших указанные рабочие файлы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</a:t>
            </a:r>
            <a:r>
              <a:rPr lang="ru-RU" dirty="0">
                <a:solidFill>
                  <a:srgbClr val="002060"/>
                </a:solidFill>
              </a:rPr>
              <a:t>РД отсутствуют сведения о том, кто выполнял аудиторские процедуры; кто проверил правильность составления РД.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планирования </a:t>
            </a:r>
            <a:r>
              <a:rPr lang="ru-RU" b="1" dirty="0" smtClean="0">
                <a:solidFill>
                  <a:srgbClr val="002060"/>
                </a:solidFill>
              </a:rPr>
              <a:t>аудита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11494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Низкий уровень планирования аудита, в том числе отсутствие пересмотра общего плана аудита и программы в ходе аудита с учетом общих экономических факторов и условий отрасли, влияющих на деятельность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Рабочие файлы сформированные по результатам проведенных проверок  не содержат программ аудита, отсутствует общий план аудита.    </a:t>
            </a:r>
          </a:p>
          <a:p>
            <a:r>
              <a:rPr lang="ru-RU" dirty="0">
                <a:solidFill>
                  <a:srgbClr val="002060"/>
                </a:solidFill>
              </a:rPr>
              <a:t>В рабочих документах к аудиторскому заключению дата утверждения общего плана аудита совпадает с датой аудиторского заключения.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04"/>
            <a:ext cx="8858312" cy="6286544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В программе аудита утвержденной руководителем аудиторской группы ранее сроков  плана и аудиторского заключения, отсутствует указание на сроки работы сотрудников при проведении аудиторских процедур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Даты проведения отдельных этапов аудита не согласуются с Программой и Планом его проведения, при этом никаких изменений в них не вносится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Не сопоставимо малое количество запланированных </a:t>
            </a:r>
            <a:r>
              <a:rPr lang="ru-RU" dirty="0" err="1">
                <a:solidFill>
                  <a:srgbClr val="002060"/>
                </a:solidFill>
              </a:rPr>
              <a:t>человеко</a:t>
            </a:r>
            <a:r>
              <a:rPr lang="ru-RU" dirty="0">
                <a:solidFill>
                  <a:srgbClr val="002060"/>
                </a:solidFill>
              </a:rPr>
              <a:t>/часов работы аудиторов с масштабами  проверяемой организации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Формализованное составление письменной информации аудитора по результатам аудита.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200026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концепции </a:t>
            </a:r>
            <a:r>
              <a:rPr lang="ru-RU" b="1" dirty="0" smtClean="0">
                <a:solidFill>
                  <a:srgbClr val="002060"/>
                </a:solidFill>
              </a:rPr>
              <a:t>существенности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214554"/>
            <a:ext cx="8858312" cy="442915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Отсутствие методики расчета уровня существенности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Неадекватность принятого уровня существенности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Отсутствие выводов о существенности недостатков, отраженных в РД аудитора.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Несоответствие выводов существенности (не существенности) замечаний, выявленных  в ходе проверки. </a:t>
            </a:r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27478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Соблюдение АО требований в отношении качества </a:t>
            </a:r>
            <a:r>
              <a:rPr lang="ru-RU" b="1" dirty="0" smtClean="0">
                <a:solidFill>
                  <a:srgbClr val="002060"/>
                </a:solidFill>
              </a:rPr>
              <a:t>доказательств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114948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Не достаточность доказательств, собранных в ходе аудита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Отсутствие копий аналитических данных, копий первичных документов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Отсутствие  данных, подтверждающих изучение данных материалов аудитором, отсутствие выводов аудитора по рассмотренным </a:t>
            </a:r>
            <a:r>
              <a:rPr lang="ru-RU" dirty="0" smtClean="0">
                <a:solidFill>
                  <a:srgbClr val="002060"/>
                </a:solidFill>
              </a:rPr>
              <a:t>документам.</a:t>
            </a:r>
            <a:r>
              <a:rPr lang="ru-RU" dirty="0">
                <a:solidFill>
                  <a:srgbClr val="002060"/>
                </a:solidFill>
              </a:rPr>
              <a:t> </a:t>
            </a:r>
          </a:p>
          <a:p>
            <a:r>
              <a:rPr lang="ru-RU" dirty="0">
                <a:solidFill>
                  <a:srgbClr val="002060"/>
                </a:solidFill>
              </a:rPr>
              <a:t>Запросы представителям собственника или руководству </a:t>
            </a:r>
            <a:r>
              <a:rPr lang="ru-RU" dirty="0" err="1">
                <a:solidFill>
                  <a:srgbClr val="002060"/>
                </a:solidFill>
              </a:rPr>
              <a:t>аудируемого</a:t>
            </a:r>
            <a:r>
              <a:rPr lang="ru-RU" dirty="0">
                <a:solidFill>
                  <a:srgbClr val="002060"/>
                </a:solidFill>
              </a:rPr>
              <a:t> лица отсутствуют в составе рабочих  файлов,  или не направлялись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Отсутствие РД по участию аудитора в инвентаризации.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1318</Words>
  <Application>Microsoft Office PowerPoint</Application>
  <PresentationFormat>Экран (4:3)</PresentationFormat>
  <Paragraphs>133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Типичные ошибки выявляемые специалистами Росфиннадзора при проведении внешнего контроля качества аудиторов</vt:lpstr>
      <vt:lpstr>Соблюдение АО целей и основных принципов проведения аудита</vt:lpstr>
      <vt:lpstr>Слайд 3</vt:lpstr>
      <vt:lpstr>Соблюдение АО требований в отношении документального оформления сведений</vt:lpstr>
      <vt:lpstr>Слайд 5</vt:lpstr>
      <vt:lpstr>Соблюдение АО требований в отношении планирования аудита</vt:lpstr>
      <vt:lpstr>Слайд 7</vt:lpstr>
      <vt:lpstr>Соблюдение АО требований в отношении концепции существенности</vt:lpstr>
      <vt:lpstr>Соблюдение АО требований в отношении качества доказательств</vt:lpstr>
      <vt:lpstr>Соблюдение АО требований в отношении аудиторского заключения</vt:lpstr>
      <vt:lpstr>Слайд 11</vt:lpstr>
      <vt:lpstr>Слайд 12</vt:lpstr>
      <vt:lpstr>Соблюдение АО требований в отношении контроля качества выполнения заданий по аудиту</vt:lpstr>
      <vt:lpstr>Слайд 14</vt:lpstr>
      <vt:lpstr>Слайд 15</vt:lpstr>
      <vt:lpstr>Соблюдение АО требований в отношении понимания деятельности аудируемого лица</vt:lpstr>
      <vt:lpstr>Соблюдение требований АО при проверке хозяйствующих субъектов, являющихся связанными сторонами </vt:lpstr>
      <vt:lpstr>Соблюдение требования АО в отношении действий аудитора по выявлению и оценке событий, возникших после «отчетной даты»</vt:lpstr>
      <vt:lpstr>Слайд 19</vt:lpstr>
      <vt:lpstr>Проверка правомерности применения аудируемым лицом допущения о непрерывности его деятельности</vt:lpstr>
      <vt:lpstr>Слайд 21</vt:lpstr>
      <vt:lpstr>Слайд 22</vt:lpstr>
      <vt:lpstr>Соблюдение АО требований к выборочным проверкам в аудите</vt:lpstr>
      <vt:lpstr>Соблюдение АО требований к сбору аудиторских доказательств</vt:lpstr>
      <vt:lpstr>Соблюдение АО требований в отношении информации из внешних источников</vt:lpstr>
      <vt:lpstr>Соблюдение АО требований при первой проверке аудируемого лица</vt:lpstr>
      <vt:lpstr>Соблюдение АО требований в отношении применения аналитических процедур </vt:lpstr>
      <vt:lpstr>Соблюдение АО требований в отношении рассмотрения в ходе аудита сопоставимых данных</vt:lpstr>
      <vt:lpstr>Соблюдение АО требований к системе контроля качества услуг в АО</vt:lpstr>
      <vt:lpstr>Слайд 30</vt:lpstr>
      <vt:lpstr>Проверка требований по проведению обзорных проверок</vt:lpstr>
      <vt:lpstr>Слайд 32</vt:lpstr>
      <vt:lpstr>Лицо, осуществляющее обзорную проверку</vt:lpstr>
      <vt:lpstr>Слайд 34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Типичные ошибки выявляемые специалистами Росфиннадзора при проведении внешнего контроля качества аудиторов</dc:title>
  <dc:creator>семья</dc:creator>
  <cp:lastModifiedBy>семья</cp:lastModifiedBy>
  <cp:revision>16</cp:revision>
  <dcterms:created xsi:type="dcterms:W3CDTF">2013-09-02T10:53:02Z</dcterms:created>
  <dcterms:modified xsi:type="dcterms:W3CDTF">2013-09-05T12:08:45Z</dcterms:modified>
</cp:coreProperties>
</file>