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  <p:sldMasterId id="2147483781" r:id="rId2"/>
  </p:sldMasterIdLst>
  <p:handoutMasterIdLst>
    <p:handoutMasterId r:id="rId18"/>
  </p:handoutMasterIdLst>
  <p:sldIdLst>
    <p:sldId id="266" r:id="rId3"/>
    <p:sldId id="280" r:id="rId4"/>
    <p:sldId id="276" r:id="rId5"/>
    <p:sldId id="281" r:id="rId6"/>
    <p:sldId id="282" r:id="rId7"/>
    <p:sldId id="283" r:id="rId8"/>
    <p:sldId id="284" r:id="rId9"/>
    <p:sldId id="289" r:id="rId10"/>
    <p:sldId id="285" r:id="rId11"/>
    <p:sldId id="286" r:id="rId12"/>
    <p:sldId id="291" r:id="rId13"/>
    <p:sldId id="290" r:id="rId14"/>
    <p:sldId id="287" r:id="rId15"/>
    <p:sldId id="288" r:id="rId16"/>
    <p:sldId id="265" r:id="rId17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28" autoAdjust="0"/>
    <p:restoredTop sz="94660"/>
  </p:normalViewPr>
  <p:slideViewPr>
    <p:cSldViewPr>
      <p:cViewPr varScale="1">
        <p:scale>
          <a:sx n="106" d="100"/>
          <a:sy n="106" d="100"/>
        </p:scale>
        <p:origin x="114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../embeddings/oleObject2.bin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BIG\User_Data\&#1040;&#1085;&#1086;&#1093;&#1086;&#1074;&#1072;\&#1040;&#1089;&#1087;&#1077;&#1088;\&#1052;&#1086;&#1080;%20&#1089;&#1090;&#1072;&#1090;&#1100;&#1080;\&#1040;&#1091;&#1076;&#1080;&#1090;&#1086;&#1088;\&#1058;&#1072;&#1073;&#1083;&#1080;&#1094;&#1099;%20&#1082;%20&#1089;&#1090;&#1072;&#1090;&#1100;&#1077;%20&#1056;&#1040;&#1059;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../embeddings/oleObject3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2.388312336148778E-2"/>
          <c:y val="5.0647379012597415E-2"/>
          <c:w val="0.97005929114975731"/>
          <c:h val="0.67785481083157284"/>
        </c:manualLayout>
      </c:layout>
      <c:lineChart>
        <c:grouping val="standard"/>
        <c:varyColors val="0"/>
        <c:ser>
          <c:idx val="0"/>
          <c:order val="0"/>
          <c:tx>
            <c:strRef>
              <c:f>Лист2!$M$6</c:f>
              <c:strCache>
                <c:ptCount val="1"/>
                <c:pt idx="0">
                  <c:v>Количество клиентов аудиторских организаций, бухгалтерская отчетность которых проаудирована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Лист2!$O$5:$T$5</c:f>
              <c:strCache>
                <c:ptCount val="6"/>
                <c:pt idx="0">
                  <c:v>2008 г.</c:v>
                </c:pt>
                <c:pt idx="1">
                  <c:v>2009 г.</c:v>
                </c:pt>
                <c:pt idx="2">
                  <c:v>2010 г.</c:v>
                </c:pt>
                <c:pt idx="3">
                  <c:v>2011 г.</c:v>
                </c:pt>
                <c:pt idx="4">
                  <c:v>2012</c:v>
                </c:pt>
                <c:pt idx="5">
                  <c:v>2013</c:v>
                </c:pt>
              </c:strCache>
            </c:strRef>
          </c:cat>
          <c:val>
            <c:numRef>
              <c:f>Лист2!$O$6:$T$6</c:f>
              <c:numCache>
                <c:formatCode>General</c:formatCode>
                <c:ptCount val="6"/>
                <c:pt idx="0">
                  <c:v>93027</c:v>
                </c:pt>
                <c:pt idx="1">
                  <c:v>92683</c:v>
                </c:pt>
                <c:pt idx="2">
                  <c:v>87096</c:v>
                </c:pt>
                <c:pt idx="3">
                  <c:v>75569</c:v>
                </c:pt>
                <c:pt idx="4">
                  <c:v>69606</c:v>
                </c:pt>
                <c:pt idx="5">
                  <c:v>67672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Лист2!$M$7</c:f>
              <c:strCache>
                <c:ptCount val="1"/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Лист2!$O$5:$T$5</c:f>
              <c:strCache>
                <c:ptCount val="6"/>
                <c:pt idx="0">
                  <c:v>2008 г.</c:v>
                </c:pt>
                <c:pt idx="1">
                  <c:v>2009 г.</c:v>
                </c:pt>
                <c:pt idx="2">
                  <c:v>2010 г.</c:v>
                </c:pt>
                <c:pt idx="3">
                  <c:v>2011 г.</c:v>
                </c:pt>
                <c:pt idx="4">
                  <c:v>2012</c:v>
                </c:pt>
                <c:pt idx="5">
                  <c:v>2013</c:v>
                </c:pt>
              </c:strCache>
            </c:strRef>
          </c:cat>
          <c:val>
            <c:numRef>
              <c:f>Лист2!$O$7:$T$7</c:f>
              <c:numCache>
                <c:formatCode>General</c:formatCode>
                <c:ptCount val="6"/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11223544"/>
        <c:axId val="111710040"/>
      </c:lineChart>
      <c:catAx>
        <c:axId val="11122354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2000"/>
            </a:pPr>
            <a:endParaRPr lang="ru-RU"/>
          </a:p>
        </c:txPr>
        <c:crossAx val="111710040"/>
        <c:crosses val="autoZero"/>
        <c:auto val="1"/>
        <c:lblAlgn val="ctr"/>
        <c:lblOffset val="100"/>
        <c:noMultiLvlLbl val="0"/>
      </c:catAx>
      <c:valAx>
        <c:axId val="11171004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11223544"/>
        <c:crosses val="autoZero"/>
        <c:crossBetween val="between"/>
      </c:valAx>
    </c:plotArea>
    <c:legend>
      <c:legendPos val="t"/>
      <c:legendEntry>
        <c:idx val="1"/>
        <c:delete val="1"/>
      </c:legendEntry>
      <c:layout>
        <c:manualLayout>
          <c:xMode val="edge"/>
          <c:yMode val="edge"/>
          <c:x val="0.05"/>
          <c:y val="0.85648148148148151"/>
          <c:w val="0.9"/>
          <c:h val="0.13965660542432196"/>
        </c:manualLayout>
      </c:layout>
      <c:overlay val="0"/>
      <c:txPr>
        <a:bodyPr/>
        <a:lstStyle/>
        <a:p>
          <a:pPr>
            <a:defRPr sz="1800"/>
          </a:pPr>
          <a:endParaRPr lang="ru-RU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Лист4!$C$5</c:f>
              <c:strCache>
                <c:ptCount val="1"/>
                <c:pt idx="0">
                  <c:v>Объем доходов от аудита, приходящийся на 1 млн. руб. выручки клиентов, руб.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Лист4!$D$4:$K$4</c:f>
              <c:strCache>
                <c:ptCount val="8"/>
                <c:pt idx="0">
                  <c:v>2006 г.</c:v>
                </c:pt>
                <c:pt idx="1">
                  <c:v>2007 г.</c:v>
                </c:pt>
                <c:pt idx="2">
                  <c:v>2008 г.</c:v>
                </c:pt>
                <c:pt idx="3">
                  <c:v>2009 г.</c:v>
                </c:pt>
                <c:pt idx="4">
                  <c:v>2010 г.</c:v>
                </c:pt>
                <c:pt idx="5">
                  <c:v>2011 г.</c:v>
                </c:pt>
                <c:pt idx="6">
                  <c:v>2012 г.</c:v>
                </c:pt>
                <c:pt idx="7">
                  <c:v>2013</c:v>
                </c:pt>
              </c:strCache>
            </c:strRef>
          </c:cat>
          <c:val>
            <c:numRef>
              <c:f>Лист4!$D$5:$K$5</c:f>
              <c:numCache>
                <c:formatCode>General</c:formatCode>
                <c:ptCount val="8"/>
                <c:pt idx="0">
                  <c:v>494</c:v>
                </c:pt>
                <c:pt idx="1">
                  <c:v>447</c:v>
                </c:pt>
                <c:pt idx="2">
                  <c:v>417</c:v>
                </c:pt>
                <c:pt idx="3">
                  <c:v>375</c:v>
                </c:pt>
                <c:pt idx="4">
                  <c:v>352</c:v>
                </c:pt>
                <c:pt idx="5">
                  <c:v>345</c:v>
                </c:pt>
                <c:pt idx="6">
                  <c:v>325</c:v>
                </c:pt>
                <c:pt idx="7">
                  <c:v>339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Лист4!$C$6</c:f>
              <c:strCache>
                <c:ptCount val="1"/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Лист4!$D$4:$K$4</c:f>
              <c:strCache>
                <c:ptCount val="8"/>
                <c:pt idx="0">
                  <c:v>2006 г.</c:v>
                </c:pt>
                <c:pt idx="1">
                  <c:v>2007 г.</c:v>
                </c:pt>
                <c:pt idx="2">
                  <c:v>2008 г.</c:v>
                </c:pt>
                <c:pt idx="3">
                  <c:v>2009 г.</c:v>
                </c:pt>
                <c:pt idx="4">
                  <c:v>2010 г.</c:v>
                </c:pt>
                <c:pt idx="5">
                  <c:v>2011 г.</c:v>
                </c:pt>
                <c:pt idx="6">
                  <c:v>2012 г.</c:v>
                </c:pt>
                <c:pt idx="7">
                  <c:v>2013</c:v>
                </c:pt>
              </c:strCache>
            </c:strRef>
          </c:cat>
          <c:val>
            <c:numRef>
              <c:f>Лист4!$D$6:$K$6</c:f>
              <c:numCache>
                <c:formatCode>General</c:formatCode>
                <c:ptCount val="8"/>
              </c:numCache>
            </c:numRef>
          </c:val>
          <c:smooth val="0"/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19013424"/>
        <c:axId val="111901800"/>
      </c:lineChart>
      <c:catAx>
        <c:axId val="1190134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1901800"/>
        <c:crosses val="autoZero"/>
        <c:auto val="1"/>
        <c:lblAlgn val="ctr"/>
        <c:lblOffset val="100"/>
        <c:noMultiLvlLbl val="0"/>
      </c:catAx>
      <c:valAx>
        <c:axId val="1119018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90134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layout>
        <c:manualLayout>
          <c:xMode val="edge"/>
          <c:yMode val="edge"/>
          <c:x val="4.7283576237893102E-2"/>
          <c:y val="0.93024983470174116"/>
          <c:w val="0.91078038173955134"/>
          <c:h val="4.929990881377859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Лист1!$C$279</c:f>
              <c:strCache>
                <c:ptCount val="1"/>
                <c:pt idx="0">
                  <c:v>Объем аудиторских услуг – всего, млрд. руб.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Лист1!$D$278:$J$278</c:f>
              <c:strCache>
                <c:ptCount val="7"/>
                <c:pt idx="0">
                  <c:v>2007 г.</c:v>
                </c:pt>
                <c:pt idx="1">
                  <c:v>2008 г.</c:v>
                </c:pt>
                <c:pt idx="2">
                  <c:v>2009 г.</c:v>
                </c:pt>
                <c:pt idx="3">
                  <c:v>2010 г.</c:v>
                </c:pt>
                <c:pt idx="4">
                  <c:v>2011 г.</c:v>
                </c:pt>
                <c:pt idx="5">
                  <c:v>2012 г.</c:v>
                </c:pt>
                <c:pt idx="6">
                  <c:v>2013 г.</c:v>
                </c:pt>
              </c:strCache>
            </c:strRef>
          </c:cat>
          <c:val>
            <c:numRef>
              <c:f>Лист1!$D$279:$J$279</c:f>
              <c:numCache>
                <c:formatCode>General</c:formatCode>
                <c:ptCount val="7"/>
                <c:pt idx="0">
                  <c:v>41.7</c:v>
                </c:pt>
                <c:pt idx="1">
                  <c:v>50.1</c:v>
                </c:pt>
                <c:pt idx="2">
                  <c:v>49.6</c:v>
                </c:pt>
                <c:pt idx="3">
                  <c:v>49.1</c:v>
                </c:pt>
                <c:pt idx="4">
                  <c:v>50.8</c:v>
                </c:pt>
                <c:pt idx="5">
                  <c:v>51</c:v>
                </c:pt>
                <c:pt idx="6">
                  <c:v>52</c:v>
                </c:pt>
              </c:numCache>
            </c:numRef>
          </c:val>
        </c:ser>
        <c:ser>
          <c:idx val="1"/>
          <c:order val="1"/>
          <c:tx>
            <c:strRef>
              <c:f>Лист1!$C$280</c:f>
              <c:strCache>
                <c:ptCount val="1"/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Лист1!$D$278:$J$278</c:f>
              <c:strCache>
                <c:ptCount val="7"/>
                <c:pt idx="0">
                  <c:v>2007 г.</c:v>
                </c:pt>
                <c:pt idx="1">
                  <c:v>2008 г.</c:v>
                </c:pt>
                <c:pt idx="2">
                  <c:v>2009 г.</c:v>
                </c:pt>
                <c:pt idx="3">
                  <c:v>2010 г.</c:v>
                </c:pt>
                <c:pt idx="4">
                  <c:v>2011 г.</c:v>
                </c:pt>
                <c:pt idx="5">
                  <c:v>2012 г.</c:v>
                </c:pt>
                <c:pt idx="6">
                  <c:v>2013 г.</c:v>
                </c:pt>
              </c:strCache>
            </c:strRef>
          </c:cat>
          <c:val>
            <c:numRef>
              <c:f>Лист1!$D$280:$J$280</c:f>
              <c:numCache>
                <c:formatCode>General</c:formatCode>
                <c:ptCount val="7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1814384"/>
        <c:axId val="112537544"/>
        <c:axId val="0"/>
      </c:bar3DChart>
      <c:catAx>
        <c:axId val="1118143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2537544"/>
        <c:crosses val="autoZero"/>
        <c:auto val="1"/>
        <c:lblAlgn val="ctr"/>
        <c:lblOffset val="100"/>
        <c:noMultiLvlLbl val="0"/>
      </c:catAx>
      <c:valAx>
        <c:axId val="1125375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18143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layout>
        <c:manualLayout>
          <c:xMode val="edge"/>
          <c:yMode val="edge"/>
          <c:x val="0.19729746281714786"/>
          <c:y val="0.91310216714051795"/>
          <c:w val="0.60540507436570423"/>
          <c:h val="8.687328139767339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3932864638458939E-2"/>
          <c:y val="0.18433199960844474"/>
          <c:w val="0.89019685039370078"/>
          <c:h val="0.456743584135316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Лист2!$D$30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Лист2!$E$29:$J$29</c:f>
              <c:strCache>
                <c:ptCount val="6"/>
                <c:pt idx="0">
                  <c:v>АПР</c:v>
                </c:pt>
                <c:pt idx="1">
                  <c:v>ИПАР</c:v>
                </c:pt>
                <c:pt idx="2">
                  <c:v>МоАП</c:v>
                </c:pt>
                <c:pt idx="3">
                  <c:v>РКА</c:v>
                </c:pt>
                <c:pt idx="4">
                  <c:v>ААС</c:v>
                </c:pt>
                <c:pt idx="5">
                  <c:v>РФН</c:v>
                </c:pt>
              </c:strCache>
            </c:strRef>
          </c:cat>
          <c:val>
            <c:numRef>
              <c:f>Лист2!$E$30:$J$30</c:f>
              <c:numCache>
                <c:formatCode>General</c:formatCode>
                <c:ptCount val="6"/>
                <c:pt idx="0">
                  <c:v>13</c:v>
                </c:pt>
                <c:pt idx="1">
                  <c:v>9</c:v>
                </c:pt>
                <c:pt idx="2">
                  <c:v>92</c:v>
                </c:pt>
                <c:pt idx="3">
                  <c:v>6</c:v>
                </c:pt>
                <c:pt idx="4">
                  <c:v>2</c:v>
                </c:pt>
                <c:pt idx="5">
                  <c:v>7</c:v>
                </c:pt>
              </c:numCache>
            </c:numRef>
          </c:val>
        </c:ser>
        <c:ser>
          <c:idx val="1"/>
          <c:order val="1"/>
          <c:tx>
            <c:strRef>
              <c:f>Лист2!$D$31</c:f>
              <c:strCache>
                <c:ptCount val="1"/>
                <c:pt idx="0">
                  <c:v>2013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Лист2!$E$29:$J$29</c:f>
              <c:strCache>
                <c:ptCount val="6"/>
                <c:pt idx="0">
                  <c:v>АПР</c:v>
                </c:pt>
                <c:pt idx="1">
                  <c:v>ИПАР</c:v>
                </c:pt>
                <c:pt idx="2">
                  <c:v>МоАП</c:v>
                </c:pt>
                <c:pt idx="3">
                  <c:v>РКА</c:v>
                </c:pt>
                <c:pt idx="4">
                  <c:v>ААС</c:v>
                </c:pt>
                <c:pt idx="5">
                  <c:v>РФН</c:v>
                </c:pt>
              </c:strCache>
            </c:strRef>
          </c:cat>
          <c:val>
            <c:numRef>
              <c:f>Лист2!$E$31:$J$31</c:f>
              <c:numCache>
                <c:formatCode>General</c:formatCode>
                <c:ptCount val="6"/>
                <c:pt idx="0">
                  <c:v>37</c:v>
                </c:pt>
                <c:pt idx="1">
                  <c:v>27</c:v>
                </c:pt>
                <c:pt idx="2">
                  <c:v>95</c:v>
                </c:pt>
                <c:pt idx="3">
                  <c:v>1</c:v>
                </c:pt>
                <c:pt idx="4">
                  <c:v>76</c:v>
                </c:pt>
                <c:pt idx="5">
                  <c:v>8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12074152"/>
        <c:axId val="112078632"/>
      </c:barChart>
      <c:catAx>
        <c:axId val="112074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2078632"/>
        <c:crosses val="autoZero"/>
        <c:auto val="1"/>
        <c:lblAlgn val="ctr"/>
        <c:lblOffset val="100"/>
        <c:noMultiLvlLbl val="0"/>
      </c:catAx>
      <c:valAx>
        <c:axId val="1120786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2074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863AE1-1D25-45A6-AE0C-8E1817CD2E90}" type="datetimeFigureOut">
              <a:rPr lang="ru-RU" smtClean="0"/>
              <a:t>25.09.2014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FD1E9F-A804-4CC8-9E40-7B181E1EA0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58118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38970" y="4581129"/>
            <a:ext cx="8083967" cy="936104"/>
          </a:xfrm>
          <a:prstGeom prst="rect">
            <a:avLst/>
          </a:prstGeom>
          <a:solidFill>
            <a:schemeClr val="accent1">
              <a:lumMod val="7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0" y="2636912"/>
            <a:ext cx="8083967" cy="28803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41821" y="4581129"/>
            <a:ext cx="8081116" cy="93610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 cap="none" spc="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Елена </a:t>
            </a:r>
            <a:r>
              <a:rPr lang="ru-RU" dirty="0" err="1" smtClean="0"/>
              <a:t>Анохова</a:t>
            </a:r>
            <a:endParaRPr lang="ru-RU" dirty="0" smtClean="0"/>
          </a:p>
          <a:p>
            <a:r>
              <a:rPr lang="ru-RU" dirty="0" smtClean="0"/>
              <a:t>Директор по аудиту. Консалтинговая группа «Авантаж Аудит»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38970" y="2659577"/>
            <a:ext cx="8083967" cy="792088"/>
          </a:xfrm>
        </p:spPr>
        <p:txBody>
          <a:bodyPr anchor="ctr" anchorCtr="0">
            <a:noAutofit/>
          </a:bodyPr>
          <a:lstStyle>
            <a:lvl1pPr>
              <a:defRPr lang="ru-RU" sz="3200" smtClean="0">
                <a:effectLst/>
              </a:defRPr>
            </a:lvl1pPr>
          </a:lstStyle>
          <a:p>
            <a:r>
              <a:rPr lang="ru-RU" dirty="0" smtClean="0"/>
              <a:t>Панельная   дискуссия</a:t>
            </a:r>
            <a:endParaRPr lang="en-US" dirty="0"/>
          </a:p>
        </p:txBody>
      </p:sp>
      <p:pic>
        <p:nvPicPr>
          <p:cNvPr id="16" name="Рисунок 1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822" y="260648"/>
            <a:ext cx="8081116" cy="1815077"/>
          </a:xfrm>
          <a:prstGeom prst="rect">
            <a:avLst/>
          </a:prstGeom>
        </p:spPr>
      </p:pic>
      <p:sp>
        <p:nvSpPr>
          <p:cNvPr id="18" name="Title 1"/>
          <p:cNvSpPr txBox="1">
            <a:spLocks/>
          </p:cNvSpPr>
          <p:nvPr userDrawn="1"/>
        </p:nvSpPr>
        <p:spPr>
          <a:xfrm>
            <a:off x="541822" y="3528585"/>
            <a:ext cx="8081115" cy="792088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ru-RU" sz="3200" kern="1200" cap="all" baseline="0" smtClean="0">
                <a:solidFill>
                  <a:schemeClr val="accent1">
                    <a:lumMod val="50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b="1" dirty="0" smtClean="0"/>
              <a:t>Можно</a:t>
            </a:r>
            <a:r>
              <a:rPr lang="ru-RU" sz="2800" b="1" baseline="0" dirty="0" smtClean="0"/>
              <a:t> ли бороться с демпингом в </a:t>
            </a:r>
            <a:r>
              <a:rPr lang="ru-RU" sz="2800" b="1" baseline="0" dirty="0" err="1" smtClean="0"/>
              <a:t>акб</a:t>
            </a:r>
            <a:r>
              <a:rPr lang="ru-RU" sz="2800" b="1" baseline="0" dirty="0" smtClean="0"/>
              <a:t> на законодательном уровне?</a:t>
            </a:r>
            <a:endParaRPr lang="ru-RU" sz="2800" b="1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18AE-8A50-47C7-BCE9-BB02A7452CC4}" type="datetimeFigureOut">
              <a:rPr lang="ru-RU" smtClean="0"/>
              <a:t>25.09.2014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72D76-97BD-4815-9EEB-CEFF1B5C3D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18AE-8A50-47C7-BCE9-BB02A7452CC4}" type="datetimeFigureOut">
              <a:rPr lang="ru-RU" smtClean="0"/>
              <a:t>25.09.2014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72D76-97BD-4815-9EEB-CEFF1B5C3D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18AE-8A50-47C7-BCE9-BB02A7452CC4}" type="datetimeFigureOut">
              <a:rPr lang="ru-RU" smtClean="0"/>
              <a:t>25.09.2014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4841954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A8B0B-0039-472F-80FE-CCCBC084CD4C}" type="datetimeFigureOut">
              <a:rPr lang="ru-RU" smtClean="0"/>
              <a:t>25.09.2014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FAB8E-B42C-4937-A8D3-5AF2BEB6D5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67429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A8B0B-0039-472F-80FE-CCCBC084CD4C}" type="datetimeFigureOut">
              <a:rPr lang="ru-RU" smtClean="0"/>
              <a:t>25.09.2014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FAB8E-B42C-4937-A8D3-5AF2BEB6D5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51649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A8B0B-0039-472F-80FE-CCCBC084CD4C}" type="datetimeFigureOut">
              <a:rPr lang="ru-RU" smtClean="0"/>
              <a:t>25.09.2014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FAB8E-B42C-4937-A8D3-5AF2BEB6D5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08443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A8B0B-0039-472F-80FE-CCCBC084CD4C}" type="datetimeFigureOut">
              <a:rPr lang="ru-RU" smtClean="0"/>
              <a:t>25.09.2014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FAB8E-B42C-4937-A8D3-5AF2BEB6D5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53729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A8B0B-0039-472F-80FE-CCCBC084CD4C}" type="datetimeFigureOut">
              <a:rPr lang="ru-RU" smtClean="0"/>
              <a:t>25.09.2014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FAB8E-B42C-4937-A8D3-5AF2BEB6D5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43045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A8B0B-0039-472F-80FE-CCCBC084CD4C}" type="datetimeFigureOut">
              <a:rPr lang="ru-RU" smtClean="0"/>
              <a:t>25.09.2014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FAB8E-B42C-4937-A8D3-5AF2BEB6D5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02891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A8B0B-0039-472F-80FE-CCCBC084CD4C}" type="datetimeFigureOut">
              <a:rPr lang="ru-RU" smtClean="0"/>
              <a:t>25.09.2014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FAB8E-B42C-4937-A8D3-5AF2BEB6D5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107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18AE-8A50-47C7-BCE9-BB02A7452CC4}" type="datetimeFigureOut">
              <a:rPr lang="ru-RU" smtClean="0"/>
              <a:t>25.09.2014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72D76-97BD-4815-9EEB-CEFF1B5C3D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A8B0B-0039-472F-80FE-CCCBC084CD4C}" type="datetimeFigureOut">
              <a:rPr lang="ru-RU" smtClean="0"/>
              <a:t>25.09.2014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FAB8E-B42C-4937-A8D3-5AF2BEB6D5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74177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A8B0B-0039-472F-80FE-CCCBC084CD4C}" type="datetimeFigureOut">
              <a:rPr lang="ru-RU" smtClean="0"/>
              <a:t>25.09.2014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FAB8E-B42C-4937-A8D3-5AF2BEB6D5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07953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A8B0B-0039-472F-80FE-CCCBC084CD4C}" type="datetimeFigureOut">
              <a:rPr lang="ru-RU" smtClean="0"/>
              <a:t>25.09.2014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FAB8E-B42C-4937-A8D3-5AF2BEB6D5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4216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A8B0B-0039-472F-80FE-CCCBC084CD4C}" type="datetimeFigureOut">
              <a:rPr lang="ru-RU" smtClean="0"/>
              <a:t>25.09.2014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FAB8E-B42C-4937-A8D3-5AF2BEB6D5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4146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18AE-8A50-47C7-BCE9-BB02A7452CC4}" type="datetimeFigureOut">
              <a:rPr lang="ru-RU" smtClean="0"/>
              <a:t>25.09.2014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72D76-97BD-4815-9EEB-CEFF1B5C3DD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18AE-8A50-47C7-BCE9-BB02A7452CC4}" type="datetimeFigureOut">
              <a:rPr lang="ru-RU" smtClean="0"/>
              <a:t>25.09.2014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72D76-97BD-4815-9EEB-CEFF1B5C3DD2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18AE-8A50-47C7-BCE9-BB02A7452CC4}" type="datetimeFigureOut">
              <a:rPr lang="ru-RU" smtClean="0"/>
              <a:t>25.09.2014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72D76-97BD-4815-9EEB-CEFF1B5C3D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92626-37D2-4832-BF7A-BC283494A20D}" type="datetimeFigureOut">
              <a:rPr lang="en-US" smtClean="0"/>
              <a:t>9/25/2014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92886-E571-45D5-8B56-343DC94F8FA6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18AE-8A50-47C7-BCE9-BB02A7452CC4}" type="datetimeFigureOut">
              <a:rPr lang="ru-RU" smtClean="0"/>
              <a:t>25.09.2014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72D76-97BD-4815-9EEB-CEFF1B5C3D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18AE-8A50-47C7-BCE9-BB02A7452CC4}" type="datetimeFigureOut">
              <a:rPr lang="ru-RU" smtClean="0"/>
              <a:t>25.09.2014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72D76-97BD-4815-9EEB-CEFF1B5C3DD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18AE-8A50-47C7-BCE9-BB02A7452CC4}" type="datetimeFigureOut">
              <a:rPr lang="ru-RU" smtClean="0"/>
              <a:t>25.09.2014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72D76-97BD-4815-9EEB-CEFF1B5C3DD2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4D118AE-8A50-47C7-BCE9-BB02A7452CC4}" type="datetimeFigureOut">
              <a:rPr lang="ru-RU" smtClean="0"/>
              <a:t>25.09.2014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A8B0B-0039-472F-80FE-CCCBC084CD4C}" type="datetimeFigureOut">
              <a:rPr lang="ru-RU" smtClean="0"/>
              <a:t>25.09.2014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0FAB8E-B42C-4937-A8D3-5AF2BEB6D5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8535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vantage-audit.ru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jpg"/><Relationship Id="rId4" Type="http://schemas.openxmlformats.org/officeDocument/2006/relationships/hyperlink" Target="mailto:info@avantage-audit.ru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3707904" y="3501008"/>
            <a:ext cx="4824536" cy="79208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endParaRPr lang="ru-RU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632" y="1772816"/>
            <a:ext cx="2152650" cy="2952750"/>
          </a:xfrm>
          <a:prstGeom prst="rect">
            <a:avLst/>
          </a:prstGeom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3559296" y="1196752"/>
            <a:ext cx="5256584" cy="57606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0" kern="1200" cap="all" baseline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Круглый стол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3264278" y="1941054"/>
            <a:ext cx="5256584" cy="244827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0" kern="1200" cap="all" baseline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2800" b="1" cap="none" dirty="0" smtClean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2800" b="1" cap="none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Стратегии </a:t>
            </a:r>
            <a:r>
              <a:rPr lang="ru-RU" sz="2800" b="1" cap="none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устойчивого развития участников </a:t>
            </a:r>
            <a:r>
              <a:rPr lang="ru-RU" sz="2800" b="1" cap="none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аудиторского рынка. Малый и средний бизнес. Перспективы развития. </a:t>
            </a:r>
            <a:r>
              <a:rPr lang="ru-RU" sz="2800" b="1" dirty="0" smtClean="0"/>
              <a:t>н</a:t>
            </a:r>
            <a:endParaRPr lang="ru-RU" sz="2800" b="1" cap="none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10083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04614" y="1031422"/>
            <a:ext cx="8938647" cy="439868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3300" b="1" dirty="0" smtClean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Квалификационные требования</a:t>
            </a:r>
          </a:p>
          <a:p>
            <a:pPr>
              <a:defRPr/>
            </a:pPr>
            <a:endParaRPr lang="ru-RU" sz="3300" b="1" dirty="0"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Опыт работы аудиторов в отрасли;</a:t>
            </a:r>
            <a:endParaRPr lang="ru-RU" sz="27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сотрудников, имеющих международные сертификации;</a:t>
            </a:r>
            <a:endParaRPr lang="ru-RU" sz="27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ru-RU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сотрудников, имеющих 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ученые степени;</a:t>
            </a:r>
            <a:endParaRPr lang="ru-RU" sz="27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по количественному составу сотрудников;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Позиция в рейтинге</a:t>
            </a:r>
            <a:r>
              <a:rPr lang="ru-RU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1448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04614" y="1031422"/>
            <a:ext cx="8938647" cy="439868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3300" b="1" dirty="0" smtClean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Минимизация затрат</a:t>
            </a:r>
            <a:endParaRPr lang="ru-RU" sz="3300" b="1" dirty="0"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Информационное обслуживание, услуги связи (СИС, Интернет);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Затраты на бухгалтерское, кадровое обслуживание;</a:t>
            </a:r>
            <a:endParaRPr lang="ru-RU" sz="27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Арендная плата, коммунальные платежи;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коммерческих предложений/конкурсной документации;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ru-RU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Затраты 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 методологическую поддержку</a:t>
            </a:r>
            <a:r>
              <a:rPr lang="ru-RU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0578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04614" y="1031422"/>
            <a:ext cx="8938647" cy="439868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3300" b="1" dirty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Драйверы роста:</a:t>
            </a:r>
          </a:p>
          <a:p>
            <a:pPr>
              <a:defRPr/>
            </a:pPr>
            <a:endParaRPr lang="ru-RU" sz="3300" b="1" dirty="0"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ru-RU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ценности аудита для пользователей;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ru-RU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заинтересованности пользователей аудиторских услуг;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ru-RU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потребностей клиентов и усложнение оказываемых услуг</a:t>
            </a:r>
            <a:r>
              <a:rPr lang="ru-RU" sz="2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57931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0" y="908038"/>
            <a:ext cx="8938647" cy="4556501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3300" b="1" dirty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Драйверы роста: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ru-RU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Регулятивные нормы:</a:t>
            </a:r>
          </a:p>
          <a:p>
            <a:pPr>
              <a:defRPr/>
            </a:pP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-  Закон о консолидированной отчетности (№ 208 –ФЗ от       </a:t>
            </a:r>
          </a:p>
          <a:p>
            <a:pPr>
              <a:defRPr/>
            </a:pP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27.07.2010);</a:t>
            </a:r>
          </a:p>
          <a:p>
            <a:pPr>
              <a:defRPr/>
            </a:pP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- Закон «О рынке ценных бумаг» (№ 39-ФЗ от 28.12.2013);</a:t>
            </a:r>
          </a:p>
          <a:p>
            <a:pPr algn="just">
              <a:defRPr/>
            </a:pP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- Проект распоряжения Правительства РФ «Об утверждении Концепции развития публичной нефинансовой отчетности в РФ на среднесрочную перспективу».</a:t>
            </a:r>
          </a:p>
          <a:p>
            <a:pPr>
              <a:defRPr/>
            </a:pP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566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/>
        </p:nvGraphicFramePr>
        <p:xfrm>
          <a:off x="267346" y="1996376"/>
          <a:ext cx="8252848" cy="35452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Скругленный прямоугольник 2"/>
          <p:cNvSpPr/>
          <p:nvPr/>
        </p:nvSpPr>
        <p:spPr>
          <a:xfrm>
            <a:off x="139304" y="962025"/>
            <a:ext cx="8822531" cy="1034654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случаев уклонения от прохождения внешнего контроля качества работы аудиторских организаций</a:t>
            </a:r>
          </a:p>
        </p:txBody>
      </p:sp>
    </p:spTree>
    <p:extLst>
      <p:ext uri="{BB962C8B-B14F-4D97-AF65-F5344CB8AC3E}">
        <p14:creationId xmlns:p14="http://schemas.microsoft.com/office/powerpoint/2010/main" val="4036271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32656"/>
            <a:ext cx="8071720" cy="1181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3528" y="1628800"/>
            <a:ext cx="29591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127083, Москва, </a:t>
            </a:r>
            <a:endParaRPr lang="en-US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ул.Мишина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, 56,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стр.2</a:t>
            </a:r>
          </a:p>
          <a:p>
            <a:r>
              <a:rPr lang="en-US" u="sng" dirty="0" smtClean="0">
                <a:solidFill>
                  <a:srgbClr val="A50021"/>
                </a:solidFill>
                <a:hlinkClick r:id="rId3"/>
              </a:rPr>
              <a:t>www</a:t>
            </a:r>
            <a:r>
              <a:rPr lang="ru-RU" u="sng" dirty="0" smtClean="0">
                <a:solidFill>
                  <a:srgbClr val="A50021"/>
                </a:solidFill>
                <a:hlinkClick r:id="rId3"/>
              </a:rPr>
              <a:t>.</a:t>
            </a:r>
            <a:r>
              <a:rPr lang="en-US" u="sng" dirty="0" err="1" smtClean="0">
                <a:solidFill>
                  <a:srgbClr val="A50021"/>
                </a:solidFill>
                <a:hlinkClick r:id="rId3"/>
              </a:rPr>
              <a:t>avantage</a:t>
            </a:r>
            <a:r>
              <a:rPr lang="ru-RU" u="sng" dirty="0" smtClean="0">
                <a:solidFill>
                  <a:srgbClr val="A50021"/>
                </a:solidFill>
                <a:hlinkClick r:id="rId3"/>
              </a:rPr>
              <a:t>-</a:t>
            </a:r>
            <a:r>
              <a:rPr lang="en-US" u="sng" dirty="0" smtClean="0">
                <a:solidFill>
                  <a:srgbClr val="A50021"/>
                </a:solidFill>
                <a:hlinkClick r:id="rId3"/>
              </a:rPr>
              <a:t>audit</a:t>
            </a:r>
            <a:r>
              <a:rPr lang="ru-RU" u="sng" dirty="0" smtClean="0">
                <a:solidFill>
                  <a:srgbClr val="A50021"/>
                </a:solidFill>
                <a:hlinkClick r:id="rId3"/>
              </a:rPr>
              <a:t>.</a:t>
            </a:r>
            <a:r>
              <a:rPr lang="en-US" u="sng" dirty="0" err="1" smtClean="0">
                <a:solidFill>
                  <a:srgbClr val="A50021"/>
                </a:solidFill>
                <a:hlinkClick r:id="rId3"/>
              </a:rPr>
              <a:t>ru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508104" y="1628800"/>
            <a:ext cx="33123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Телефон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+7(495)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787-64-29</a:t>
            </a:r>
            <a:endParaRPr lang="en-US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Факс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+7(495) 787-64-30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u="sng" dirty="0" smtClean="0">
                <a:solidFill>
                  <a:srgbClr val="A50021"/>
                </a:solidFill>
                <a:hlinkClick r:id="rId4"/>
              </a:rPr>
              <a:t>info</a:t>
            </a:r>
            <a:r>
              <a:rPr lang="ru-RU" u="sng" dirty="0" smtClean="0">
                <a:solidFill>
                  <a:srgbClr val="A50021"/>
                </a:solidFill>
                <a:hlinkClick r:id="rId4"/>
              </a:rPr>
              <a:t>@</a:t>
            </a:r>
            <a:r>
              <a:rPr lang="en-US" u="sng" dirty="0" err="1">
                <a:solidFill>
                  <a:srgbClr val="A50021"/>
                </a:solidFill>
                <a:hlinkClick r:id="rId4"/>
              </a:rPr>
              <a:t>avantage</a:t>
            </a:r>
            <a:r>
              <a:rPr lang="ru-RU" u="sng" dirty="0">
                <a:solidFill>
                  <a:srgbClr val="A50021"/>
                </a:solidFill>
                <a:hlinkClick r:id="rId4"/>
              </a:rPr>
              <a:t>-</a:t>
            </a:r>
            <a:r>
              <a:rPr lang="en-US" u="sng" dirty="0">
                <a:solidFill>
                  <a:srgbClr val="A50021"/>
                </a:solidFill>
                <a:hlinkClick r:id="rId4"/>
              </a:rPr>
              <a:t>audit</a:t>
            </a:r>
            <a:r>
              <a:rPr lang="ru-RU" u="sng" dirty="0">
                <a:solidFill>
                  <a:srgbClr val="A50021"/>
                </a:solidFill>
                <a:hlinkClick r:id="rId4"/>
              </a:rPr>
              <a:t>.</a:t>
            </a:r>
            <a:r>
              <a:rPr lang="en-US" u="sng" dirty="0" err="1" smtClean="0">
                <a:solidFill>
                  <a:srgbClr val="A50021"/>
                </a:solidFill>
                <a:hlinkClick r:id="rId4"/>
              </a:rPr>
              <a:t>ru</a:t>
            </a:r>
            <a:endParaRPr lang="ru-RU" dirty="0">
              <a:solidFill>
                <a:srgbClr val="A50021"/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422608" y="3823190"/>
            <a:ext cx="8260672" cy="788380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500" kern="1200" cap="all" baseline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Благодарю за внимание!</a:t>
            </a:r>
          </a:p>
          <a:p>
            <a:pPr algn="l"/>
            <a:r>
              <a:rPr lang="ru-RU" sz="1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</a:t>
            </a:r>
          </a:p>
          <a:p>
            <a:pPr algn="l"/>
            <a:r>
              <a:rPr lang="ru-RU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</a:t>
            </a:r>
            <a:r>
              <a:rPr lang="ru-RU" sz="16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Анохова</a:t>
            </a:r>
            <a:r>
              <a:rPr lang="ru-RU" sz="1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Е.В.</a:t>
            </a:r>
            <a:endParaRPr lang="ru-RU" sz="1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468" y="5517232"/>
            <a:ext cx="8568952" cy="1007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7212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3707904" y="4389326"/>
            <a:ext cx="4824536" cy="67248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Елена Владимировна АНОХОВА, Председатель Комитета по вопросам обязательного аудита СРО НП АПР</a:t>
            </a:r>
          </a:p>
          <a:p>
            <a:pPr>
              <a:spcBef>
                <a:spcPts val="0"/>
              </a:spcBef>
            </a:pPr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Директор по аудиту</a:t>
            </a:r>
          </a:p>
          <a:p>
            <a:pPr>
              <a:spcBef>
                <a:spcPts val="0"/>
              </a:spcBef>
            </a:pPr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Консалтинговая группа «Авантаж Аудит»</a:t>
            </a:r>
            <a:endParaRPr lang="ru-RU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632" y="1772816"/>
            <a:ext cx="2152650" cy="2952750"/>
          </a:xfrm>
          <a:prstGeom prst="rect">
            <a:avLst/>
          </a:prstGeom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3559296" y="1196752"/>
            <a:ext cx="5256584" cy="57606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0" kern="1200" cap="all" baseline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Круглый стол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3264278" y="1941054"/>
            <a:ext cx="5256584" cy="244827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0" kern="1200" cap="all" baseline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2800" b="1" cap="none" dirty="0" smtClean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2800" b="1" cap="none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Рынок аудиторских услуг. Драйверы роста.</a:t>
            </a:r>
            <a:endParaRPr lang="ru-RU" sz="2800" b="1" cap="none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65259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 bwMode="auto">
          <a:xfrm>
            <a:off x="467544" y="548680"/>
            <a:ext cx="8229600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lvl="0" indent="449263"/>
            <a:endParaRPr lang="ru-RU" sz="2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0" indent="449263"/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  <a:p>
            <a:pPr lvl="0" indent="449263"/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Типология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</a:rPr>
              <a:t>аудиторских компаний (Россия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)*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  <a:p>
            <a:pPr lvl="0" algn="ctr">
              <a:defRPr/>
            </a:pP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uLnTx/>
              <a:uFillTx/>
              <a:latin typeface="Book Antiqua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0266543"/>
              </p:ext>
            </p:extLst>
          </p:nvPr>
        </p:nvGraphicFramePr>
        <p:xfrm>
          <a:off x="611560" y="1412777"/>
          <a:ext cx="7848872" cy="46634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4502"/>
                <a:gridCol w="901170"/>
                <a:gridCol w="784175"/>
                <a:gridCol w="784175"/>
                <a:gridCol w="2129606"/>
                <a:gridCol w="671925"/>
                <a:gridCol w="2353319"/>
              </a:tblGrid>
              <a:tr h="746473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chemeClr val="lt1"/>
                          </a:solidFill>
                          <a:effectLst/>
                          <a:latin typeface="Book Antiqua" pitchFamily="18" charset="0"/>
                          <a:ea typeface="+mn-ea"/>
                          <a:cs typeface="+mn-cs"/>
                        </a:rPr>
                        <a:t>№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chemeClr val="lt1"/>
                          </a:solidFill>
                          <a:effectLst/>
                          <a:latin typeface="Book Antiqua" pitchFamily="18" charset="0"/>
                          <a:ea typeface="+mn-ea"/>
                          <a:cs typeface="+mn-cs"/>
                        </a:rPr>
                        <a:t>Вид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chemeClr val="lt1"/>
                          </a:solidFill>
                          <a:effectLst/>
                          <a:latin typeface="Book Antiqua" pitchFamily="18" charset="0"/>
                          <a:ea typeface="+mn-ea"/>
                          <a:cs typeface="+mn-cs"/>
                        </a:rPr>
                        <a:t>Штат сотрудников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chemeClr val="lt1"/>
                          </a:solidFill>
                          <a:effectLst/>
                          <a:latin typeface="Book Antiqua" pitchFamily="18" charset="0"/>
                          <a:ea typeface="+mn-ea"/>
                          <a:cs typeface="+mn-cs"/>
                        </a:rPr>
                        <a:t>Кол-во офисов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chemeClr val="lt1"/>
                          </a:solidFill>
                          <a:effectLst/>
                          <a:latin typeface="Book Antiqua" pitchFamily="18" charset="0"/>
                          <a:ea typeface="+mn-ea"/>
                          <a:cs typeface="+mn-cs"/>
                        </a:rPr>
                        <a:t>Виды оказываемых услуг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chemeClr val="lt1"/>
                          </a:solidFill>
                          <a:effectLst/>
                          <a:latin typeface="Book Antiqua" pitchFamily="18" charset="0"/>
                          <a:ea typeface="+mn-ea"/>
                          <a:cs typeface="+mn-cs"/>
                        </a:rPr>
                        <a:t>Выручка, руб.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chemeClr val="lt1"/>
                          </a:solidFill>
                          <a:effectLst/>
                          <a:latin typeface="Book Antiqua" pitchFamily="18" charset="0"/>
                          <a:ea typeface="+mn-ea"/>
                          <a:cs typeface="+mn-cs"/>
                        </a:rPr>
                        <a:t>Иные особенности</a:t>
                      </a:r>
                    </a:p>
                  </a:txBody>
                  <a:tcPr marL="68580" marR="68580" marT="0" marB="0"/>
                </a:tc>
              </a:tr>
              <a:tr h="8629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Транснациональные </a:t>
                      </a:r>
                      <a:r>
                        <a:rPr lang="ru-RU" sz="1100" dirty="0">
                          <a:effectLst/>
                        </a:rPr>
                        <a:t>сетевые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Свыше 100 000 человек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Более чем в 100 странах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Весь спектр аудиторских и прочих услуг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Более 3 млрд.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Возможность доступа к технологиям материнской компании (ноу-хау, лучшие практики</a:t>
                      </a:r>
                      <a:r>
                        <a:rPr lang="ru-RU" sz="1100" dirty="0" smtClean="0">
                          <a:effectLst/>
                        </a:rPr>
                        <a:t>).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548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Национальные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свыше 100 человек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В ряде крупных городов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Весь спектр аудиторских и прочих услуг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Более 300 млн.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Имеют членство в международной сети аудиторских компаний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56606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Крупные и средние региональные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0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От 50 до 100 человек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0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Как правило,</a:t>
                      </a:r>
                      <a:endParaRPr lang="ru-RU" sz="10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Узконаправленная деятельность (ограниченный перечень услуг, имеющий конкурентные преимущества на соответствующем региональном рынке</a:t>
                      </a:r>
                      <a:r>
                        <a:rPr lang="ru-RU" sz="1100" dirty="0" smtClean="0">
                          <a:effectLst/>
                        </a:rPr>
                        <a:t>)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0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От 30 млн. до 300 млн.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Как правило, имеют членство в международной  или российской сети аудиторских компаний или используют различные способы интеграции.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9330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4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Мелкие местные, ИА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менее 25 человек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0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Оказывают одну или несколько видов услуг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Менее 30 млн.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Как правило, специализируются на одной услуге или ориентируются на определенных клиентов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539552" y="6309320"/>
            <a:ext cx="79208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1400" baseline="30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* Основы </a:t>
            </a:r>
            <a:r>
              <a:rPr lang="ru-RU" sz="14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аудита/Под редакцией доктора экономических наук, профессора Р.П. Булыги.//Феникс/ -2010 г.</a:t>
            </a: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5069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 bwMode="auto">
          <a:xfrm>
            <a:off x="499193" y="332656"/>
            <a:ext cx="8229600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lvl="0" algn="ctr">
              <a:defRPr/>
            </a:pP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</a:rPr>
              <a:t>Информация о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количестве участников на торгах по выбору консультантов и аудиторов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uLnTx/>
              <a:uFillTx/>
              <a:latin typeface="Book Antiqua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9859513"/>
              </p:ext>
            </p:extLst>
          </p:nvPr>
        </p:nvGraphicFramePr>
        <p:xfrm>
          <a:off x="611560" y="1052737"/>
          <a:ext cx="7560840" cy="51794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6706"/>
                <a:gridCol w="880098"/>
                <a:gridCol w="1849540"/>
                <a:gridCol w="2088232"/>
                <a:gridCol w="1152128"/>
                <a:gridCol w="1224136"/>
              </a:tblGrid>
              <a:tr h="10673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Book Antiqua" pitchFamily="18" charset="0"/>
                        </a:rPr>
                        <a:t>№ п/п</a:t>
                      </a:r>
                      <a:endParaRPr lang="ru-RU" sz="1200" dirty="0">
                        <a:effectLst/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Book Antiqua" pitchFamily="18" charset="0"/>
                        </a:rPr>
                        <a:t>Дата извещения</a:t>
                      </a:r>
                      <a:endParaRPr lang="ru-RU" sz="1200" dirty="0">
                        <a:effectLst/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ru-RU" sz="1200" dirty="0">
                          <a:effectLst/>
                          <a:latin typeface="Book Antiqua" pitchFamily="18" charset="0"/>
                        </a:rPr>
                        <a:t>Наименование предприятия</a:t>
                      </a:r>
                      <a:endParaRPr lang="ru-RU" sz="1200" dirty="0">
                        <a:effectLst/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ru-RU" sz="1200" dirty="0" smtClean="0">
                          <a:effectLst/>
                          <a:latin typeface="Book Antiqua" pitchFamily="18" charset="0"/>
                          <a:ea typeface="Times New Roman"/>
                          <a:cs typeface="Times New Roman"/>
                        </a:rPr>
                        <a:t>Предмет закупки</a:t>
                      </a:r>
                      <a:endParaRPr lang="ru-RU" sz="1200" dirty="0">
                        <a:effectLst/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Book Antiqua" pitchFamily="18" charset="0"/>
                        </a:rPr>
                        <a:t>Начальная (максимальная) цена контракта (млн. руб.)</a:t>
                      </a:r>
                      <a:endParaRPr lang="ru-RU" sz="1200" dirty="0">
                        <a:effectLst/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Book Antiqua" pitchFamily="18" charset="0"/>
                          <a:ea typeface="Times New Roman"/>
                          <a:cs typeface="Times New Roman"/>
                        </a:rPr>
                        <a:t>Кол-во участников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531484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01.08.2014</a:t>
                      </a:r>
                      <a:endParaRPr kumimoji="0" lang="ru-RU" sz="12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kumimoji="0" lang="ru-RU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ОАО "КОНЦЕРН РОСЭНЕРГОАТОМ"</a:t>
                      </a:r>
                      <a:endParaRPr kumimoji="0" lang="ru-RU" sz="12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kumimoji="0" lang="ru-RU" sz="11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Оказание услуг по оптимизации системы внутренней и внешней отчетности на Смоленской АЭС и тиражированию на остальные АЭС ОАО «Концерн Росэнергоатом» </a:t>
                      </a:r>
                      <a:endParaRPr kumimoji="0" lang="ru-RU" sz="11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73 746 100</a:t>
                      </a:r>
                      <a:endParaRPr kumimoji="0" lang="ru-RU" sz="12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0</a:t>
                      </a:r>
                      <a:endParaRPr kumimoji="0" lang="ru-RU" sz="12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97461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01.08.2014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kumimoji="0" lang="ru-RU" sz="12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ru-RU" sz="1200" b="1" u="non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ТФОМС</a:t>
                      </a:r>
                      <a:r>
                        <a:rPr kumimoji="0" lang="ru-RU" sz="1200" b="1" u="none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 Пензенской области</a:t>
                      </a:r>
                      <a:endParaRPr kumimoji="0" lang="ru-RU" sz="1200" b="1" u="none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  <a:p>
                      <a:pPr marL="0" indent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endParaRPr kumimoji="0" lang="ru-RU" sz="12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kumimoji="0" lang="ru-RU" sz="1100" b="1" u="non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Оказание аудиторских услуг</a:t>
                      </a:r>
                      <a:endParaRPr kumimoji="0" lang="ru-RU" sz="1100" b="1" u="non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53 950</a:t>
                      </a:r>
                      <a:endParaRPr kumimoji="0" lang="ru-RU" sz="12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1</a:t>
                      </a:r>
                      <a:endParaRPr kumimoji="0" lang="ru-RU" sz="12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8066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kumimoji="0" lang="ru-RU" sz="1200" b="1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3</a:t>
                      </a:r>
                      <a:endParaRPr kumimoji="0" lang="ru-RU" sz="12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01.08.2014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kumimoji="0" lang="ru-RU" sz="12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ru-RU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ОАО «</a:t>
                      </a:r>
                      <a:r>
                        <a:rPr kumimoji="0" lang="ru-RU" sz="1200" b="1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Шадринская</a:t>
                      </a:r>
                      <a:r>
                        <a:rPr kumimoji="0" lang="ru-RU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 автоколонна №1588»</a:t>
                      </a:r>
                    </a:p>
                    <a:p>
                      <a:pPr marL="0" indent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endParaRPr kumimoji="0" lang="ru-RU" sz="12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kumimoji="0" lang="ru-RU" sz="1100" b="1" u="non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Выбор аудитора для проведения обязательного</a:t>
                      </a:r>
                      <a:r>
                        <a:rPr kumimoji="0" lang="ru-RU" sz="1100" b="1" u="none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 аудита за 2014, 2015, 2016 гг.</a:t>
                      </a:r>
                      <a:endParaRPr kumimoji="0" lang="ru-RU" sz="1100" b="1" u="non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217 000</a:t>
                      </a:r>
                      <a:endParaRPr kumimoji="0" lang="ru-RU" sz="12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1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Нет информации</a:t>
                      </a:r>
                      <a:endParaRPr kumimoji="0" lang="ru-RU" sz="12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36313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4</a:t>
                      </a:r>
                      <a:endParaRPr kumimoji="0" lang="ru-RU" sz="12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01.08.2014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kumimoji="0" lang="ru-RU" sz="12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ru-RU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ОАО "ПНЦ"</a:t>
                      </a:r>
                      <a:endParaRPr kumimoji="0" lang="ru-RU" sz="12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ru-RU" sz="1100" b="1" u="non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Выбор аудитора для проведения обязательного</a:t>
                      </a:r>
                      <a:r>
                        <a:rPr kumimoji="0" lang="ru-RU" sz="1100" b="1" u="none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 аудита за 2014, 2015, 2016 гг.</a:t>
                      </a:r>
                      <a:endParaRPr kumimoji="0" lang="ru-RU" sz="1100" b="1" u="none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  <a:p>
                      <a:pPr marL="0" indent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endParaRPr kumimoji="0" lang="ru-RU" sz="1100" b="1" u="non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149 145</a:t>
                      </a:r>
                      <a:endParaRPr kumimoji="0" lang="ru-RU" sz="12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2</a:t>
                      </a:r>
                      <a:endParaRPr kumimoji="0" lang="ru-RU" sz="12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8066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5</a:t>
                      </a:r>
                      <a:endParaRPr kumimoji="0" lang="ru-RU" sz="12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01.08.2014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kumimoji="0" lang="ru-RU" sz="12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ru-RU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ГУСП «</a:t>
                      </a:r>
                      <a:r>
                        <a:rPr kumimoji="0" lang="ru-RU" sz="1200" b="1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Башсельхозтехника</a:t>
                      </a:r>
                      <a:r>
                        <a:rPr kumimoji="0" lang="ru-RU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»</a:t>
                      </a:r>
                      <a:endParaRPr kumimoji="0" lang="ru-RU" sz="12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ru-RU" sz="1100" b="1" u="non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Выбор аудитора для проведения обязательного</a:t>
                      </a:r>
                      <a:r>
                        <a:rPr kumimoji="0" lang="ru-RU" sz="1100" b="1" u="none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 аудита за 2014 г.</a:t>
                      </a:r>
                      <a:endParaRPr kumimoji="0" lang="ru-RU" sz="1100" b="1" u="non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297150</a:t>
                      </a:r>
                      <a:endParaRPr kumimoji="0" lang="ru-RU" sz="12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4</a:t>
                      </a:r>
                      <a:endParaRPr kumimoji="0" lang="ru-RU" sz="12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8699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 bwMode="auto">
          <a:xfrm>
            <a:off x="499193" y="476672"/>
            <a:ext cx="8229600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ctr">
              <a:defRPr/>
            </a:pPr>
            <a:endParaRPr lang="ru-RU" sz="2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defRPr/>
            </a:pPr>
            <a:endParaRPr lang="ru-RU" sz="2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defRPr/>
            </a:pP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defRPr/>
            </a:pPr>
            <a:endParaRPr lang="ru-RU" sz="2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defRPr/>
            </a:pP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Информация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</a:rPr>
              <a:t>о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кол-ве участников и %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</a:rPr>
              <a:t>снижения НМЦК на торгах по выбору консультантов и аудиторов</a:t>
            </a:r>
            <a:endParaRPr lang="ru-RU" sz="2000" b="1" dirty="0">
              <a:solidFill>
                <a:schemeClr val="accent1">
                  <a:lumMod val="75000"/>
                </a:schemeClr>
              </a:solidFill>
              <a:latin typeface="Book Antiqua" pitchFamily="18" charset="0"/>
              <a:cs typeface="Times New Roman" pitchFamily="18" charset="0"/>
            </a:endParaRPr>
          </a:p>
          <a:p>
            <a:pPr lvl="0" algn="ctr">
              <a:defRPr/>
            </a:pP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uLnTx/>
              <a:uFillTx/>
              <a:latin typeface="Book Antiqua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9067379"/>
              </p:ext>
            </p:extLst>
          </p:nvPr>
        </p:nvGraphicFramePr>
        <p:xfrm>
          <a:off x="611560" y="1052737"/>
          <a:ext cx="8117232" cy="48101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5796"/>
                <a:gridCol w="632316"/>
                <a:gridCol w="1656184"/>
                <a:gridCol w="3168352"/>
                <a:gridCol w="936104"/>
                <a:gridCol w="576064"/>
                <a:gridCol w="772416"/>
              </a:tblGrid>
              <a:tr h="8640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Book Antiqua" pitchFamily="18" charset="0"/>
                        </a:rPr>
                        <a:t>№ п/п</a:t>
                      </a:r>
                      <a:endParaRPr lang="ru-RU" sz="1100" dirty="0">
                        <a:effectLst/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Book Antiqua" pitchFamily="18" charset="0"/>
                        </a:rPr>
                        <a:t>Дата извещения</a:t>
                      </a:r>
                      <a:endParaRPr lang="ru-RU" sz="1100" dirty="0">
                        <a:effectLst/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ru-RU" sz="1100" dirty="0">
                          <a:effectLst/>
                          <a:latin typeface="Book Antiqua" pitchFamily="18" charset="0"/>
                        </a:rPr>
                        <a:t>Наименование предприятия</a:t>
                      </a:r>
                      <a:endParaRPr lang="ru-RU" sz="1100" dirty="0">
                        <a:effectLst/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ru-RU" sz="1100" dirty="0" smtClean="0">
                          <a:effectLst/>
                          <a:latin typeface="Book Antiqua" pitchFamily="18" charset="0"/>
                          <a:ea typeface="Times New Roman"/>
                          <a:cs typeface="Times New Roman"/>
                        </a:rPr>
                        <a:t>Предмет закупки</a:t>
                      </a:r>
                      <a:endParaRPr lang="ru-RU" sz="1100" dirty="0">
                        <a:effectLst/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Book Antiqua" pitchFamily="18" charset="0"/>
                        </a:rPr>
                        <a:t>НМЦК </a:t>
                      </a:r>
                      <a:r>
                        <a:rPr lang="ru-RU" sz="1100" dirty="0">
                          <a:effectLst/>
                          <a:latin typeface="Book Antiqua" pitchFamily="18" charset="0"/>
                        </a:rPr>
                        <a:t>(млн. руб.)</a:t>
                      </a:r>
                      <a:endParaRPr lang="ru-RU" sz="1100" dirty="0">
                        <a:effectLst/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Book Antiqua" pitchFamily="18" charset="0"/>
                          <a:ea typeface="Times New Roman"/>
                          <a:cs typeface="Times New Roman"/>
                        </a:rPr>
                        <a:t>Кол-во участников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Book Antiqua" pitchFamily="18" charset="0"/>
                          <a:ea typeface="Times New Roman"/>
                          <a:cs typeface="Times New Roman"/>
                        </a:rPr>
                        <a:t>% </a:t>
                      </a:r>
                      <a:r>
                        <a:rPr lang="ru-RU" sz="1050" dirty="0" smtClean="0">
                          <a:effectLst/>
                          <a:latin typeface="Book Antiqua" pitchFamily="18" charset="0"/>
                          <a:ea typeface="Times New Roman"/>
                          <a:cs typeface="Times New Roman"/>
                        </a:rPr>
                        <a:t>снижения НМЦК победителем</a:t>
                      </a:r>
                      <a:endParaRPr lang="ru-RU" sz="1050" dirty="0">
                        <a:effectLst/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804809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2014</a:t>
                      </a:r>
                      <a:endParaRPr kumimoji="0" lang="ru-RU" sz="12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kumimoji="0" lang="ru-RU" sz="1100" b="1" u="non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ОАО «Агентство по ипотечному жилищному кредитованию»</a:t>
                      </a:r>
                      <a:endParaRPr kumimoji="0" lang="ru-RU" sz="1100" b="1" u="non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kumimoji="0" lang="ru-RU" sz="1100" b="1" u="non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Обязательный аудит бухгалтерской (финансовой) отчетности и финансовой отчетности, составленной в соответствии с МСФО</a:t>
                      </a:r>
                      <a:endParaRPr kumimoji="0" lang="ru-RU" sz="1100" b="1" u="non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12 264 041</a:t>
                      </a:r>
                      <a:endParaRPr kumimoji="0" lang="ru-RU" sz="12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3</a:t>
                      </a:r>
                      <a:endParaRPr kumimoji="0" lang="ru-RU" sz="12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43,7</a:t>
                      </a:r>
                      <a:endParaRPr kumimoji="0" lang="ru-RU" sz="12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2014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kumimoji="0" lang="ru-RU" sz="12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kumimoji="0" lang="ru-RU" sz="1100" b="1" u="non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ФГУП «Почта России»</a:t>
                      </a:r>
                      <a:endParaRPr kumimoji="0" lang="ru-RU" sz="1100" b="1" u="non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kumimoji="0" lang="ru-RU" sz="1100" b="1" u="non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Аудит финансовой отчетности за 2013 год в соответствии с МСФО</a:t>
                      </a:r>
                      <a:endParaRPr kumimoji="0" lang="ru-RU" sz="1100" b="1" u="non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20 652 063</a:t>
                      </a:r>
                      <a:endParaRPr kumimoji="0" lang="ru-RU" sz="12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2</a:t>
                      </a:r>
                      <a:endParaRPr kumimoji="0" lang="ru-RU" sz="12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4,1</a:t>
                      </a:r>
                      <a:endParaRPr kumimoji="0" lang="ru-RU" sz="12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8066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kumimoji="0" lang="ru-RU" sz="1200" b="1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3</a:t>
                      </a:r>
                      <a:endParaRPr kumimoji="0" lang="ru-RU" sz="12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2014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kumimoji="0" lang="ru-RU" sz="12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kumimoji="0" lang="ru-RU" sz="1100" b="1" u="non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ОАО «</a:t>
                      </a:r>
                      <a:r>
                        <a:rPr kumimoji="0" lang="ru-RU" sz="1100" b="1" u="non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Росэлектроника</a:t>
                      </a:r>
                      <a:r>
                        <a:rPr kumimoji="0" lang="ru-RU" sz="1100" b="1" u="non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»</a:t>
                      </a:r>
                      <a:endParaRPr kumimoji="0" lang="ru-RU" sz="1100" b="1" u="non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kumimoji="0" lang="ru-RU" sz="1100" b="1" u="non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Аудит </a:t>
                      </a:r>
                      <a:r>
                        <a:rPr kumimoji="0" lang="ru-RU" sz="1100" b="1" u="non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консолид</a:t>
                      </a:r>
                      <a:r>
                        <a:rPr kumimoji="0" lang="ru-RU" sz="1100" b="1" u="non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. </a:t>
                      </a:r>
                      <a:r>
                        <a:rPr kumimoji="0" lang="ru-RU" sz="1100" b="1" u="non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финотчетности</a:t>
                      </a:r>
                      <a:r>
                        <a:rPr kumimoji="0" lang="ru-RU" sz="1100" b="1" u="non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  ОАО «</a:t>
                      </a:r>
                      <a:r>
                        <a:rPr kumimoji="0" lang="ru-RU" sz="1100" b="1" u="non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Росэлектроника</a:t>
                      </a:r>
                      <a:r>
                        <a:rPr kumimoji="0" lang="ru-RU" sz="1100" b="1" u="non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» в соответствии с МСФО за первый год применения МСФО (2013), </a:t>
                      </a:r>
                      <a:r>
                        <a:rPr kumimoji="0" lang="ru-RU" sz="1100" b="1" u="non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консолид</a:t>
                      </a:r>
                      <a:r>
                        <a:rPr kumimoji="0" lang="ru-RU" sz="1100" b="1" u="non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. </a:t>
                      </a:r>
                      <a:r>
                        <a:rPr kumimoji="0" lang="ru-RU" sz="1100" b="1" u="non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финотчетности</a:t>
                      </a:r>
                      <a:r>
                        <a:rPr kumimoji="0" lang="ru-RU" sz="1100" b="1" u="non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 ОАО «</a:t>
                      </a:r>
                      <a:r>
                        <a:rPr kumimoji="0" lang="ru-RU" sz="1100" b="1" u="non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Росэлектроника</a:t>
                      </a:r>
                      <a:r>
                        <a:rPr kumimoji="0" lang="ru-RU" sz="1100" b="1" u="non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» в соответствии с МСФО за 2014, 2015, 2016 гг.</a:t>
                      </a:r>
                      <a:endParaRPr kumimoji="0" lang="ru-RU" sz="1100" b="1" u="non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141 661 225</a:t>
                      </a:r>
                      <a:endParaRPr kumimoji="0" lang="ru-RU" sz="12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2</a:t>
                      </a:r>
                      <a:endParaRPr kumimoji="0" lang="ru-RU" sz="12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57,6</a:t>
                      </a:r>
                      <a:endParaRPr kumimoji="0" lang="ru-RU" sz="12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50825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4</a:t>
                      </a:r>
                      <a:endParaRPr kumimoji="0" lang="ru-RU" sz="12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2014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kumimoji="0" lang="ru-RU" sz="12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ru-RU" sz="1100" b="1" u="non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ОАО «НИИ ТП»</a:t>
                      </a:r>
                      <a:endParaRPr kumimoji="0" lang="ru-RU" sz="1100" b="1" u="non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kumimoji="0" lang="ru-RU" sz="1100" b="1" u="non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Оказание услуг по обязательному аудиту годовой бухгалтерской (финансовой) отчетности за 2014 год</a:t>
                      </a:r>
                      <a:endParaRPr kumimoji="0" lang="ru-RU" sz="1100" b="1" u="non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400 000</a:t>
                      </a:r>
                      <a:endParaRPr kumimoji="0" lang="ru-RU" sz="12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4</a:t>
                      </a:r>
                      <a:endParaRPr kumimoji="0" lang="ru-RU" sz="12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kumimoji="0" lang="ru-RU" sz="1200" b="1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63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kumimoji="0" lang="ru-RU" sz="12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8066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5</a:t>
                      </a:r>
                      <a:endParaRPr kumimoji="0" lang="ru-RU" sz="12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2014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kumimoji="0" lang="ru-RU" sz="12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ru-RU" sz="1200" b="1" u="non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ФГУП «ЦНИИ ЭИСУ»</a:t>
                      </a:r>
                      <a:endParaRPr kumimoji="0" lang="ru-RU" sz="1200" b="1" u="non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ru-RU" sz="1100" b="1" u="non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Проведение обязательного аудита бухгалтерской (финансовой) отчетности ФГУП «ЦНИИ ЭИСУ» за 2013 год</a:t>
                      </a:r>
                      <a:endParaRPr kumimoji="0" lang="ru-RU" sz="1100" b="1" u="non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 278 085</a:t>
                      </a:r>
                      <a:endParaRPr kumimoji="0" lang="ru-RU" sz="12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5</a:t>
                      </a:r>
                      <a:endParaRPr kumimoji="0" lang="ru-RU" sz="12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Book Antiqua" pitchFamily="18" charset="0"/>
                          <a:ea typeface="Calibri"/>
                          <a:cs typeface="Times New Roman"/>
                        </a:rPr>
                        <a:t>52,8</a:t>
                      </a:r>
                      <a:endParaRPr kumimoji="0" lang="ru-RU" sz="12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0176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3553494711"/>
              </p:ext>
            </p:extLst>
          </p:nvPr>
        </p:nvGraphicFramePr>
        <p:xfrm>
          <a:off x="899592" y="2204864"/>
          <a:ext cx="7532558" cy="33840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Скругленный прямоугольник 2"/>
          <p:cNvSpPr/>
          <p:nvPr/>
        </p:nvSpPr>
        <p:spPr>
          <a:xfrm>
            <a:off x="191691" y="969169"/>
            <a:ext cx="8645128" cy="113585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клиентов аудиторских компаний, бухгалтерская отчетность которых </a:t>
            </a:r>
            <a:r>
              <a:rPr lang="ru-RU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проаудирована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4636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/>
          <p:nvPr/>
        </p:nvGraphicFramePr>
        <p:xfrm>
          <a:off x="708285" y="2116424"/>
          <a:ext cx="7498830" cy="34514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Скругленный прямоугольник 3"/>
          <p:cNvSpPr/>
          <p:nvPr/>
        </p:nvSpPr>
        <p:spPr>
          <a:xfrm>
            <a:off x="213122" y="981076"/>
            <a:ext cx="8691563" cy="1012031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Объем дохода от аудита, приходящийся на 1 млн. руб.  выручки клиентов, руб</a:t>
            </a:r>
            <a:r>
              <a:rPr lang="ru-RU" sz="135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07285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13122" y="981076"/>
            <a:ext cx="8691563" cy="1012031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Объем </a:t>
            </a:r>
            <a:r>
              <a:rPr lang="ru-RU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аудиторских услуг (млрд. </a:t>
            </a:r>
            <a:r>
              <a:rPr lang="ru-RU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ru-RU" sz="135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.)</a:t>
            </a:r>
          </a:p>
          <a:p>
            <a:pPr algn="ctr">
              <a:defRPr/>
            </a:pPr>
            <a:r>
              <a:rPr lang="ru-RU" sz="135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(данные Минфина России)</a:t>
            </a:r>
            <a:endParaRPr lang="ru-RU" sz="135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1079467"/>
              </p:ext>
            </p:extLst>
          </p:nvPr>
        </p:nvGraphicFramePr>
        <p:xfrm>
          <a:off x="1043608" y="2195512"/>
          <a:ext cx="7272808" cy="41138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15115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70273" y="1037035"/>
            <a:ext cx="8622506" cy="4294584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ru-RU" sz="2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PCAOB размышляет о том, не способна ли какая-то дополнительная форма отчетности, ориентированная на потребности пользователей, расширить образ мышления аудитора, чтобы высветить ключевые факты, способные дать пользователям представление о качественной отчетности. Этот проект не меняет природы или масштаба аудиторской работы - речь о том, чтобы </a:t>
            </a:r>
            <a:r>
              <a:rPr lang="ru-RU" sz="21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сделать результаты аудита более полезными</a:t>
            </a:r>
            <a:r>
              <a:rPr lang="ru-RU" sz="2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1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  <a:p>
            <a:pPr algn="just">
              <a:defRPr/>
            </a:pPr>
            <a:r>
              <a:rPr lang="ru-RU" sz="21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</a:t>
            </a:r>
            <a:endParaRPr lang="ru-RU" sz="2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ru-RU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just">
              <a:defRPr/>
            </a:pPr>
            <a:r>
              <a:rPr lang="ru-RU" sz="2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Из выступления главы американского Совета по надзору за учетом в публичных компаниях (PCAOB) Джеймс </a:t>
            </a:r>
            <a:r>
              <a:rPr lang="ru-RU" sz="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Доти</a:t>
            </a:r>
            <a:r>
              <a:rPr lang="ru-RU" sz="12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на внутреннем мероприятии британского института ICAS</a:t>
            </a:r>
            <a:r>
              <a:rPr lang="ru-RU" sz="12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5876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Ретро">
    <a:dk1>
      <a:srgbClr val="000000"/>
    </a:dk1>
    <a:lt1>
      <a:sysClr val="window" lastClr="FFFFFF"/>
    </a:lt1>
    <a:dk2>
      <a:srgbClr val="637052"/>
    </a:dk2>
    <a:lt2>
      <a:srgbClr val="CCDDEA"/>
    </a:lt2>
    <a:accent1>
      <a:srgbClr val="E48312"/>
    </a:accent1>
    <a:accent2>
      <a:srgbClr val="BD582C"/>
    </a:accent2>
    <a:accent3>
      <a:srgbClr val="865640"/>
    </a:accent3>
    <a:accent4>
      <a:srgbClr val="9B8357"/>
    </a:accent4>
    <a:accent5>
      <a:srgbClr val="C2BC80"/>
    </a:accent5>
    <a:accent6>
      <a:srgbClr val="94A088"/>
    </a:accent6>
    <a:hlink>
      <a:srgbClr val="2998E3"/>
    </a:hlink>
    <a:folHlink>
      <a:srgbClr val="8C8C8C"/>
    </a:folHlink>
  </a:clrScheme>
  <a:fontScheme name="Ретро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Ретро">
    <a:fillStyleLst>
      <a:solidFill>
        <a:schemeClr val="phClr"/>
      </a:solidFill>
      <a:gradFill rotWithShape="1">
        <a:gsLst>
          <a:gs pos="0">
            <a:schemeClr val="phClr">
              <a:tint val="65000"/>
              <a:shade val="92000"/>
              <a:satMod val="130000"/>
            </a:schemeClr>
          </a:gs>
          <a:gs pos="45000">
            <a:schemeClr val="phClr">
              <a:tint val="60000"/>
              <a:shade val="99000"/>
              <a:satMod val="120000"/>
            </a:schemeClr>
          </a:gs>
          <a:gs pos="100000">
            <a:schemeClr val="phClr">
              <a:tint val="55000"/>
              <a:satMod val="140000"/>
            </a:schemeClr>
          </a:gs>
        </a:gsLst>
        <a:path path="circle">
          <a:fillToRect l="100000" t="100000" r="100000" b="100000"/>
        </a:path>
      </a:gradFill>
      <a:gradFill rotWithShape="1">
        <a:gsLst>
          <a:gs pos="0">
            <a:schemeClr val="phClr">
              <a:shade val="85000"/>
              <a:satMod val="130000"/>
            </a:schemeClr>
          </a:gs>
          <a:gs pos="34000">
            <a:schemeClr val="phClr">
              <a:shade val="87000"/>
              <a:satMod val="125000"/>
            </a:schemeClr>
          </a:gs>
          <a:gs pos="70000">
            <a:schemeClr val="phClr">
              <a:tint val="100000"/>
              <a:shade val="90000"/>
              <a:satMod val="130000"/>
            </a:schemeClr>
          </a:gs>
          <a:gs pos="100000">
            <a:schemeClr val="phClr">
              <a:tint val="100000"/>
              <a:shade val="100000"/>
              <a:satMod val="110000"/>
            </a:schemeClr>
          </a:gs>
        </a:gsLst>
        <a:path path="circle">
          <a:fillToRect l="100000" t="100000" r="100000" b="100000"/>
        </a:path>
      </a:gradFill>
    </a:fillStyleLst>
    <a:lnStyleLst>
      <a:ln w="12700" cap="flat" cmpd="sng" algn="ctr">
        <a:solidFill>
          <a:schemeClr val="phClr"/>
        </a:solidFill>
        <a:prstDash val="solid"/>
      </a:ln>
      <a:ln w="15875" cap="flat" cmpd="sng" algn="ctr">
        <a:solidFill>
          <a:schemeClr val="phClr"/>
        </a:solidFill>
        <a:prstDash val="solid"/>
      </a:ln>
      <a:ln w="25400" cap="flat" cmpd="sng" algn="ctr">
        <a:solidFill>
          <a:schemeClr val="phClr"/>
        </a:solidFill>
        <a:prstDash val="solid"/>
      </a:ln>
    </a:lnStyleLst>
    <a:effectStyleLst>
      <a:effectStyle>
        <a:effectLst/>
      </a:effectStyle>
      <a:effectStyle>
        <a:effectLst>
          <a:outerShdw blurRad="38100" dist="25400" dir="2700000" algn="br" rotWithShape="0">
            <a:srgbClr val="000000">
              <a:alpha val="60000"/>
            </a:srgbClr>
          </a:outerShdw>
        </a:effectLst>
      </a:effectStyle>
      <a:effectStyle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a:effectStyle>
    </a:effectStyleLst>
    <a:bgFillStyleLst>
      <a:solidFill>
        <a:schemeClr val="phClr"/>
      </a:solidFill>
      <a:solidFill>
        <a:schemeClr val="phClr">
          <a:tint val="90000"/>
          <a:shade val="97000"/>
          <a:satMod val="130000"/>
        </a:schemeClr>
      </a:solidFill>
      <a:gradFill rotWithShape="1">
        <a:gsLst>
          <a:gs pos="0">
            <a:schemeClr val="phClr">
              <a:tint val="96000"/>
              <a:shade val="99000"/>
              <a:satMod val="140000"/>
            </a:schemeClr>
          </a:gs>
          <a:gs pos="65000">
            <a:schemeClr val="phClr">
              <a:tint val="100000"/>
              <a:shade val="80000"/>
              <a:satMod val="130000"/>
            </a:schemeClr>
          </a:gs>
          <a:gs pos="100000">
            <a:schemeClr val="phClr">
              <a:tint val="100000"/>
              <a:shade val="48000"/>
              <a:satMod val="120000"/>
            </a:schemeClr>
          </a:gs>
        </a:gsLst>
        <a:lin ang="162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Ретро">
    <a:dk1>
      <a:srgbClr val="000000"/>
    </a:dk1>
    <a:lt1>
      <a:sysClr val="window" lastClr="FFFFFF"/>
    </a:lt1>
    <a:dk2>
      <a:srgbClr val="637052"/>
    </a:dk2>
    <a:lt2>
      <a:srgbClr val="CCDDEA"/>
    </a:lt2>
    <a:accent1>
      <a:srgbClr val="E48312"/>
    </a:accent1>
    <a:accent2>
      <a:srgbClr val="BD582C"/>
    </a:accent2>
    <a:accent3>
      <a:srgbClr val="865640"/>
    </a:accent3>
    <a:accent4>
      <a:srgbClr val="9B8357"/>
    </a:accent4>
    <a:accent5>
      <a:srgbClr val="C2BC80"/>
    </a:accent5>
    <a:accent6>
      <a:srgbClr val="94A088"/>
    </a:accent6>
    <a:hlink>
      <a:srgbClr val="2998E3"/>
    </a:hlink>
    <a:folHlink>
      <a:srgbClr val="8C8C8C"/>
    </a:folHlink>
  </a:clrScheme>
  <a:fontScheme name="Ретро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Ретро">
    <a:fillStyleLst>
      <a:solidFill>
        <a:schemeClr val="phClr"/>
      </a:solidFill>
      <a:gradFill rotWithShape="1">
        <a:gsLst>
          <a:gs pos="0">
            <a:schemeClr val="phClr">
              <a:tint val="65000"/>
              <a:shade val="92000"/>
              <a:satMod val="130000"/>
            </a:schemeClr>
          </a:gs>
          <a:gs pos="45000">
            <a:schemeClr val="phClr">
              <a:tint val="60000"/>
              <a:shade val="99000"/>
              <a:satMod val="120000"/>
            </a:schemeClr>
          </a:gs>
          <a:gs pos="100000">
            <a:schemeClr val="phClr">
              <a:tint val="55000"/>
              <a:satMod val="140000"/>
            </a:schemeClr>
          </a:gs>
        </a:gsLst>
        <a:path path="circle">
          <a:fillToRect l="100000" t="100000" r="100000" b="100000"/>
        </a:path>
      </a:gradFill>
      <a:gradFill rotWithShape="1">
        <a:gsLst>
          <a:gs pos="0">
            <a:schemeClr val="phClr">
              <a:shade val="85000"/>
              <a:satMod val="130000"/>
            </a:schemeClr>
          </a:gs>
          <a:gs pos="34000">
            <a:schemeClr val="phClr">
              <a:shade val="87000"/>
              <a:satMod val="125000"/>
            </a:schemeClr>
          </a:gs>
          <a:gs pos="70000">
            <a:schemeClr val="phClr">
              <a:tint val="100000"/>
              <a:shade val="90000"/>
              <a:satMod val="130000"/>
            </a:schemeClr>
          </a:gs>
          <a:gs pos="100000">
            <a:schemeClr val="phClr">
              <a:tint val="100000"/>
              <a:shade val="100000"/>
              <a:satMod val="110000"/>
            </a:schemeClr>
          </a:gs>
        </a:gsLst>
        <a:path path="circle">
          <a:fillToRect l="100000" t="100000" r="100000" b="100000"/>
        </a:path>
      </a:gradFill>
    </a:fillStyleLst>
    <a:lnStyleLst>
      <a:ln w="12700" cap="flat" cmpd="sng" algn="ctr">
        <a:solidFill>
          <a:schemeClr val="phClr"/>
        </a:solidFill>
        <a:prstDash val="solid"/>
      </a:ln>
      <a:ln w="15875" cap="flat" cmpd="sng" algn="ctr">
        <a:solidFill>
          <a:schemeClr val="phClr"/>
        </a:solidFill>
        <a:prstDash val="solid"/>
      </a:ln>
      <a:ln w="25400" cap="flat" cmpd="sng" algn="ctr">
        <a:solidFill>
          <a:schemeClr val="phClr"/>
        </a:solidFill>
        <a:prstDash val="solid"/>
      </a:ln>
    </a:lnStyleLst>
    <a:effectStyleLst>
      <a:effectStyle>
        <a:effectLst/>
      </a:effectStyle>
      <a:effectStyle>
        <a:effectLst>
          <a:outerShdw blurRad="38100" dist="25400" dir="2700000" algn="br" rotWithShape="0">
            <a:srgbClr val="000000">
              <a:alpha val="60000"/>
            </a:srgbClr>
          </a:outerShdw>
        </a:effectLst>
      </a:effectStyle>
      <a:effectStyle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a:effectStyle>
    </a:effectStyleLst>
    <a:bgFillStyleLst>
      <a:solidFill>
        <a:schemeClr val="phClr"/>
      </a:solidFill>
      <a:solidFill>
        <a:schemeClr val="phClr">
          <a:tint val="90000"/>
          <a:shade val="97000"/>
          <a:satMod val="130000"/>
        </a:schemeClr>
      </a:solidFill>
      <a:gradFill rotWithShape="1">
        <a:gsLst>
          <a:gs pos="0">
            <a:schemeClr val="phClr">
              <a:tint val="96000"/>
              <a:shade val="99000"/>
              <a:satMod val="140000"/>
            </a:schemeClr>
          </a:gs>
          <a:gs pos="65000">
            <a:schemeClr val="phClr">
              <a:tint val="100000"/>
              <a:shade val="80000"/>
              <a:satMod val="130000"/>
            </a:schemeClr>
          </a:gs>
          <a:gs pos="100000">
            <a:schemeClr val="phClr">
              <a:tint val="100000"/>
              <a:shade val="48000"/>
              <a:satMod val="120000"/>
            </a:schemeClr>
          </a:gs>
        </a:gsLst>
        <a:lin ang="162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Ретро">
    <a:dk1>
      <a:srgbClr val="000000"/>
    </a:dk1>
    <a:lt1>
      <a:sysClr val="window" lastClr="FFFFFF"/>
    </a:lt1>
    <a:dk2>
      <a:srgbClr val="637052"/>
    </a:dk2>
    <a:lt2>
      <a:srgbClr val="CCDDEA"/>
    </a:lt2>
    <a:accent1>
      <a:srgbClr val="E48312"/>
    </a:accent1>
    <a:accent2>
      <a:srgbClr val="BD582C"/>
    </a:accent2>
    <a:accent3>
      <a:srgbClr val="865640"/>
    </a:accent3>
    <a:accent4>
      <a:srgbClr val="9B8357"/>
    </a:accent4>
    <a:accent5>
      <a:srgbClr val="C2BC80"/>
    </a:accent5>
    <a:accent6>
      <a:srgbClr val="94A088"/>
    </a:accent6>
    <a:hlink>
      <a:srgbClr val="2998E3"/>
    </a:hlink>
    <a:folHlink>
      <a:srgbClr val="8C8C8C"/>
    </a:folHlink>
  </a:clrScheme>
  <a:fontScheme name="Ретро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Ретро">
    <a:fillStyleLst>
      <a:solidFill>
        <a:schemeClr val="phClr"/>
      </a:solidFill>
      <a:gradFill rotWithShape="1">
        <a:gsLst>
          <a:gs pos="0">
            <a:schemeClr val="phClr">
              <a:tint val="65000"/>
              <a:shade val="92000"/>
              <a:satMod val="130000"/>
            </a:schemeClr>
          </a:gs>
          <a:gs pos="45000">
            <a:schemeClr val="phClr">
              <a:tint val="60000"/>
              <a:shade val="99000"/>
              <a:satMod val="120000"/>
            </a:schemeClr>
          </a:gs>
          <a:gs pos="100000">
            <a:schemeClr val="phClr">
              <a:tint val="55000"/>
              <a:satMod val="140000"/>
            </a:schemeClr>
          </a:gs>
        </a:gsLst>
        <a:path path="circle">
          <a:fillToRect l="100000" t="100000" r="100000" b="100000"/>
        </a:path>
      </a:gradFill>
      <a:gradFill rotWithShape="1">
        <a:gsLst>
          <a:gs pos="0">
            <a:schemeClr val="phClr">
              <a:shade val="85000"/>
              <a:satMod val="130000"/>
            </a:schemeClr>
          </a:gs>
          <a:gs pos="34000">
            <a:schemeClr val="phClr">
              <a:shade val="87000"/>
              <a:satMod val="125000"/>
            </a:schemeClr>
          </a:gs>
          <a:gs pos="70000">
            <a:schemeClr val="phClr">
              <a:tint val="100000"/>
              <a:shade val="90000"/>
              <a:satMod val="130000"/>
            </a:schemeClr>
          </a:gs>
          <a:gs pos="100000">
            <a:schemeClr val="phClr">
              <a:tint val="100000"/>
              <a:shade val="100000"/>
              <a:satMod val="110000"/>
            </a:schemeClr>
          </a:gs>
        </a:gsLst>
        <a:path path="circle">
          <a:fillToRect l="100000" t="100000" r="100000" b="100000"/>
        </a:path>
      </a:gradFill>
    </a:fillStyleLst>
    <a:lnStyleLst>
      <a:ln w="12700" cap="flat" cmpd="sng" algn="ctr">
        <a:solidFill>
          <a:schemeClr val="phClr"/>
        </a:solidFill>
        <a:prstDash val="solid"/>
      </a:ln>
      <a:ln w="15875" cap="flat" cmpd="sng" algn="ctr">
        <a:solidFill>
          <a:schemeClr val="phClr"/>
        </a:solidFill>
        <a:prstDash val="solid"/>
      </a:ln>
      <a:ln w="25400" cap="flat" cmpd="sng" algn="ctr">
        <a:solidFill>
          <a:schemeClr val="phClr"/>
        </a:solidFill>
        <a:prstDash val="solid"/>
      </a:ln>
    </a:lnStyleLst>
    <a:effectStyleLst>
      <a:effectStyle>
        <a:effectLst/>
      </a:effectStyle>
      <a:effectStyle>
        <a:effectLst>
          <a:outerShdw blurRad="38100" dist="25400" dir="2700000" algn="br" rotWithShape="0">
            <a:srgbClr val="000000">
              <a:alpha val="60000"/>
            </a:srgbClr>
          </a:outerShdw>
        </a:effectLst>
      </a:effectStyle>
      <a:effectStyle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a:effectStyle>
    </a:effectStyleLst>
    <a:bgFillStyleLst>
      <a:solidFill>
        <a:schemeClr val="phClr"/>
      </a:solidFill>
      <a:solidFill>
        <a:schemeClr val="phClr">
          <a:tint val="90000"/>
          <a:shade val="97000"/>
          <a:satMod val="130000"/>
        </a:schemeClr>
      </a:solidFill>
      <a:gradFill rotWithShape="1">
        <a:gsLst>
          <a:gs pos="0">
            <a:schemeClr val="phClr">
              <a:tint val="96000"/>
              <a:shade val="99000"/>
              <a:satMod val="140000"/>
            </a:schemeClr>
          </a:gs>
          <a:gs pos="65000">
            <a:schemeClr val="phClr">
              <a:tint val="100000"/>
              <a:shade val="80000"/>
              <a:satMod val="130000"/>
            </a:schemeClr>
          </a:gs>
          <a:gs pos="100000">
            <a:schemeClr val="phClr">
              <a:tint val="100000"/>
              <a:shade val="48000"/>
              <a:satMod val="120000"/>
            </a:schemeClr>
          </a:gs>
        </a:gsLst>
        <a:lin ang="162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2624</TotalTime>
  <Words>820</Words>
  <Application>Microsoft Office PowerPoint</Application>
  <PresentationFormat>Экран (4:3)</PresentationFormat>
  <Paragraphs>184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15</vt:i4>
      </vt:variant>
    </vt:vector>
  </HeadingPairs>
  <TitlesOfParts>
    <vt:vector size="23" baseType="lpstr">
      <vt:lpstr>Arial</vt:lpstr>
      <vt:lpstr>Book Antiqua</vt:lpstr>
      <vt:lpstr>Calibri</vt:lpstr>
      <vt:lpstr>Century Gothic</vt:lpstr>
      <vt:lpstr>Times New Roman</vt:lpstr>
      <vt:lpstr>Wingdings</vt:lpstr>
      <vt:lpstr>Аптека</vt:lpstr>
      <vt:lpstr>Специальное оформление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Katy</dc:creator>
  <cp:lastModifiedBy>sherbakov</cp:lastModifiedBy>
  <cp:revision>235</cp:revision>
  <cp:lastPrinted>2014-09-16T13:34:47Z</cp:lastPrinted>
  <dcterms:created xsi:type="dcterms:W3CDTF">2012-11-06T11:10:48Z</dcterms:created>
  <dcterms:modified xsi:type="dcterms:W3CDTF">2014-09-25T06:40:24Z</dcterms:modified>
</cp:coreProperties>
</file>