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1"/>
  </p:sldMasterIdLst>
  <p:notesMasterIdLst>
    <p:notesMasterId r:id="rId12"/>
  </p:notesMasterIdLst>
  <p:sldIdLst>
    <p:sldId id="443" r:id="rId2"/>
    <p:sldId id="504" r:id="rId3"/>
    <p:sldId id="607" r:id="rId4"/>
    <p:sldId id="516" r:id="rId5"/>
    <p:sldId id="608" r:id="rId6"/>
    <p:sldId id="518" r:id="rId7"/>
    <p:sldId id="517" r:id="rId8"/>
    <p:sldId id="610" r:id="rId9"/>
    <p:sldId id="609" r:id="rId10"/>
    <p:sldId id="483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C2B6C38-09D6-4F27-893C-9FED45A81091}">
          <p14:sldIdLst>
            <p14:sldId id="443"/>
            <p14:sldId id="504"/>
            <p14:sldId id="607"/>
            <p14:sldId id="516"/>
            <p14:sldId id="608"/>
            <p14:sldId id="518"/>
            <p14:sldId id="517"/>
            <p14:sldId id="610"/>
            <p14:sldId id="609"/>
            <p14:sldId id="4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4F0"/>
    <a:srgbClr val="99CCFF"/>
    <a:srgbClr val="204582"/>
    <a:srgbClr val="9D4586"/>
    <a:srgbClr val="B929AF"/>
    <a:srgbClr val="D232C7"/>
    <a:srgbClr val="D955D0"/>
    <a:srgbClr val="EAA0E5"/>
    <a:srgbClr val="E1A9B2"/>
    <a:srgbClr val="C0C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9" autoAdjust="0"/>
    <p:restoredTop sz="94660"/>
  </p:normalViewPr>
  <p:slideViewPr>
    <p:cSldViewPr>
      <p:cViewPr varScale="1">
        <p:scale>
          <a:sx n="70" d="100"/>
          <a:sy n="70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Лист1!$O$61</c:f>
              <c:strCache>
                <c:ptCount val="1"/>
                <c:pt idx="0">
                  <c:v>Регионы, данные по которым были проанализированы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Лист1!$O$63:$R$67</c:f>
              <c:strCache>
                <c:ptCount val="5"/>
                <c:pt idx="0">
                  <c:v>Москва</c:v>
                </c:pt>
                <c:pt idx="1">
                  <c:v>Санкт-Петербург</c:v>
                </c:pt>
                <c:pt idx="2">
                  <c:v>Сибирский регион</c:v>
                </c:pt>
                <c:pt idx="3">
                  <c:v>Поволжский регион</c:v>
                </c:pt>
                <c:pt idx="4">
                  <c:v>Южный регион</c:v>
                </c:pt>
              </c:strCache>
            </c:strRef>
          </c:cat>
          <c:val>
            <c:numRef>
              <c:f>Лист1!$S$63:$S$67</c:f>
              <c:numCache>
                <c:formatCode>General</c:formatCode>
                <c:ptCount val="5"/>
                <c:pt idx="0">
                  <c:v>5</c:v>
                </c:pt>
                <c:pt idx="1">
                  <c:v>2</c:v>
                </c:pt>
                <c:pt idx="2">
                  <c:v>13</c:v>
                </c:pt>
                <c:pt idx="3">
                  <c:v>19</c:v>
                </c:pt>
                <c:pt idx="4">
                  <c:v>28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победителя по итогам конкурсов, проводимых в соответствии с Законом № 94-ФЗ и Законом № 44-ФЗ </a:t>
            </a:r>
            <a:r>
              <a:rPr lang="ru-RU" dirty="0" smtClean="0"/>
              <a:t>(руб.)</a:t>
            </a:r>
            <a:endParaRPr lang="ru-RU" dirty="0"/>
          </a:p>
        </c:rich>
      </c:tx>
      <c:layout>
        <c:manualLayout>
          <c:xMode val="edge"/>
          <c:yMode val="edge"/>
          <c:x val="0.1665430073617675"/>
          <c:y val="1.989815658654031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'[Сводная итоги конкурсов.xlsx]Лист1'!$O$80</c:f>
              <c:strCache>
                <c:ptCount val="1"/>
                <c:pt idx="0">
                  <c:v>Цена победителя по конкурсам в соответствии с 94-ФЗ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конкурсов.xlsx]Лист1'!$F$77:$F$140</c:f>
              <c:numCache>
                <c:formatCode>#,##0</c:formatCode>
                <c:ptCount val="64"/>
                <c:pt idx="0">
                  <c:v>150000</c:v>
                </c:pt>
                <c:pt idx="1">
                  <c:v>300000</c:v>
                </c:pt>
                <c:pt idx="2">
                  <c:v>30000</c:v>
                </c:pt>
                <c:pt idx="3">
                  <c:v>298000</c:v>
                </c:pt>
                <c:pt idx="4">
                  <c:v>590000</c:v>
                </c:pt>
                <c:pt idx="5">
                  <c:v>70000</c:v>
                </c:pt>
                <c:pt idx="6">
                  <c:v>95000</c:v>
                </c:pt>
                <c:pt idx="7">
                  <c:v>80000</c:v>
                </c:pt>
                <c:pt idx="8">
                  <c:v>300000</c:v>
                </c:pt>
                <c:pt idx="9">
                  <c:v>71000</c:v>
                </c:pt>
                <c:pt idx="10">
                  <c:v>80000</c:v>
                </c:pt>
                <c:pt idx="11">
                  <c:v>120000</c:v>
                </c:pt>
                <c:pt idx="12">
                  <c:v>45000</c:v>
                </c:pt>
                <c:pt idx="13">
                  <c:v>198000</c:v>
                </c:pt>
                <c:pt idx="14">
                  <c:v>350000</c:v>
                </c:pt>
                <c:pt idx="15">
                  <c:v>55000</c:v>
                </c:pt>
                <c:pt idx="16">
                  <c:v>75000</c:v>
                </c:pt>
                <c:pt idx="17">
                  <c:v>50000</c:v>
                </c:pt>
                <c:pt idx="18">
                  <c:v>45000</c:v>
                </c:pt>
                <c:pt idx="19">
                  <c:v>80000</c:v>
                </c:pt>
                <c:pt idx="20">
                  <c:v>72000</c:v>
                </c:pt>
                <c:pt idx="21">
                  <c:v>320000</c:v>
                </c:pt>
                <c:pt idx="22">
                  <c:v>75000</c:v>
                </c:pt>
                <c:pt idx="23">
                  <c:v>110000</c:v>
                </c:pt>
                <c:pt idx="24">
                  <c:v>50000</c:v>
                </c:pt>
                <c:pt idx="25">
                  <c:v>60000</c:v>
                </c:pt>
                <c:pt idx="26">
                  <c:v>80000</c:v>
                </c:pt>
                <c:pt idx="27">
                  <c:v>150000</c:v>
                </c:pt>
                <c:pt idx="28">
                  <c:v>319000</c:v>
                </c:pt>
                <c:pt idx="29">
                  <c:v>65000</c:v>
                </c:pt>
                <c:pt idx="30">
                  <c:v>50000</c:v>
                </c:pt>
                <c:pt idx="31">
                  <c:v>50000</c:v>
                </c:pt>
                <c:pt idx="32">
                  <c:v>95600</c:v>
                </c:pt>
                <c:pt idx="33">
                  <c:v>80000</c:v>
                </c:pt>
                <c:pt idx="34">
                  <c:v>65000</c:v>
                </c:pt>
                <c:pt idx="35">
                  <c:v>80000</c:v>
                </c:pt>
                <c:pt idx="36">
                  <c:v>85000</c:v>
                </c:pt>
                <c:pt idx="37">
                  <c:v>35000</c:v>
                </c:pt>
                <c:pt idx="38">
                  <c:v>100000</c:v>
                </c:pt>
                <c:pt idx="39">
                  <c:v>45000</c:v>
                </c:pt>
                <c:pt idx="40">
                  <c:v>97000</c:v>
                </c:pt>
                <c:pt idx="41">
                  <c:v>80000</c:v>
                </c:pt>
                <c:pt idx="42">
                  <c:v>58800</c:v>
                </c:pt>
                <c:pt idx="43">
                  <c:v>390000</c:v>
                </c:pt>
                <c:pt idx="44">
                  <c:v>150000</c:v>
                </c:pt>
                <c:pt idx="45">
                  <c:v>19500</c:v>
                </c:pt>
                <c:pt idx="46">
                  <c:v>48000</c:v>
                </c:pt>
                <c:pt idx="47">
                  <c:v>30000</c:v>
                </c:pt>
                <c:pt idx="48">
                  <c:v>77000</c:v>
                </c:pt>
                <c:pt idx="49">
                  <c:v>90000</c:v>
                </c:pt>
                <c:pt idx="50">
                  <c:v>80000</c:v>
                </c:pt>
                <c:pt idx="51">
                  <c:v>100000</c:v>
                </c:pt>
                <c:pt idx="52">
                  <c:v>49500</c:v>
                </c:pt>
                <c:pt idx="53">
                  <c:v>47000</c:v>
                </c:pt>
                <c:pt idx="54">
                  <c:v>85000</c:v>
                </c:pt>
                <c:pt idx="55">
                  <c:v>40000</c:v>
                </c:pt>
                <c:pt idx="56">
                  <c:v>290000</c:v>
                </c:pt>
                <c:pt idx="57">
                  <c:v>65000</c:v>
                </c:pt>
                <c:pt idx="58">
                  <c:v>65000</c:v>
                </c:pt>
                <c:pt idx="59">
                  <c:v>59000</c:v>
                </c:pt>
                <c:pt idx="60">
                  <c:v>136500</c:v>
                </c:pt>
                <c:pt idx="61">
                  <c:v>40000</c:v>
                </c:pt>
                <c:pt idx="62">
                  <c:v>59000</c:v>
                </c:pt>
                <c:pt idx="63">
                  <c:v>77900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'[Сводная итоги конкурсов.xlsx]Лист1'!$O$81</c:f>
              <c:strCache>
                <c:ptCount val="1"/>
                <c:pt idx="0">
                  <c:v>Цена победителя по конкурсам в соответствии с 44-ФЗ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конкурсов.xlsx]Лист1'!$J$77:$J$140</c:f>
              <c:numCache>
                <c:formatCode>#,##0</c:formatCode>
                <c:ptCount val="64"/>
                <c:pt idx="0">
                  <c:v>120000</c:v>
                </c:pt>
                <c:pt idx="1">
                  <c:v>885000</c:v>
                </c:pt>
                <c:pt idx="2" formatCode="General">
                  <c:v>85000</c:v>
                </c:pt>
                <c:pt idx="3">
                  <c:v>384000</c:v>
                </c:pt>
                <c:pt idx="4">
                  <c:v>500000</c:v>
                </c:pt>
                <c:pt idx="5">
                  <c:v>56000</c:v>
                </c:pt>
                <c:pt idx="6">
                  <c:v>150000</c:v>
                </c:pt>
                <c:pt idx="7">
                  <c:v>40000</c:v>
                </c:pt>
                <c:pt idx="8">
                  <c:v>444000</c:v>
                </c:pt>
                <c:pt idx="9">
                  <c:v>70000</c:v>
                </c:pt>
                <c:pt idx="10">
                  <c:v>79000</c:v>
                </c:pt>
                <c:pt idx="11">
                  <c:v>110000</c:v>
                </c:pt>
                <c:pt idx="12">
                  <c:v>43000</c:v>
                </c:pt>
                <c:pt idx="13">
                  <c:v>211200</c:v>
                </c:pt>
                <c:pt idx="14">
                  <c:v>300000</c:v>
                </c:pt>
                <c:pt idx="15">
                  <c:v>44000</c:v>
                </c:pt>
                <c:pt idx="16">
                  <c:v>75000</c:v>
                </c:pt>
                <c:pt idx="17">
                  <c:v>64848</c:v>
                </c:pt>
                <c:pt idx="18">
                  <c:v>140000</c:v>
                </c:pt>
                <c:pt idx="19">
                  <c:v>198000</c:v>
                </c:pt>
                <c:pt idx="20">
                  <c:v>70000</c:v>
                </c:pt>
                <c:pt idx="21">
                  <c:v>320000</c:v>
                </c:pt>
                <c:pt idx="22">
                  <c:v>98000</c:v>
                </c:pt>
                <c:pt idx="23">
                  <c:v>100000</c:v>
                </c:pt>
                <c:pt idx="24">
                  <c:v>50000</c:v>
                </c:pt>
                <c:pt idx="25">
                  <c:v>195000</c:v>
                </c:pt>
                <c:pt idx="26">
                  <c:v>135000</c:v>
                </c:pt>
                <c:pt idx="27">
                  <c:v>200300</c:v>
                </c:pt>
                <c:pt idx="28">
                  <c:v>316800</c:v>
                </c:pt>
                <c:pt idx="29">
                  <c:v>65000</c:v>
                </c:pt>
                <c:pt idx="30">
                  <c:v>129000</c:v>
                </c:pt>
                <c:pt idx="31">
                  <c:v>35000</c:v>
                </c:pt>
                <c:pt idx="32">
                  <c:v>435000</c:v>
                </c:pt>
                <c:pt idx="33">
                  <c:v>118000</c:v>
                </c:pt>
                <c:pt idx="34">
                  <c:v>165000</c:v>
                </c:pt>
                <c:pt idx="35">
                  <c:v>60000</c:v>
                </c:pt>
                <c:pt idx="36">
                  <c:v>50000</c:v>
                </c:pt>
                <c:pt idx="37">
                  <c:v>35000</c:v>
                </c:pt>
                <c:pt idx="38">
                  <c:v>200000</c:v>
                </c:pt>
                <c:pt idx="39">
                  <c:v>180000</c:v>
                </c:pt>
                <c:pt idx="40">
                  <c:v>148000</c:v>
                </c:pt>
                <c:pt idx="41">
                  <c:v>220000</c:v>
                </c:pt>
                <c:pt idx="42">
                  <c:v>61700</c:v>
                </c:pt>
                <c:pt idx="43">
                  <c:v>396500</c:v>
                </c:pt>
                <c:pt idx="44">
                  <c:v>180000</c:v>
                </c:pt>
                <c:pt idx="45">
                  <c:v>80000</c:v>
                </c:pt>
                <c:pt idx="46">
                  <c:v>98000</c:v>
                </c:pt>
                <c:pt idx="47">
                  <c:v>30000</c:v>
                </c:pt>
                <c:pt idx="48">
                  <c:v>87000</c:v>
                </c:pt>
                <c:pt idx="49">
                  <c:v>72000</c:v>
                </c:pt>
                <c:pt idx="50">
                  <c:v>95000</c:v>
                </c:pt>
                <c:pt idx="51">
                  <c:v>130000</c:v>
                </c:pt>
                <c:pt idx="52">
                  <c:v>49000</c:v>
                </c:pt>
                <c:pt idx="53">
                  <c:v>126000</c:v>
                </c:pt>
                <c:pt idx="54">
                  <c:v>80000</c:v>
                </c:pt>
                <c:pt idx="55">
                  <c:v>50160</c:v>
                </c:pt>
                <c:pt idx="56">
                  <c:v>762712</c:v>
                </c:pt>
                <c:pt idx="57">
                  <c:v>70000</c:v>
                </c:pt>
                <c:pt idx="58">
                  <c:v>78000</c:v>
                </c:pt>
                <c:pt idx="59">
                  <c:v>59000</c:v>
                </c:pt>
                <c:pt idx="60">
                  <c:v>48000</c:v>
                </c:pt>
                <c:pt idx="61">
                  <c:v>47000</c:v>
                </c:pt>
                <c:pt idx="62">
                  <c:v>70000</c:v>
                </c:pt>
                <c:pt idx="63">
                  <c:v>98000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0589328"/>
        <c:axId val="290586584"/>
      </c:lineChart>
      <c:catAx>
        <c:axId val="2905893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290586584"/>
        <c:crosses val="autoZero"/>
        <c:auto val="1"/>
        <c:lblAlgn val="ctr"/>
        <c:lblOffset val="100"/>
        <c:noMultiLvlLbl val="0"/>
      </c:catAx>
      <c:valAx>
        <c:axId val="290586584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crossAx val="29058932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контракта </a:t>
            </a:r>
            <a:r>
              <a:rPr lang="ru-RU" dirty="0"/>
              <a:t>по итогам конкурсов в соответствии с Законом № 94-ФЗ (руб.)</a:t>
            </a:r>
          </a:p>
        </c:rich>
      </c:tx>
      <c:layout>
        <c:manualLayout>
          <c:xMode val="edge"/>
          <c:yMode val="edge"/>
          <c:x val="9.3982669528100568E-2"/>
          <c:y val="1.527437368296117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'[Сводная итоги конкурсов.xlsx]Лист1'!$O$118</c:f>
              <c:strCache>
                <c:ptCount val="1"/>
                <c:pt idx="0">
                  <c:v>Цена победителя конкурса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конкурсов.xlsx]Лист1'!$F$77:$F$140</c:f>
              <c:numCache>
                <c:formatCode>#,##0</c:formatCode>
                <c:ptCount val="64"/>
                <c:pt idx="0">
                  <c:v>150000</c:v>
                </c:pt>
                <c:pt idx="1">
                  <c:v>300000</c:v>
                </c:pt>
                <c:pt idx="2">
                  <c:v>30000</c:v>
                </c:pt>
                <c:pt idx="3">
                  <c:v>298000</c:v>
                </c:pt>
                <c:pt idx="4">
                  <c:v>590000</c:v>
                </c:pt>
                <c:pt idx="5">
                  <c:v>70000</c:v>
                </c:pt>
                <c:pt idx="6">
                  <c:v>95000</c:v>
                </c:pt>
                <c:pt idx="7">
                  <c:v>80000</c:v>
                </c:pt>
                <c:pt idx="8">
                  <c:v>300000</c:v>
                </c:pt>
                <c:pt idx="9">
                  <c:v>71000</c:v>
                </c:pt>
                <c:pt idx="10">
                  <c:v>80000</c:v>
                </c:pt>
                <c:pt idx="11">
                  <c:v>120000</c:v>
                </c:pt>
                <c:pt idx="12">
                  <c:v>45000</c:v>
                </c:pt>
                <c:pt idx="13">
                  <c:v>198000</c:v>
                </c:pt>
                <c:pt idx="14">
                  <c:v>350000</c:v>
                </c:pt>
                <c:pt idx="15">
                  <c:v>55000</c:v>
                </c:pt>
                <c:pt idx="16">
                  <c:v>75000</c:v>
                </c:pt>
                <c:pt idx="17">
                  <c:v>50000</c:v>
                </c:pt>
                <c:pt idx="18">
                  <c:v>45000</c:v>
                </c:pt>
                <c:pt idx="19">
                  <c:v>80000</c:v>
                </c:pt>
                <c:pt idx="20">
                  <c:v>72000</c:v>
                </c:pt>
                <c:pt idx="21">
                  <c:v>320000</c:v>
                </c:pt>
                <c:pt idx="22">
                  <c:v>75000</c:v>
                </c:pt>
                <c:pt idx="23">
                  <c:v>110000</c:v>
                </c:pt>
                <c:pt idx="24">
                  <c:v>50000</c:v>
                </c:pt>
                <c:pt idx="25">
                  <c:v>60000</c:v>
                </c:pt>
                <c:pt idx="26">
                  <c:v>80000</c:v>
                </c:pt>
                <c:pt idx="27">
                  <c:v>150000</c:v>
                </c:pt>
                <c:pt idx="28">
                  <c:v>319000</c:v>
                </c:pt>
                <c:pt idx="29">
                  <c:v>65000</c:v>
                </c:pt>
                <c:pt idx="30">
                  <c:v>50000</c:v>
                </c:pt>
                <c:pt idx="31">
                  <c:v>50000</c:v>
                </c:pt>
                <c:pt idx="32">
                  <c:v>95600</c:v>
                </c:pt>
                <c:pt idx="33">
                  <c:v>80000</c:v>
                </c:pt>
                <c:pt idx="34">
                  <c:v>65000</c:v>
                </c:pt>
                <c:pt idx="35">
                  <c:v>80000</c:v>
                </c:pt>
                <c:pt idx="36">
                  <c:v>85000</c:v>
                </c:pt>
                <c:pt idx="37">
                  <c:v>35000</c:v>
                </c:pt>
                <c:pt idx="38">
                  <c:v>100000</c:v>
                </c:pt>
                <c:pt idx="39">
                  <c:v>45000</c:v>
                </c:pt>
                <c:pt idx="40">
                  <c:v>97000</c:v>
                </c:pt>
                <c:pt idx="41">
                  <c:v>80000</c:v>
                </c:pt>
                <c:pt idx="42">
                  <c:v>58800</c:v>
                </c:pt>
                <c:pt idx="43">
                  <c:v>390000</c:v>
                </c:pt>
                <c:pt idx="44">
                  <c:v>150000</c:v>
                </c:pt>
                <c:pt idx="45">
                  <c:v>19500</c:v>
                </c:pt>
                <c:pt idx="46">
                  <c:v>48000</c:v>
                </c:pt>
                <c:pt idx="47">
                  <c:v>30000</c:v>
                </c:pt>
                <c:pt idx="48">
                  <c:v>77000</c:v>
                </c:pt>
                <c:pt idx="49">
                  <c:v>90000</c:v>
                </c:pt>
                <c:pt idx="50">
                  <c:v>80000</c:v>
                </c:pt>
                <c:pt idx="51">
                  <c:v>100000</c:v>
                </c:pt>
                <c:pt idx="52">
                  <c:v>49500</c:v>
                </c:pt>
                <c:pt idx="53">
                  <c:v>47000</c:v>
                </c:pt>
                <c:pt idx="54">
                  <c:v>85000</c:v>
                </c:pt>
                <c:pt idx="55">
                  <c:v>40000</c:v>
                </c:pt>
                <c:pt idx="56">
                  <c:v>290000</c:v>
                </c:pt>
                <c:pt idx="57">
                  <c:v>65000</c:v>
                </c:pt>
                <c:pt idx="58">
                  <c:v>65000</c:v>
                </c:pt>
                <c:pt idx="59">
                  <c:v>59000</c:v>
                </c:pt>
                <c:pt idx="60">
                  <c:v>136500</c:v>
                </c:pt>
                <c:pt idx="61">
                  <c:v>40000</c:v>
                </c:pt>
                <c:pt idx="62">
                  <c:v>59000</c:v>
                </c:pt>
                <c:pt idx="63">
                  <c:v>77900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'[Сводная итоги конкурсов.xlsx]Лист1'!$O$117</c:f>
              <c:strCache>
                <c:ptCount val="1"/>
                <c:pt idx="0">
                  <c:v>Начальная максимальная цена контракта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конкурсов.xlsx]Лист1'!$E$77:$E$140</c:f>
              <c:numCache>
                <c:formatCode>#,##0</c:formatCode>
                <c:ptCount val="64"/>
                <c:pt idx="0">
                  <c:v>615000</c:v>
                </c:pt>
                <c:pt idx="1">
                  <c:v>2500000</c:v>
                </c:pt>
                <c:pt idx="2">
                  <c:v>99960</c:v>
                </c:pt>
                <c:pt idx="3">
                  <c:v>398400</c:v>
                </c:pt>
                <c:pt idx="4">
                  <c:v>620000</c:v>
                </c:pt>
                <c:pt idx="5">
                  <c:v>165000</c:v>
                </c:pt>
                <c:pt idx="6">
                  <c:v>130000</c:v>
                </c:pt>
                <c:pt idx="7">
                  <c:v>101000</c:v>
                </c:pt>
                <c:pt idx="8">
                  <c:v>670880</c:v>
                </c:pt>
                <c:pt idx="9">
                  <c:v>180000</c:v>
                </c:pt>
                <c:pt idx="10">
                  <c:v>250000</c:v>
                </c:pt>
                <c:pt idx="11">
                  <c:v>350000</c:v>
                </c:pt>
                <c:pt idx="12">
                  <c:v>143333</c:v>
                </c:pt>
                <c:pt idx="13">
                  <c:v>354750</c:v>
                </c:pt>
                <c:pt idx="14">
                  <c:v>500000</c:v>
                </c:pt>
                <c:pt idx="15">
                  <c:v>95000</c:v>
                </c:pt>
                <c:pt idx="16">
                  <c:v>125000</c:v>
                </c:pt>
                <c:pt idx="17">
                  <c:v>150000</c:v>
                </c:pt>
                <c:pt idx="18">
                  <c:v>180000</c:v>
                </c:pt>
                <c:pt idx="19">
                  <c:v>90000</c:v>
                </c:pt>
                <c:pt idx="20">
                  <c:v>72000</c:v>
                </c:pt>
                <c:pt idx="21">
                  <c:v>400000</c:v>
                </c:pt>
                <c:pt idx="22">
                  <c:v>75000</c:v>
                </c:pt>
                <c:pt idx="23">
                  <c:v>110000</c:v>
                </c:pt>
                <c:pt idx="24">
                  <c:v>50000</c:v>
                </c:pt>
                <c:pt idx="25">
                  <c:v>62000</c:v>
                </c:pt>
                <c:pt idx="26">
                  <c:v>100000</c:v>
                </c:pt>
                <c:pt idx="27">
                  <c:v>200000</c:v>
                </c:pt>
                <c:pt idx="28">
                  <c:v>575000</c:v>
                </c:pt>
                <c:pt idx="29">
                  <c:v>121700</c:v>
                </c:pt>
                <c:pt idx="30">
                  <c:v>60000</c:v>
                </c:pt>
                <c:pt idx="31">
                  <c:v>100000</c:v>
                </c:pt>
                <c:pt idx="32">
                  <c:v>200000</c:v>
                </c:pt>
                <c:pt idx="33">
                  <c:v>260000</c:v>
                </c:pt>
                <c:pt idx="34">
                  <c:v>67700</c:v>
                </c:pt>
                <c:pt idx="35">
                  <c:v>120000</c:v>
                </c:pt>
                <c:pt idx="36">
                  <c:v>85000</c:v>
                </c:pt>
                <c:pt idx="37">
                  <c:v>91600</c:v>
                </c:pt>
                <c:pt idx="38">
                  <c:v>120000</c:v>
                </c:pt>
                <c:pt idx="39">
                  <c:v>170000</c:v>
                </c:pt>
                <c:pt idx="40">
                  <c:v>127000</c:v>
                </c:pt>
                <c:pt idx="41">
                  <c:v>150000</c:v>
                </c:pt>
                <c:pt idx="42">
                  <c:v>434500</c:v>
                </c:pt>
                <c:pt idx="43">
                  <c:v>862000</c:v>
                </c:pt>
                <c:pt idx="44">
                  <c:v>200000</c:v>
                </c:pt>
                <c:pt idx="45">
                  <c:v>28000</c:v>
                </c:pt>
                <c:pt idx="46">
                  <c:v>50000</c:v>
                </c:pt>
                <c:pt idx="47">
                  <c:v>30000</c:v>
                </c:pt>
                <c:pt idx="48">
                  <c:v>120000</c:v>
                </c:pt>
                <c:pt idx="49">
                  <c:v>91200</c:v>
                </c:pt>
                <c:pt idx="50">
                  <c:v>149700</c:v>
                </c:pt>
                <c:pt idx="51">
                  <c:v>157200</c:v>
                </c:pt>
                <c:pt idx="52">
                  <c:v>50000</c:v>
                </c:pt>
                <c:pt idx="53">
                  <c:v>55000</c:v>
                </c:pt>
                <c:pt idx="54">
                  <c:v>100000</c:v>
                </c:pt>
                <c:pt idx="55">
                  <c:v>40000</c:v>
                </c:pt>
                <c:pt idx="56">
                  <c:v>1000000</c:v>
                </c:pt>
                <c:pt idx="57">
                  <c:v>70000</c:v>
                </c:pt>
                <c:pt idx="58">
                  <c:v>70000</c:v>
                </c:pt>
                <c:pt idx="59">
                  <c:v>60000</c:v>
                </c:pt>
                <c:pt idx="60">
                  <c:v>140000</c:v>
                </c:pt>
                <c:pt idx="61">
                  <c:v>50000</c:v>
                </c:pt>
                <c:pt idx="62">
                  <c:v>142500</c:v>
                </c:pt>
                <c:pt idx="63">
                  <c:v>165000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0588152"/>
        <c:axId val="290590504"/>
      </c:lineChart>
      <c:catAx>
        <c:axId val="290588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290590504"/>
        <c:crosses val="autoZero"/>
        <c:auto val="1"/>
        <c:lblAlgn val="ctr"/>
        <c:lblOffset val="100"/>
        <c:noMultiLvlLbl val="0"/>
      </c:catAx>
      <c:valAx>
        <c:axId val="290590504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crossAx val="2905881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контракта </a:t>
            </a:r>
            <a:r>
              <a:rPr lang="ru-RU" dirty="0"/>
              <a:t>по итогам конкурсов в соответствии с Законом № 44-ФЗ (руб.)</a:t>
            </a:r>
          </a:p>
        </c:rich>
      </c:tx>
      <c:layout>
        <c:manualLayout>
          <c:xMode val="edge"/>
          <c:yMode val="edge"/>
          <c:x val="0.11562520129271572"/>
          <c:y val="1.7798334263335203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'[Сводная итоги конкурсов.xlsx]Лист1'!$O$117</c:f>
              <c:strCache>
                <c:ptCount val="1"/>
                <c:pt idx="0">
                  <c:v>Начальная максимальная цена контракта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конкурсов.xlsx]Лист1'!$I$77:$I$140</c:f>
              <c:numCache>
                <c:formatCode>#,##0</c:formatCode>
                <c:ptCount val="64"/>
                <c:pt idx="0">
                  <c:v>377000</c:v>
                </c:pt>
                <c:pt idx="1">
                  <c:v>2937541.67</c:v>
                </c:pt>
                <c:pt idx="2">
                  <c:v>94605</c:v>
                </c:pt>
                <c:pt idx="3">
                  <c:v>503000</c:v>
                </c:pt>
                <c:pt idx="4">
                  <c:v>620000</c:v>
                </c:pt>
                <c:pt idx="5">
                  <c:v>126666</c:v>
                </c:pt>
                <c:pt idx="6">
                  <c:v>180000</c:v>
                </c:pt>
                <c:pt idx="7">
                  <c:v>101000</c:v>
                </c:pt>
                <c:pt idx="8">
                  <c:v>1441600</c:v>
                </c:pt>
                <c:pt idx="9">
                  <c:v>180000</c:v>
                </c:pt>
                <c:pt idx="10">
                  <c:v>160000</c:v>
                </c:pt>
                <c:pt idx="11">
                  <c:v>300000</c:v>
                </c:pt>
                <c:pt idx="12">
                  <c:v>178466</c:v>
                </c:pt>
                <c:pt idx="13">
                  <c:v>359500</c:v>
                </c:pt>
                <c:pt idx="14">
                  <c:v>350000</c:v>
                </c:pt>
                <c:pt idx="15">
                  <c:v>95000</c:v>
                </c:pt>
                <c:pt idx="16">
                  <c:v>125000</c:v>
                </c:pt>
                <c:pt idx="17">
                  <c:v>160000</c:v>
                </c:pt>
                <c:pt idx="18">
                  <c:v>197000</c:v>
                </c:pt>
                <c:pt idx="19">
                  <c:v>217300</c:v>
                </c:pt>
                <c:pt idx="20">
                  <c:v>71500</c:v>
                </c:pt>
                <c:pt idx="21">
                  <c:v>400000</c:v>
                </c:pt>
                <c:pt idx="22">
                  <c:v>107980</c:v>
                </c:pt>
                <c:pt idx="23">
                  <c:v>120000</c:v>
                </c:pt>
                <c:pt idx="24">
                  <c:v>50000</c:v>
                </c:pt>
                <c:pt idx="25">
                  <c:v>332000</c:v>
                </c:pt>
                <c:pt idx="26">
                  <c:v>200000</c:v>
                </c:pt>
                <c:pt idx="27">
                  <c:v>335400</c:v>
                </c:pt>
                <c:pt idx="28">
                  <c:v>500000</c:v>
                </c:pt>
                <c:pt idx="29">
                  <c:v>139900</c:v>
                </c:pt>
                <c:pt idx="30">
                  <c:v>245000</c:v>
                </c:pt>
                <c:pt idx="31">
                  <c:v>90000</c:v>
                </c:pt>
                <c:pt idx="32">
                  <c:v>576700</c:v>
                </c:pt>
                <c:pt idx="33">
                  <c:v>327000</c:v>
                </c:pt>
                <c:pt idx="34">
                  <c:v>180000</c:v>
                </c:pt>
                <c:pt idx="35">
                  <c:v>130000</c:v>
                </c:pt>
                <c:pt idx="36">
                  <c:v>90000</c:v>
                </c:pt>
                <c:pt idx="37">
                  <c:v>80000</c:v>
                </c:pt>
                <c:pt idx="38">
                  <c:v>360000</c:v>
                </c:pt>
                <c:pt idx="39">
                  <c:v>360000</c:v>
                </c:pt>
                <c:pt idx="40">
                  <c:v>148500</c:v>
                </c:pt>
                <c:pt idx="41">
                  <c:v>220000</c:v>
                </c:pt>
                <c:pt idx="42">
                  <c:v>480000</c:v>
                </c:pt>
                <c:pt idx="43">
                  <c:v>907300</c:v>
                </c:pt>
                <c:pt idx="44">
                  <c:v>258000</c:v>
                </c:pt>
                <c:pt idx="45">
                  <c:v>102600</c:v>
                </c:pt>
                <c:pt idx="46">
                  <c:v>100000</c:v>
                </c:pt>
                <c:pt idx="47">
                  <c:v>30000</c:v>
                </c:pt>
                <c:pt idx="48">
                  <c:v>120000</c:v>
                </c:pt>
                <c:pt idx="49">
                  <c:v>100000</c:v>
                </c:pt>
                <c:pt idx="50">
                  <c:v>149700</c:v>
                </c:pt>
                <c:pt idx="51">
                  <c:v>164100</c:v>
                </c:pt>
                <c:pt idx="52">
                  <c:v>50000</c:v>
                </c:pt>
                <c:pt idx="53">
                  <c:v>165000</c:v>
                </c:pt>
                <c:pt idx="54">
                  <c:v>100000</c:v>
                </c:pt>
                <c:pt idx="55">
                  <c:v>70000</c:v>
                </c:pt>
                <c:pt idx="56">
                  <c:v>805085</c:v>
                </c:pt>
                <c:pt idx="57">
                  <c:v>70000</c:v>
                </c:pt>
                <c:pt idx="58">
                  <c:v>90000</c:v>
                </c:pt>
                <c:pt idx="59">
                  <c:v>60000</c:v>
                </c:pt>
                <c:pt idx="60">
                  <c:v>48000</c:v>
                </c:pt>
                <c:pt idx="61">
                  <c:v>50000</c:v>
                </c:pt>
                <c:pt idx="62">
                  <c:v>144900</c:v>
                </c:pt>
                <c:pt idx="63">
                  <c:v>165375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'[Сводная итоги конкурсов.xlsx]Лист1'!$O$118</c:f>
              <c:strCache>
                <c:ptCount val="1"/>
                <c:pt idx="0">
                  <c:v>Цена победителя конкурса</c:v>
                </c:pt>
              </c:strCache>
            </c:strRef>
          </c:tx>
          <c:marker>
            <c:symbol val="none"/>
          </c:marker>
          <c:cat>
            <c:strRef>
              <c:f>'[Сводная итоги конкурсов.xlsx]Лист1'!$C$77:$C$140</c:f>
              <c:strCache>
                <c:ptCount val="64"/>
                <c:pt idx="0">
                  <c:v>ОАО "Российская венчурная компания"</c:v>
                </c:pt>
                <c:pt idx="1">
                  <c:v>ОАО "Объединенная зерновая компания"</c:v>
                </c:pt>
                <c:pt idx="2">
                  <c:v>ОАО "Большая Российская энциклопедия"</c:v>
                </c:pt>
                <c:pt idx="3">
                  <c:v>ОАО "Российский институт радионавигации и времени"</c:v>
                </c:pt>
                <c:pt idx="4">
                  <c:v>ОАО "Концерн "Гранит-Электрон"</c:v>
                </c:pt>
                <c:pt idx="5">
                  <c:v>ФГУП СМУ-22 ФСИН России</c:v>
                </c:pt>
                <c:pt idx="6">
                  <c:v>ОАО "Алтай-Пригород"</c:v>
                </c:pt>
                <c:pt idx="7">
                  <c:v>АКГУП "Алтайкоммунпроект"</c:v>
                </c:pt>
                <c:pt idx="8">
                  <c:v>ОАО "Красноярский машиностроительный завод"</c:v>
                </c:pt>
                <c:pt idx="9">
                  <c:v>МП ЭМР "Илимпийские теплосети"</c:v>
                </c:pt>
                <c:pt idx="10">
                  <c:v>МП ЭМР "ЭНП"</c:v>
                </c:pt>
                <c:pt idx="11">
                  <c:v>ЗАО АИКБ "Енисейский объединенный банк"</c:v>
                </c:pt>
                <c:pt idx="12">
                  <c:v>МП "ПАТП"</c:v>
                </c:pt>
                <c:pt idx="13">
                  <c:v>ОАО "Салют"</c:v>
                </c:pt>
                <c:pt idx="14">
                  <c:v>ОАО "Сибнефтегеофизика"</c:v>
                </c:pt>
                <c:pt idx="15">
                  <c:v>ОАО "ДЭП № 217"</c:v>
                </c:pt>
                <c:pt idx="16">
                  <c:v>ОАО "Медтехника"</c:v>
                </c:pt>
                <c:pt idx="17">
                  <c:v>ОГУП "ТОЦТИ"</c:v>
                </c:pt>
                <c:pt idx="18">
                  <c:v>ОАО «Новая Поликлиника-Астрахань»»</c:v>
                </c:pt>
                <c:pt idx="19">
                  <c:v>ОАО «АстраханьПассажирТранс»</c:v>
                </c:pt>
                <c:pt idx="20">
                  <c:v>МУП «Флора»</c:v>
                </c:pt>
                <c:pt idx="21">
                  <c:v>ОАО «Волгоградоблэлектро»</c:v>
                </c:pt>
                <c:pt idx="22">
                  <c:v>ОАО «ВНИКТИнефтехимоборудование»</c:v>
                </c:pt>
                <c:pt idx="23">
                  <c:v>ОАО «Издательско-полиграфический комплекс «Царицын»</c:v>
                </c:pt>
                <c:pt idx="24">
                  <c:v>ГУП «Волгоградвзрывпром»</c:v>
                </c:pt>
                <c:pt idx="25">
                  <c:v>ФГУП «Орошаемое»</c:v>
                </c:pt>
                <c:pt idx="26">
                  <c:v>ОАО "Волгограднефтегеофизика"</c:v>
                </c:pt>
                <c:pt idx="27">
                  <c:v>МУП "Волгоградские межрайонные электрические сети"</c:v>
                </c:pt>
                <c:pt idx="28">
                  <c:v>ГУП "Волгоградавтотранс"</c:v>
                </c:pt>
                <c:pt idx="29">
                  <c:v>МУП «Ростовпассажиртранс» </c:v>
                </c:pt>
                <c:pt idx="30">
                  <c:v>ФГУСХП «Ростовское» ФСИН России</c:v>
                </c:pt>
                <c:pt idx="31">
                  <c:v>МУП «Городской центр кадастра и геодезии»</c:v>
                </c:pt>
                <c:pt idx="32">
                  <c:v>ФГУП «Азовский НИИ рыбного хозяйства»</c:v>
                </c:pt>
                <c:pt idx="33">
                  <c:v>ГУП ТИ РО</c:v>
                </c:pt>
                <c:pt idx="34">
                  <c:v>ОАО "Региональная корпорация развития"</c:v>
                </c:pt>
                <c:pt idx="35">
                  <c:v>ОАО «Анапское ДРСУ «Вираж»</c:v>
                </c:pt>
                <c:pt idx="36">
                  <c:v>ОФО «Каневское ДРСУ»</c:v>
                </c:pt>
                <c:pt idx="37">
                  <c:v>ФГУП «Красное»</c:v>
                </c:pt>
                <c:pt idx="38">
                  <c:v>ОАО "Анапский хлебокомбинат"</c:v>
                </c:pt>
                <c:pt idx="39">
                  <c:v>ОАО "Ейское ДСУ №2"</c:v>
                </c:pt>
                <c:pt idx="40">
                  <c:v>ГУП «Ипатовское ДРСУ»</c:v>
                </c:pt>
                <c:pt idx="41">
                  <c:v>ГУП «Александровское ДРСУ»</c:v>
                </c:pt>
                <c:pt idx="42">
                  <c:v>ОАО "Труновскрайгаз"</c:v>
                </c:pt>
                <c:pt idx="43">
                  <c:v>ОАО «Газпром газораспределение Назрань»</c:v>
                </c:pt>
                <c:pt idx="44">
                  <c:v>ФГУП "Управление строительства по Сев-Кав. фед. округу ФСИН"</c:v>
                </c:pt>
                <c:pt idx="45">
                  <c:v>ОАО "Телемеханика"</c:v>
                </c:pt>
                <c:pt idx="46">
                  <c:v>ОАО "ДЭП № 103" </c:v>
                </c:pt>
                <c:pt idx="47">
                  <c:v>ОАО «Строительный трест №3»</c:v>
                </c:pt>
                <c:pt idx="48">
                  <c:v>ОАО "ЭКОЛАЙН"</c:v>
                </c:pt>
                <c:pt idx="49">
                  <c:v>ОАО "Уфимский хлебозавод №7"</c:v>
                </c:pt>
                <c:pt idx="50">
                  <c:v>ГУП "Институт нефтехимпереработки РБ"</c:v>
                </c:pt>
                <c:pt idx="51">
                  <c:v>ГУП Санаторий "Красноусольск"</c:v>
                </c:pt>
                <c:pt idx="52">
                  <c:v>ОАО «Нефтекамская кожгалантерейная фабрика»</c:v>
                </c:pt>
                <c:pt idx="53">
                  <c:v>ОАО"Выставочный комплекс "Башкортостан"</c:v>
                </c:pt>
                <c:pt idx="54">
                  <c:v>ОАО "Милек"</c:v>
                </c:pt>
                <c:pt idx="55">
                  <c:v>ОАО "Башкирское речное пароходство"</c:v>
                </c:pt>
                <c:pt idx="56">
                  <c:v>ОАО "Башинформсвязь"</c:v>
                </c:pt>
                <c:pt idx="57">
                  <c:v>ОАО"Башкоммунводоканал"</c:v>
                </c:pt>
                <c:pt idx="58">
                  <c:v>ОАО"Стронег"</c:v>
                </c:pt>
                <c:pt idx="59">
                  <c:v>ООО "Юмагузинское водохранилище"</c:v>
                </c:pt>
                <c:pt idx="60">
                  <c:v>ФГУП" Уфимское протезно-ортопедическое предприятие"</c:v>
                </c:pt>
                <c:pt idx="61">
                  <c:v>ОАО "Спецавтотранспортное хозяйство" </c:v>
                </c:pt>
                <c:pt idx="62">
                  <c:v>ГУП Уфимский полиграфкомбинат</c:v>
                </c:pt>
                <c:pt idx="63">
                  <c:v>ОАО "Спутниковые телекоммуникации Башкортостана"</c:v>
                </c:pt>
              </c:strCache>
            </c:strRef>
          </c:cat>
          <c:val>
            <c:numRef>
              <c:f>'[Сводная итоги конкурсов.xlsx]Лист1'!$J$77:$J$140</c:f>
              <c:numCache>
                <c:formatCode>#,##0</c:formatCode>
                <c:ptCount val="64"/>
                <c:pt idx="0">
                  <c:v>120000</c:v>
                </c:pt>
                <c:pt idx="1">
                  <c:v>885000</c:v>
                </c:pt>
                <c:pt idx="2" formatCode="General">
                  <c:v>85000</c:v>
                </c:pt>
                <c:pt idx="3">
                  <c:v>384000</c:v>
                </c:pt>
                <c:pt idx="4">
                  <c:v>500000</c:v>
                </c:pt>
                <c:pt idx="5">
                  <c:v>56000</c:v>
                </c:pt>
                <c:pt idx="6">
                  <c:v>150000</c:v>
                </c:pt>
                <c:pt idx="7">
                  <c:v>40000</c:v>
                </c:pt>
                <c:pt idx="8">
                  <c:v>444000</c:v>
                </c:pt>
                <c:pt idx="9">
                  <c:v>70000</c:v>
                </c:pt>
                <c:pt idx="10">
                  <c:v>79000</c:v>
                </c:pt>
                <c:pt idx="11">
                  <c:v>110000</c:v>
                </c:pt>
                <c:pt idx="12">
                  <c:v>43000</c:v>
                </c:pt>
                <c:pt idx="13">
                  <c:v>211200</c:v>
                </c:pt>
                <c:pt idx="14">
                  <c:v>300000</c:v>
                </c:pt>
                <c:pt idx="15">
                  <c:v>44000</c:v>
                </c:pt>
                <c:pt idx="16">
                  <c:v>75000</c:v>
                </c:pt>
                <c:pt idx="17">
                  <c:v>64848</c:v>
                </c:pt>
                <c:pt idx="18">
                  <c:v>140000</c:v>
                </c:pt>
                <c:pt idx="19">
                  <c:v>198000</c:v>
                </c:pt>
                <c:pt idx="20">
                  <c:v>70000</c:v>
                </c:pt>
                <c:pt idx="21">
                  <c:v>320000</c:v>
                </c:pt>
                <c:pt idx="22">
                  <c:v>98000</c:v>
                </c:pt>
                <c:pt idx="23">
                  <c:v>100000</c:v>
                </c:pt>
                <c:pt idx="24">
                  <c:v>50000</c:v>
                </c:pt>
                <c:pt idx="25">
                  <c:v>195000</c:v>
                </c:pt>
                <c:pt idx="26">
                  <c:v>135000</c:v>
                </c:pt>
                <c:pt idx="27">
                  <c:v>200300</c:v>
                </c:pt>
                <c:pt idx="28">
                  <c:v>316800</c:v>
                </c:pt>
                <c:pt idx="29">
                  <c:v>65000</c:v>
                </c:pt>
                <c:pt idx="30">
                  <c:v>129000</c:v>
                </c:pt>
                <c:pt idx="31">
                  <c:v>35000</c:v>
                </c:pt>
                <c:pt idx="32">
                  <c:v>435000</c:v>
                </c:pt>
                <c:pt idx="33">
                  <c:v>118000</c:v>
                </c:pt>
                <c:pt idx="34">
                  <c:v>165000</c:v>
                </c:pt>
                <c:pt idx="35">
                  <c:v>60000</c:v>
                </c:pt>
                <c:pt idx="36">
                  <c:v>50000</c:v>
                </c:pt>
                <c:pt idx="37">
                  <c:v>35000</c:v>
                </c:pt>
                <c:pt idx="38">
                  <c:v>200000</c:v>
                </c:pt>
                <c:pt idx="39">
                  <c:v>180000</c:v>
                </c:pt>
                <c:pt idx="40">
                  <c:v>148000</c:v>
                </c:pt>
                <c:pt idx="41">
                  <c:v>220000</c:v>
                </c:pt>
                <c:pt idx="42">
                  <c:v>61700</c:v>
                </c:pt>
                <c:pt idx="43">
                  <c:v>396500</c:v>
                </c:pt>
                <c:pt idx="44">
                  <c:v>180000</c:v>
                </c:pt>
                <c:pt idx="45">
                  <c:v>80000</c:v>
                </c:pt>
                <c:pt idx="46">
                  <c:v>98000</c:v>
                </c:pt>
                <c:pt idx="47">
                  <c:v>30000</c:v>
                </c:pt>
                <c:pt idx="48">
                  <c:v>87000</c:v>
                </c:pt>
                <c:pt idx="49">
                  <c:v>72000</c:v>
                </c:pt>
                <c:pt idx="50">
                  <c:v>95000</c:v>
                </c:pt>
                <c:pt idx="51">
                  <c:v>130000</c:v>
                </c:pt>
                <c:pt idx="52">
                  <c:v>49000</c:v>
                </c:pt>
                <c:pt idx="53">
                  <c:v>126000</c:v>
                </c:pt>
                <c:pt idx="54">
                  <c:v>80000</c:v>
                </c:pt>
                <c:pt idx="55">
                  <c:v>50160</c:v>
                </c:pt>
                <c:pt idx="56">
                  <c:v>762712</c:v>
                </c:pt>
                <c:pt idx="57">
                  <c:v>70000</c:v>
                </c:pt>
                <c:pt idx="58">
                  <c:v>78000</c:v>
                </c:pt>
                <c:pt idx="59">
                  <c:v>59000</c:v>
                </c:pt>
                <c:pt idx="60">
                  <c:v>48000</c:v>
                </c:pt>
                <c:pt idx="61">
                  <c:v>47000</c:v>
                </c:pt>
                <c:pt idx="62">
                  <c:v>70000</c:v>
                </c:pt>
                <c:pt idx="63">
                  <c:v>98000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0591288"/>
        <c:axId val="290591680"/>
      </c:lineChart>
      <c:catAx>
        <c:axId val="290591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290591680"/>
        <c:crosses val="autoZero"/>
        <c:auto val="1"/>
        <c:lblAlgn val="ctr"/>
        <c:lblOffset val="100"/>
        <c:noMultiLvlLbl val="0"/>
      </c:catAx>
      <c:valAx>
        <c:axId val="290591680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crossAx val="2905912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dirty="0" smtClean="0"/>
              <a:t> конкурсы в соответствии с Законом № 94-ФЗ</a:t>
            </a:r>
            <a:endParaRPr lang="ru-RU" sz="1400" dirty="0"/>
          </a:p>
        </c:rich>
      </c:tx>
      <c:layout>
        <c:manualLayout>
          <c:xMode val="edge"/>
          <c:yMode val="edge"/>
          <c:x val="0.13286579268970117"/>
          <c:y val="5.288926375367687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2596226561569346E-2"/>
          <c:y val="0.15908345583888975"/>
          <c:w val="0.86037862990687808"/>
          <c:h val="0.744343248760571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'[Сводная итоги конкурсов.xlsx]Лист1'!$Z$3</c:f>
              <c:strCache>
                <c:ptCount val="1"/>
                <c:pt idx="0">
                  <c:v>Процент снижения цены контракта от начальной максимальной цены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'[Сводная итоги конкурсов.xlsx]Лист1'!$Z$5:$Z$13</c:f>
              <c:strCache>
                <c:ptCount val="9"/>
                <c:pt idx="0">
                  <c:v>0 - 10 %</c:v>
                </c:pt>
                <c:pt idx="1">
                  <c:v>10-20 %</c:v>
                </c:pt>
                <c:pt idx="2">
                  <c:v>20-30 %</c:v>
                </c:pt>
                <c:pt idx="3">
                  <c:v>30-40 %</c:v>
                </c:pt>
                <c:pt idx="4">
                  <c:v>40-50%</c:v>
                </c:pt>
                <c:pt idx="5">
                  <c:v>50-60%</c:v>
                </c:pt>
                <c:pt idx="6">
                  <c:v>60-70%</c:v>
                </c:pt>
                <c:pt idx="7">
                  <c:v>70-80%</c:v>
                </c:pt>
                <c:pt idx="8">
                  <c:v>80-90%</c:v>
                </c:pt>
              </c:strCache>
            </c:strRef>
          </c:cat>
          <c:val>
            <c:numRef>
              <c:f>'[Сводная итоги конкурсов.xlsx]Лист1'!$AA$5:$AA$13</c:f>
              <c:numCache>
                <c:formatCode>General</c:formatCode>
                <c:ptCount val="9"/>
                <c:pt idx="0">
                  <c:v>17</c:v>
                </c:pt>
                <c:pt idx="1">
                  <c:v>6</c:v>
                </c:pt>
                <c:pt idx="2">
                  <c:v>9</c:v>
                </c:pt>
                <c:pt idx="3">
                  <c:v>5</c:v>
                </c:pt>
                <c:pt idx="4">
                  <c:v>7</c:v>
                </c:pt>
                <c:pt idx="5">
                  <c:v>7</c:v>
                </c:pt>
                <c:pt idx="6">
                  <c:v>8</c:v>
                </c:pt>
                <c:pt idx="7">
                  <c:v>5</c:v>
                </c:pt>
                <c:pt idx="8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90592464"/>
        <c:axId val="289373680"/>
      </c:barChart>
      <c:catAx>
        <c:axId val="290592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9373680"/>
        <c:crosses val="autoZero"/>
        <c:auto val="1"/>
        <c:lblAlgn val="ctr"/>
        <c:lblOffset val="100"/>
        <c:noMultiLvlLbl val="0"/>
      </c:catAx>
      <c:valAx>
        <c:axId val="289373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0592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 smtClean="0"/>
              <a:t>Конкурсы в соответствии с Законом № 44-ФЗ</a:t>
            </a:r>
            <a:endParaRPr lang="ru-RU" sz="1400" dirty="0"/>
          </a:p>
        </c:rich>
      </c:tx>
      <c:layout>
        <c:manualLayout>
          <c:xMode val="edge"/>
          <c:yMode val="edge"/>
          <c:x val="0.10551876740953071"/>
          <c:y val="1.39724911735280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2596226561569346E-2"/>
          <c:y val="0.21158744890843897"/>
          <c:w val="0.86037862990687808"/>
          <c:h val="0.69183916528171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'[Сводная итоги конкурсов.xlsx]Лист1'!$Z$3</c:f>
              <c:strCache>
                <c:ptCount val="1"/>
                <c:pt idx="0">
                  <c:v>Процент снижения цены контракта от начальной максимальной цены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'[Сводная итоги конкурсов.xlsx]Лист1'!$Z$5:$Z$13</c:f>
              <c:strCache>
                <c:ptCount val="9"/>
                <c:pt idx="0">
                  <c:v>0 - 10 %</c:v>
                </c:pt>
                <c:pt idx="1">
                  <c:v>10-20 %</c:v>
                </c:pt>
                <c:pt idx="2">
                  <c:v>20-30 %</c:v>
                </c:pt>
                <c:pt idx="3">
                  <c:v>30-40 %</c:v>
                </c:pt>
                <c:pt idx="4">
                  <c:v>40-50%</c:v>
                </c:pt>
                <c:pt idx="5">
                  <c:v>50-60%</c:v>
                </c:pt>
                <c:pt idx="6">
                  <c:v>60-70%</c:v>
                </c:pt>
                <c:pt idx="7">
                  <c:v>70-80%</c:v>
                </c:pt>
                <c:pt idx="8">
                  <c:v>80-90%</c:v>
                </c:pt>
              </c:strCache>
            </c:strRef>
          </c:cat>
          <c:val>
            <c:numRef>
              <c:f>'[Сводная итоги конкурсов.xlsx]Лист1'!$AB$5:$AB$13</c:f>
              <c:numCache>
                <c:formatCode>General</c:formatCode>
                <c:ptCount val="9"/>
                <c:pt idx="0">
                  <c:v>15</c:v>
                </c:pt>
                <c:pt idx="1">
                  <c:v>6</c:v>
                </c:pt>
                <c:pt idx="2">
                  <c:v>13</c:v>
                </c:pt>
                <c:pt idx="3">
                  <c:v>4</c:v>
                </c:pt>
                <c:pt idx="4">
                  <c:v>8</c:v>
                </c:pt>
                <c:pt idx="5">
                  <c:v>10</c:v>
                </c:pt>
                <c:pt idx="6">
                  <c:v>8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89374856"/>
        <c:axId val="289378384"/>
      </c:barChart>
      <c:catAx>
        <c:axId val="289374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9378384"/>
        <c:crosses val="autoZero"/>
        <c:auto val="1"/>
        <c:lblAlgn val="ctr"/>
        <c:lblOffset val="100"/>
        <c:noMultiLvlLbl val="0"/>
      </c:catAx>
      <c:valAx>
        <c:axId val="28937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9374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35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35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E8357ED8-6275-4C85-AFFC-53FF1911654A}" type="datetimeFigureOut">
              <a:rPr lang="ru-RU" smtClean="0"/>
              <a:pPr/>
              <a:t>22.05.2014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391"/>
            <a:ext cx="5438140" cy="3909593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869"/>
            <a:ext cx="2945659" cy="49735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869"/>
            <a:ext cx="2945659" cy="49735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6241CAEB-389E-4EDD-A931-31F32B7BC4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08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629DD1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629DD1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1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5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36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58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51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7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35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19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6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63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9D1FA-3ADD-413B-9A62-35AB953E8C8B}" type="datetimeFigureOut">
              <a:rPr lang="ru-RU" smtClean="0">
                <a:solidFill>
                  <a:srgbClr val="242852"/>
                </a:solidFill>
              </a:rPr>
              <a:pPr/>
              <a:t>22.05.2014</a:t>
            </a:fld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24285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7DC7-86D0-4D4B-BB68-3EC288951C6B}" type="slidenum">
              <a:rPr lang="ru-RU" smtClean="0">
                <a:solidFill>
                  <a:srgbClr val="242852"/>
                </a:solidFill>
              </a:rPr>
              <a:pPr/>
              <a:t>‹#›</a:t>
            </a:fld>
            <a:endParaRPr lang="ru-RU" dirty="0">
              <a:solidFill>
                <a:srgbClr val="2428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70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240FD-7868-4DDC-9068-F7BF7E051455}" type="datetimeFigureOut">
              <a:rPr lang="ru-RU" smtClean="0"/>
              <a:pPr/>
              <a:t>22.05.2014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D2A69-ACE9-4C4A-B734-79121B8DA6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15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848600" cy="267813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</a:br>
            <a:r>
              <a:rPr lang="ru-RU" sz="4000" b="1" dirty="0">
                <a:latin typeface="Arial Black" panose="020B0A04020102020204" pitchFamily="34" charset="0"/>
              </a:rPr>
              <a:t>Мониторинг </a:t>
            </a:r>
            <a:r>
              <a:rPr lang="ru-RU" sz="4000" b="1" dirty="0" smtClean="0">
                <a:latin typeface="Arial Black" panose="020B0A04020102020204" pitchFamily="34" charset="0"/>
              </a:rPr>
              <a:t>конкурсов </a:t>
            </a:r>
            <a:r>
              <a:rPr lang="ru-RU" sz="4000" b="1" dirty="0" smtClean="0">
                <a:latin typeface="Arial Black" panose="020B0A04020102020204" pitchFamily="34" charset="0"/>
              </a:rPr>
              <a:t>на проведение </a:t>
            </a:r>
            <a:r>
              <a:rPr lang="ru-RU" sz="4000" b="1" dirty="0" smtClean="0">
                <a:latin typeface="Arial Black" panose="020B0A04020102020204" pitchFamily="34" charset="0"/>
              </a:rPr>
              <a:t>обязательного аудита</a:t>
            </a:r>
            <a:endParaRPr lang="ru-RU" sz="4000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760" y="4509120"/>
            <a:ext cx="7846640" cy="1219944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/>
              <a:t>Герасимова Анастасия </a:t>
            </a:r>
            <a:r>
              <a:rPr lang="ru-RU" sz="1600" b="1" dirty="0" err="1" smtClean="0"/>
              <a:t>Рафиковна</a:t>
            </a:r>
            <a:endParaRPr lang="ru-RU" sz="1600" b="1" dirty="0"/>
          </a:p>
          <a:p>
            <a:pPr algn="l"/>
            <a:r>
              <a:rPr lang="ru-RU" sz="1600" dirty="0" smtClean="0"/>
              <a:t>Ведущий методолог ООО «</a:t>
            </a:r>
            <a:r>
              <a:rPr lang="ru-RU" sz="1600" dirty="0" err="1" smtClean="0"/>
              <a:t>ФинЭкспертиза</a:t>
            </a:r>
            <a:r>
              <a:rPr lang="ru-RU" sz="1600" dirty="0" smtClean="0"/>
              <a:t>»</a:t>
            </a:r>
          </a:p>
          <a:p>
            <a:pPr algn="l"/>
            <a:r>
              <a:rPr lang="ru-RU" sz="1600" dirty="0" smtClean="0"/>
              <a:t>Член </a:t>
            </a:r>
            <a:r>
              <a:rPr lang="ru-RU" sz="1600" dirty="0"/>
              <a:t>Комитета </a:t>
            </a:r>
            <a:r>
              <a:rPr lang="ru-RU" sz="1600" dirty="0" smtClean="0"/>
              <a:t>по </a:t>
            </a:r>
            <a:r>
              <a:rPr lang="ru-RU" sz="1600" dirty="0"/>
              <a:t>вопросам обязательного </a:t>
            </a:r>
            <a:r>
              <a:rPr lang="ru-RU" sz="1600" dirty="0" smtClean="0"/>
              <a:t>аудита СРО НП АПР </a:t>
            </a:r>
            <a:endParaRPr lang="ru-RU" sz="1600" dirty="0"/>
          </a:p>
          <a:p>
            <a:endParaRPr lang="ru-RU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8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136" y="1916832"/>
            <a:ext cx="8575744" cy="900704"/>
          </a:xfrm>
        </p:spPr>
        <p:txBody>
          <a:bodyPr>
            <a:noAutofit/>
          </a:bodyPr>
          <a:lstStyle/>
          <a:p>
            <a:pPr algn="ctr"/>
            <a:r>
              <a:rPr lang="ru-RU" sz="3000" b="1" u="sng" dirty="0" smtClean="0"/>
              <a:t>СПАСИБО ЗА ВНИМАНИЕ!</a:t>
            </a:r>
            <a:endParaRPr lang="ru-RU" sz="3000" b="1" u="sng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1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360" y="548680"/>
            <a:ext cx="8856984" cy="9361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</a:pPr>
            <a:endParaRPr lang="ru-RU" sz="2600" b="1" u="sng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Сравнение </a:t>
            </a:r>
            <a:r>
              <a:rPr lang="ru-RU" sz="2400" dirty="0" smtClean="0"/>
              <a:t>результатов конкурсов на проведение обязательного аудита бухгалтерской (финансовой) отчетности </a:t>
            </a:r>
            <a:r>
              <a:rPr lang="ru-RU" sz="2400" dirty="0" smtClean="0"/>
              <a:t>организации, </a:t>
            </a:r>
            <a:r>
              <a:rPr lang="ru-RU" sz="2400" dirty="0" smtClean="0"/>
              <a:t>проведенных в соответствии с</a:t>
            </a:r>
          </a:p>
          <a:p>
            <a:r>
              <a:rPr lang="ru-RU" sz="2400" dirty="0" smtClean="0"/>
              <a:t>Федеральным законом от 21.07.2005 N 94-ФЗ "О размещении заказов на поставки товаров, выполнение работ, оказание услуг для государственных и муниципальных нужд"</a:t>
            </a:r>
          </a:p>
          <a:p>
            <a:r>
              <a:rPr lang="ru-RU" sz="2400" dirty="0" smtClean="0"/>
              <a:t>Федеральным законом от 05.04.2013 N 44-ФЗ "О контрактной системе в сфере закупок товаров, работ, услуг для обеспечения государственных и муниципальных нужд"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00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93320" y="404664"/>
            <a:ext cx="8460296" cy="57606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000" b="1" u="sng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Часть 4 статьи 5 Федерального закона № 307-ФЗ от 30 декабря 2008 года «Об аудиторской деятельности» </a:t>
            </a:r>
            <a:br>
              <a:rPr lang="ru-RU" sz="2400" b="1" dirty="0" smtClean="0"/>
            </a:br>
            <a:r>
              <a:rPr lang="ru-RU" sz="2400" b="1" dirty="0" smtClean="0"/>
              <a:t>(в ред. Федерального закона от 28.12.2013 № 396-ФЗ)</a:t>
            </a: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457200" y="1685528"/>
            <a:ext cx="8229600" cy="4623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00" dirty="0" smtClean="0"/>
              <a:t>Договор на проведение обязательного аудита бухгалтерской (финансовой) отчетности организации, в уставном (складочном) капитале которой доля государственной собственности составляет не менее 25 процентов, а также на проведение аудита бухгалтерской (финансовой) отчетности государственной корпорации, государственной компании, государственного унитарного предприятия или муниципального унитарного предприятия заключается с аудиторской организацией или индивидуальным аудитором, определенными </a:t>
            </a:r>
            <a:r>
              <a:rPr lang="ru-RU" sz="2100" b="1" dirty="0" smtClean="0"/>
              <a:t>путем проведения не реже чем один раз в пять лет открытого конкурса в порядке, установленном законодательством Российской Федерации о контрактной системе в сфере закупок, товаров, работ, услуг для обеспечения государственных и муниципальных нужд,</a:t>
            </a:r>
            <a:r>
              <a:rPr lang="ru-RU" sz="2100" dirty="0" smtClean="0"/>
              <a:t> </a:t>
            </a:r>
            <a:r>
              <a:rPr lang="ru-RU" sz="2100" i="1" dirty="0" smtClean="0"/>
              <a:t>при этом установление требования к обеспечению заявок на участие в конкурсе не является обязательным.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96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sp>
        <p:nvSpPr>
          <p:cNvPr id="10" name="Заголовок 1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746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Часть 4 статьи 5 Федерального закона № 307-ФЗ от 30 декабря 2008 года «Об аудиторской деятельности» </a:t>
            </a:r>
            <a:b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(в ред. Федерального закона от 01.07.2010  №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 136-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ФЗ)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628800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dirty="0" smtClean="0">
                <a:solidFill>
                  <a:schemeClr val="bg1">
                    <a:lumMod val="50000"/>
                  </a:schemeClr>
                </a:solidFill>
              </a:rPr>
              <a:t>Договор на проведение обязательного аудита бухгалтерской (финансовой) отчетности организации, в уставном (складочном) капитале которой доля государственной собственности составляет не менее 25 процентов, а также на проведение аудита бухгалтерской (финансовой) отчетности государственной корпорации, государственной компании, государственного унитарного предприятия или муниципального унитарного предприятия заключается по итогам размещения заказа </a:t>
            </a:r>
            <a:r>
              <a:rPr lang="ru-RU" sz="2100" b="1" dirty="0" smtClean="0">
                <a:solidFill>
                  <a:schemeClr val="bg1">
                    <a:lumMod val="50000"/>
                  </a:schemeClr>
                </a:solidFill>
              </a:rPr>
              <a:t>путем проведения торгов в форме открытого конкурса в порядке, предусмотренном Федеральным законом от 21 июля 2005 года № 94-ФЗ «О размещении заказов на поставки товаров, выполнение работ, оказание услуг для государственных и муниципальных нужд».</a:t>
            </a:r>
            <a:endParaRPr lang="ru-RU" sz="21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19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Для мониторинга </a:t>
            </a:r>
            <a:r>
              <a:rPr lang="ru-RU" dirty="0" smtClean="0"/>
              <a:t>использованы данные </a:t>
            </a:r>
            <a:r>
              <a:rPr lang="ru-RU" dirty="0" smtClean="0"/>
              <a:t>по 67 </a:t>
            </a:r>
            <a:r>
              <a:rPr lang="ru-RU" dirty="0" smtClean="0"/>
              <a:t>компаниям – заказчикам аудита.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Представлены регионы: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Москва			5</a:t>
            </a:r>
          </a:p>
          <a:p>
            <a:pPr marL="0" indent="0">
              <a:buNone/>
            </a:pPr>
            <a:r>
              <a:rPr lang="ru-RU" dirty="0" smtClean="0"/>
              <a:t>Санкт-Петербург		2</a:t>
            </a:r>
          </a:p>
          <a:p>
            <a:pPr marL="0" indent="0">
              <a:buNone/>
            </a:pPr>
            <a:r>
              <a:rPr lang="ru-RU" dirty="0" smtClean="0"/>
              <a:t>Сибирский регион	13</a:t>
            </a:r>
          </a:p>
          <a:p>
            <a:pPr marL="0" indent="0">
              <a:buNone/>
            </a:pPr>
            <a:r>
              <a:rPr lang="ru-RU" dirty="0" smtClean="0"/>
              <a:t>Поволжский регион	19</a:t>
            </a:r>
          </a:p>
          <a:p>
            <a:pPr marL="0" indent="0">
              <a:buNone/>
            </a:pPr>
            <a:r>
              <a:rPr lang="ru-RU" dirty="0" smtClean="0"/>
              <a:t>Южный регион		28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08131452"/>
              </p:ext>
            </p:extLst>
          </p:nvPr>
        </p:nvGraphicFramePr>
        <p:xfrm>
          <a:off x="4067944" y="1412776"/>
          <a:ext cx="4286491" cy="3958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435082"/>
              </p:ext>
            </p:extLst>
          </p:nvPr>
        </p:nvGraphicFramePr>
        <p:xfrm>
          <a:off x="-17915" y="332656"/>
          <a:ext cx="9145016" cy="5904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1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173456"/>
              </p:ext>
            </p:extLst>
          </p:nvPr>
        </p:nvGraphicFramePr>
        <p:xfrm>
          <a:off x="1" y="260648"/>
          <a:ext cx="9144000" cy="5915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248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318287"/>
              </p:ext>
            </p:extLst>
          </p:nvPr>
        </p:nvGraphicFramePr>
        <p:xfrm>
          <a:off x="0" y="332656"/>
          <a:ext cx="91440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7" y="5969726"/>
            <a:ext cx="1628775" cy="676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6021288"/>
            <a:ext cx="1628775" cy="676275"/>
          </a:xfrm>
          <a:prstGeom prst="rect">
            <a:avLst/>
          </a:prstGeo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3738191"/>
              </p:ext>
            </p:extLst>
          </p:nvPr>
        </p:nvGraphicFramePr>
        <p:xfrm>
          <a:off x="0" y="332656"/>
          <a:ext cx="4680520" cy="6060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26710"/>
              </p:ext>
            </p:extLst>
          </p:nvPr>
        </p:nvGraphicFramePr>
        <p:xfrm>
          <a:off x="4499992" y="548680"/>
          <a:ext cx="4644008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886700" cy="47158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Процент снижения цены контракта от начальной максимальной цены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6370</TotalTime>
  <Words>420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Тема Office</vt:lpstr>
      <vt:lpstr> Мониторинг конкурсов на проведение обязательного аудита</vt:lpstr>
      <vt:lpstr>Презентация PowerPoint</vt:lpstr>
      <vt:lpstr>Часть 4 статьи 5 Федерального закона № 307-ФЗ от 30 декабря 2008 года «Об аудиторской деятельности»  (в ред. Федерального закона от 28.12.2013 № 396-ФЗ)</vt:lpstr>
      <vt:lpstr>Часть 4 статьи 5 Федерального закона № 307-ФЗ от 30 декабря 2008 года «Об аудиторской деятельности»  (в ред. Федерального закона от 01.07.2010  № 136-ФЗ)</vt:lpstr>
      <vt:lpstr>Презентация PowerPoint</vt:lpstr>
      <vt:lpstr>Презентация PowerPoint</vt:lpstr>
      <vt:lpstr>Презентация PowerPoint</vt:lpstr>
      <vt:lpstr>Презентация PowerPoint</vt:lpstr>
      <vt:lpstr>Процент снижения цены контракта от начальной максимальной цены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Katy</dc:creator>
  <cp:lastModifiedBy>А Г</cp:lastModifiedBy>
  <cp:revision>758</cp:revision>
  <cp:lastPrinted>2013-06-28T08:09:30Z</cp:lastPrinted>
  <dcterms:created xsi:type="dcterms:W3CDTF">2013-03-15T06:04:15Z</dcterms:created>
  <dcterms:modified xsi:type="dcterms:W3CDTF">2014-05-21T20:51:36Z</dcterms:modified>
</cp:coreProperties>
</file>