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5" r:id="rId1"/>
  </p:sldMasterIdLst>
  <p:notesMasterIdLst>
    <p:notesMasterId r:id="rId16"/>
  </p:notesMasterIdLst>
  <p:handoutMasterIdLst>
    <p:handoutMasterId r:id="rId17"/>
  </p:handoutMasterIdLst>
  <p:sldIdLst>
    <p:sldId id="25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86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A449C8-B1CC-4B1B-BBB4-9540A1D50404}">
          <p14:sldIdLst>
            <p14:sldId id="25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286"/>
          </p14:sldIdLst>
        </p14:section>
        <p14:section name="Раздел без заголовка" id="{E239332C-62BD-46D1-BFCC-610543F2B157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5F1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>
        <p:scale>
          <a:sx n="80" d="100"/>
          <a:sy n="80" d="100"/>
        </p:scale>
        <p:origin x="-2526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FCBCA-FCFD-45D2-AE62-A42781C3E67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51A71A-48E9-4705-9835-9BDD313AE62C}">
      <dgm:prSet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sz="3400" dirty="0" smtClean="0">
              <a:solidFill>
                <a:schemeClr val="accent2">
                  <a:lumMod val="50000"/>
                </a:schemeClr>
              </a:solidFill>
            </a:rPr>
            <a:t>Концепция Минфина России</a:t>
          </a:r>
          <a:endParaRPr lang="ru-RU" sz="3400" dirty="0">
            <a:solidFill>
              <a:schemeClr val="accent2">
                <a:lumMod val="50000"/>
              </a:schemeClr>
            </a:solidFill>
          </a:endParaRPr>
        </a:p>
      </dgm:t>
    </dgm:pt>
    <dgm:pt modelId="{083E04CC-755F-4B39-82E9-C666CF76975D}" type="parTrans" cxnId="{90F083DA-D0F6-4243-80B8-CAB4DE95694A}">
      <dgm:prSet/>
      <dgm:spPr/>
      <dgm:t>
        <a:bodyPr/>
        <a:lstStyle/>
        <a:p>
          <a:endParaRPr lang="ru-RU"/>
        </a:p>
      </dgm:t>
    </dgm:pt>
    <dgm:pt modelId="{C5E332FC-07C4-42C3-898E-4424B74980F7}" type="sibTrans" cxnId="{90F083DA-D0F6-4243-80B8-CAB4DE95694A}">
      <dgm:prSet/>
      <dgm:spPr/>
      <dgm:t>
        <a:bodyPr/>
        <a:lstStyle/>
        <a:p>
          <a:endParaRPr lang="ru-RU"/>
        </a:p>
      </dgm:t>
    </dgm:pt>
    <dgm:pt modelId="{0ABFAB63-3484-4E4F-A1E4-9E5E013E41A9}">
      <dgm:prSet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sz="3400" dirty="0" smtClean="0">
              <a:solidFill>
                <a:schemeClr val="accent2">
                  <a:lumMod val="50000"/>
                </a:schemeClr>
              </a:solidFill>
            </a:rPr>
            <a:t>Концепция АПР/ РСПП</a:t>
          </a:r>
          <a:endParaRPr lang="ru-RU" sz="3400" dirty="0">
            <a:solidFill>
              <a:schemeClr val="accent2">
                <a:lumMod val="50000"/>
              </a:schemeClr>
            </a:solidFill>
          </a:endParaRPr>
        </a:p>
      </dgm:t>
    </dgm:pt>
    <dgm:pt modelId="{7E0D764C-AC5E-4C13-9927-230C69D9FAA7}" type="parTrans" cxnId="{A708C26C-3D77-4B71-A31E-CAD1C9977414}">
      <dgm:prSet/>
      <dgm:spPr/>
      <dgm:t>
        <a:bodyPr/>
        <a:lstStyle/>
        <a:p>
          <a:endParaRPr lang="ru-RU"/>
        </a:p>
      </dgm:t>
    </dgm:pt>
    <dgm:pt modelId="{F76F69AD-0487-4372-9605-082A1EC2EB00}" type="sibTrans" cxnId="{A708C26C-3D77-4B71-A31E-CAD1C9977414}">
      <dgm:prSet/>
      <dgm:spPr/>
      <dgm:t>
        <a:bodyPr/>
        <a:lstStyle/>
        <a:p>
          <a:endParaRPr lang="ru-RU"/>
        </a:p>
      </dgm:t>
    </dgm:pt>
    <dgm:pt modelId="{96DE46DC-F7F3-43C2-BAE3-85C91A744E86}">
      <dgm:prSet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sz="3400" dirty="0" smtClean="0">
              <a:solidFill>
                <a:schemeClr val="accent2">
                  <a:lumMod val="50000"/>
                </a:schemeClr>
              </a:solidFill>
            </a:rPr>
            <a:t>Концепция </a:t>
          </a:r>
          <a:r>
            <a:rPr lang="ru-RU" sz="3400" dirty="0" err="1" smtClean="0">
              <a:solidFill>
                <a:schemeClr val="accent2">
                  <a:lumMod val="50000"/>
                </a:schemeClr>
              </a:solidFill>
            </a:rPr>
            <a:t>Совнадзора</a:t>
          </a:r>
          <a:endParaRPr lang="ru-RU" sz="3400" dirty="0">
            <a:solidFill>
              <a:schemeClr val="accent2">
                <a:lumMod val="50000"/>
              </a:schemeClr>
            </a:solidFill>
          </a:endParaRPr>
        </a:p>
      </dgm:t>
    </dgm:pt>
    <dgm:pt modelId="{3FE5A057-00D4-4F6A-987D-625A573DB9C0}" type="parTrans" cxnId="{1B75E73E-71A2-4648-9018-2852F27A3CC1}">
      <dgm:prSet/>
      <dgm:spPr/>
      <dgm:t>
        <a:bodyPr/>
        <a:lstStyle/>
        <a:p>
          <a:endParaRPr lang="ru-RU"/>
        </a:p>
      </dgm:t>
    </dgm:pt>
    <dgm:pt modelId="{4FFD4842-D108-4195-A1B7-E712C14866F2}" type="sibTrans" cxnId="{1B75E73E-71A2-4648-9018-2852F27A3CC1}">
      <dgm:prSet/>
      <dgm:spPr/>
      <dgm:t>
        <a:bodyPr/>
        <a:lstStyle/>
        <a:p>
          <a:endParaRPr lang="ru-RU"/>
        </a:p>
      </dgm:t>
    </dgm:pt>
    <dgm:pt modelId="{141A8E4C-380F-4119-B051-5084C06181F2}" type="pres">
      <dgm:prSet presAssocID="{75CFCBCA-FCFD-45D2-AE62-A42781C3E6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699AB5-0B1E-477C-87EA-FA5D1BB5B740}" type="pres">
      <dgm:prSet presAssocID="{3551A71A-48E9-4705-9835-9BDD313AE62C}" presName="circle1" presStyleLbl="node1" presStyleIdx="0" presStyleCnt="3"/>
      <dgm:spPr>
        <a:solidFill>
          <a:schemeClr val="accent2">
            <a:lumMod val="60000"/>
            <a:lumOff val="40000"/>
          </a:schemeClr>
        </a:solidFill>
      </dgm:spPr>
    </dgm:pt>
    <dgm:pt modelId="{2C7243BC-F998-4A1B-A6B5-1C48D2312626}" type="pres">
      <dgm:prSet presAssocID="{3551A71A-48E9-4705-9835-9BDD313AE62C}" presName="space" presStyleCnt="0"/>
      <dgm:spPr/>
    </dgm:pt>
    <dgm:pt modelId="{AD644D5E-B0EF-4F93-B458-4BF77B619E18}" type="pres">
      <dgm:prSet presAssocID="{3551A71A-48E9-4705-9835-9BDD313AE62C}" presName="rect1" presStyleLbl="alignAcc1" presStyleIdx="0" presStyleCnt="3"/>
      <dgm:spPr/>
      <dgm:t>
        <a:bodyPr/>
        <a:lstStyle/>
        <a:p>
          <a:endParaRPr lang="ru-RU"/>
        </a:p>
      </dgm:t>
    </dgm:pt>
    <dgm:pt modelId="{DD36093B-6474-40B7-8DCD-D9A449A70C62}" type="pres">
      <dgm:prSet presAssocID="{0ABFAB63-3484-4E4F-A1E4-9E5E013E41A9}" presName="vertSpace2" presStyleLbl="node1" presStyleIdx="0" presStyleCnt="3"/>
      <dgm:spPr/>
    </dgm:pt>
    <dgm:pt modelId="{7967A1EB-B3F9-4D74-899D-3B2B04B6A9D8}" type="pres">
      <dgm:prSet presAssocID="{0ABFAB63-3484-4E4F-A1E4-9E5E013E41A9}" presName="circle2" presStyleLbl="node1" presStyleIdx="1" presStyleCnt="3"/>
      <dgm:spPr>
        <a:solidFill>
          <a:schemeClr val="accent6">
            <a:lumMod val="60000"/>
            <a:lumOff val="40000"/>
          </a:schemeClr>
        </a:solidFill>
      </dgm:spPr>
    </dgm:pt>
    <dgm:pt modelId="{F7228AA4-D024-4879-B879-05955C97C120}" type="pres">
      <dgm:prSet presAssocID="{0ABFAB63-3484-4E4F-A1E4-9E5E013E41A9}" presName="rect2" presStyleLbl="alignAcc1" presStyleIdx="1" presStyleCnt="3"/>
      <dgm:spPr/>
      <dgm:t>
        <a:bodyPr/>
        <a:lstStyle/>
        <a:p>
          <a:endParaRPr lang="ru-RU"/>
        </a:p>
      </dgm:t>
    </dgm:pt>
    <dgm:pt modelId="{F86DC36F-7AEF-42B4-96A1-0DD3BFE39597}" type="pres">
      <dgm:prSet presAssocID="{96DE46DC-F7F3-43C2-BAE3-85C91A744E86}" presName="vertSpace3" presStyleLbl="node1" presStyleIdx="1" presStyleCnt="3"/>
      <dgm:spPr/>
    </dgm:pt>
    <dgm:pt modelId="{2076A2DA-D357-4A7C-9097-8EE5B97E48D5}" type="pres">
      <dgm:prSet presAssocID="{96DE46DC-F7F3-43C2-BAE3-85C91A744E86}" presName="circle3" presStyleLbl="node1" presStyleIdx="2" presStyleCnt="3"/>
      <dgm:spPr>
        <a:solidFill>
          <a:srgbClr val="FFC000"/>
        </a:solidFill>
      </dgm:spPr>
    </dgm:pt>
    <dgm:pt modelId="{8811C8FD-0BED-49FC-9E95-EA1484491563}" type="pres">
      <dgm:prSet presAssocID="{96DE46DC-F7F3-43C2-BAE3-85C91A744E86}" presName="rect3" presStyleLbl="alignAcc1" presStyleIdx="2" presStyleCnt="3"/>
      <dgm:spPr/>
      <dgm:t>
        <a:bodyPr/>
        <a:lstStyle/>
        <a:p>
          <a:endParaRPr lang="ru-RU"/>
        </a:p>
      </dgm:t>
    </dgm:pt>
    <dgm:pt modelId="{9A2E8AB2-7F73-4DCE-A64D-4A4EAA15B0DD}" type="pres">
      <dgm:prSet presAssocID="{3551A71A-48E9-4705-9835-9BDD313AE62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13681E-F1D7-423C-8CA3-EF46F957DBBE}" type="pres">
      <dgm:prSet presAssocID="{0ABFAB63-3484-4E4F-A1E4-9E5E013E41A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519AC-F32D-457B-BCB9-6A37D2C147F2}" type="pres">
      <dgm:prSet presAssocID="{96DE46DC-F7F3-43C2-BAE3-85C91A744E8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F040C5-9F07-45DF-9FAF-4B6F95604892}" type="presOf" srcId="{75CFCBCA-FCFD-45D2-AE62-A42781C3E67D}" destId="{141A8E4C-380F-4119-B051-5084C06181F2}" srcOrd="0" destOrd="0" presId="urn:microsoft.com/office/officeart/2005/8/layout/target3"/>
    <dgm:cxn modelId="{FC854E75-A61E-4812-9D99-21FBF1ED1176}" type="presOf" srcId="{0ABFAB63-3484-4E4F-A1E4-9E5E013E41A9}" destId="{F7228AA4-D024-4879-B879-05955C97C120}" srcOrd="0" destOrd="0" presId="urn:microsoft.com/office/officeart/2005/8/layout/target3"/>
    <dgm:cxn modelId="{20B8B78F-7A91-40C4-A433-EBA0CE7B94BF}" type="presOf" srcId="{0ABFAB63-3484-4E4F-A1E4-9E5E013E41A9}" destId="{E313681E-F1D7-423C-8CA3-EF46F957DBBE}" srcOrd="1" destOrd="0" presId="urn:microsoft.com/office/officeart/2005/8/layout/target3"/>
    <dgm:cxn modelId="{90F083DA-D0F6-4243-80B8-CAB4DE95694A}" srcId="{75CFCBCA-FCFD-45D2-AE62-A42781C3E67D}" destId="{3551A71A-48E9-4705-9835-9BDD313AE62C}" srcOrd="0" destOrd="0" parTransId="{083E04CC-755F-4B39-82E9-C666CF76975D}" sibTransId="{C5E332FC-07C4-42C3-898E-4424B74980F7}"/>
    <dgm:cxn modelId="{ADF3180F-3B56-43B4-9943-B785955D1E51}" type="presOf" srcId="{96DE46DC-F7F3-43C2-BAE3-85C91A744E86}" destId="{ED9519AC-F32D-457B-BCB9-6A37D2C147F2}" srcOrd="1" destOrd="0" presId="urn:microsoft.com/office/officeart/2005/8/layout/target3"/>
    <dgm:cxn modelId="{BD89C3B8-813B-41D7-AB79-020410614134}" type="presOf" srcId="{3551A71A-48E9-4705-9835-9BDD313AE62C}" destId="{9A2E8AB2-7F73-4DCE-A64D-4A4EAA15B0DD}" srcOrd="1" destOrd="0" presId="urn:microsoft.com/office/officeart/2005/8/layout/target3"/>
    <dgm:cxn modelId="{5032AF04-1BE0-4402-ADC1-1E885FE657BA}" type="presOf" srcId="{3551A71A-48E9-4705-9835-9BDD313AE62C}" destId="{AD644D5E-B0EF-4F93-B458-4BF77B619E18}" srcOrd="0" destOrd="0" presId="urn:microsoft.com/office/officeart/2005/8/layout/target3"/>
    <dgm:cxn modelId="{A708C26C-3D77-4B71-A31E-CAD1C9977414}" srcId="{75CFCBCA-FCFD-45D2-AE62-A42781C3E67D}" destId="{0ABFAB63-3484-4E4F-A1E4-9E5E013E41A9}" srcOrd="1" destOrd="0" parTransId="{7E0D764C-AC5E-4C13-9927-230C69D9FAA7}" sibTransId="{F76F69AD-0487-4372-9605-082A1EC2EB00}"/>
    <dgm:cxn modelId="{9DE9D141-1474-4969-9454-1C5EE5AB4895}" type="presOf" srcId="{96DE46DC-F7F3-43C2-BAE3-85C91A744E86}" destId="{8811C8FD-0BED-49FC-9E95-EA1484491563}" srcOrd="0" destOrd="0" presId="urn:microsoft.com/office/officeart/2005/8/layout/target3"/>
    <dgm:cxn modelId="{1B75E73E-71A2-4648-9018-2852F27A3CC1}" srcId="{75CFCBCA-FCFD-45D2-AE62-A42781C3E67D}" destId="{96DE46DC-F7F3-43C2-BAE3-85C91A744E86}" srcOrd="2" destOrd="0" parTransId="{3FE5A057-00D4-4F6A-987D-625A573DB9C0}" sibTransId="{4FFD4842-D108-4195-A1B7-E712C14866F2}"/>
    <dgm:cxn modelId="{7B578FF3-0AA3-4EA7-9C3C-AC827374F328}" type="presParOf" srcId="{141A8E4C-380F-4119-B051-5084C06181F2}" destId="{96699AB5-0B1E-477C-87EA-FA5D1BB5B740}" srcOrd="0" destOrd="0" presId="urn:microsoft.com/office/officeart/2005/8/layout/target3"/>
    <dgm:cxn modelId="{44E921B9-42E0-4389-8B6C-1CD14B06F531}" type="presParOf" srcId="{141A8E4C-380F-4119-B051-5084C06181F2}" destId="{2C7243BC-F998-4A1B-A6B5-1C48D2312626}" srcOrd="1" destOrd="0" presId="urn:microsoft.com/office/officeart/2005/8/layout/target3"/>
    <dgm:cxn modelId="{0DB831A7-3611-449A-93ED-F6A237E1FAC9}" type="presParOf" srcId="{141A8E4C-380F-4119-B051-5084C06181F2}" destId="{AD644D5E-B0EF-4F93-B458-4BF77B619E18}" srcOrd="2" destOrd="0" presId="urn:microsoft.com/office/officeart/2005/8/layout/target3"/>
    <dgm:cxn modelId="{296C4556-80BE-48D3-BE3C-DD32E2BB541D}" type="presParOf" srcId="{141A8E4C-380F-4119-B051-5084C06181F2}" destId="{DD36093B-6474-40B7-8DCD-D9A449A70C62}" srcOrd="3" destOrd="0" presId="urn:microsoft.com/office/officeart/2005/8/layout/target3"/>
    <dgm:cxn modelId="{DBAE81F9-ECBA-4F46-87E4-D40E5F013E29}" type="presParOf" srcId="{141A8E4C-380F-4119-B051-5084C06181F2}" destId="{7967A1EB-B3F9-4D74-899D-3B2B04B6A9D8}" srcOrd="4" destOrd="0" presId="urn:microsoft.com/office/officeart/2005/8/layout/target3"/>
    <dgm:cxn modelId="{78450E25-35F5-4DCB-B428-C23E2B078FB0}" type="presParOf" srcId="{141A8E4C-380F-4119-B051-5084C06181F2}" destId="{F7228AA4-D024-4879-B879-05955C97C120}" srcOrd="5" destOrd="0" presId="urn:microsoft.com/office/officeart/2005/8/layout/target3"/>
    <dgm:cxn modelId="{FB3293C7-53B5-4D7F-AA45-3B5713670EF8}" type="presParOf" srcId="{141A8E4C-380F-4119-B051-5084C06181F2}" destId="{F86DC36F-7AEF-42B4-96A1-0DD3BFE39597}" srcOrd="6" destOrd="0" presId="urn:microsoft.com/office/officeart/2005/8/layout/target3"/>
    <dgm:cxn modelId="{6088AECD-705D-4F80-A619-F9EED86DA39A}" type="presParOf" srcId="{141A8E4C-380F-4119-B051-5084C06181F2}" destId="{2076A2DA-D357-4A7C-9097-8EE5B97E48D5}" srcOrd="7" destOrd="0" presId="urn:microsoft.com/office/officeart/2005/8/layout/target3"/>
    <dgm:cxn modelId="{AAFA4ADA-1B6A-463F-A62F-83F69FA5C936}" type="presParOf" srcId="{141A8E4C-380F-4119-B051-5084C06181F2}" destId="{8811C8FD-0BED-49FC-9E95-EA1484491563}" srcOrd="8" destOrd="0" presId="urn:microsoft.com/office/officeart/2005/8/layout/target3"/>
    <dgm:cxn modelId="{8E3FA452-284A-44EB-8E4C-3F328CA0F2CD}" type="presParOf" srcId="{141A8E4C-380F-4119-B051-5084C06181F2}" destId="{9A2E8AB2-7F73-4DCE-A64D-4A4EAA15B0DD}" srcOrd="9" destOrd="0" presId="urn:microsoft.com/office/officeart/2005/8/layout/target3"/>
    <dgm:cxn modelId="{706E5851-04FD-462F-B4A5-8C57981C68B0}" type="presParOf" srcId="{141A8E4C-380F-4119-B051-5084C06181F2}" destId="{E313681E-F1D7-423C-8CA3-EF46F957DBBE}" srcOrd="10" destOrd="0" presId="urn:microsoft.com/office/officeart/2005/8/layout/target3"/>
    <dgm:cxn modelId="{487AF542-1F2C-4CAA-8303-18B9795DA09B}" type="presParOf" srcId="{141A8E4C-380F-4119-B051-5084C06181F2}" destId="{ED9519AC-F32D-457B-BCB9-6A37D2C147F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D517D6-50EF-4819-A5DA-DD27BDA1BB0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7E2F89-1731-4A60-81AF-775D8982553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Стратегический аудит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13F4C477-C6B4-4B05-8F1D-232AD86A8E18}" type="parTrans" cxnId="{9C8D6A7A-C0A7-4094-9545-F3BE3F84F71E}">
      <dgm:prSet/>
      <dgm:spPr/>
      <dgm:t>
        <a:bodyPr/>
        <a:lstStyle/>
        <a:p>
          <a:endParaRPr lang="ru-RU"/>
        </a:p>
      </dgm:t>
    </dgm:pt>
    <dgm:pt modelId="{B4FFE921-4884-4A0B-BA79-F0D07936EC5C}" type="sibTrans" cxnId="{9C8D6A7A-C0A7-4094-9545-F3BE3F84F71E}">
      <dgm:prSet/>
      <dgm:spPr/>
      <dgm:t>
        <a:bodyPr/>
        <a:lstStyle/>
        <a:p>
          <a:endParaRPr lang="ru-RU"/>
        </a:p>
      </dgm:t>
    </dgm:pt>
    <dgm:pt modelId="{9EE86450-6643-4A22-ABBB-BB030C40A63E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Аудит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эффективно</a:t>
          </a:r>
          <a:r>
            <a:rPr lang="en-US" dirty="0" smtClean="0">
              <a:solidFill>
                <a:schemeClr val="accent1">
                  <a:lumMod val="75000"/>
                </a:schemeClr>
              </a:solidFill>
            </a:rPr>
            <a:t>c</a:t>
          </a:r>
          <a:r>
            <a:rPr lang="ru-RU" dirty="0" err="1" smtClean="0">
              <a:solidFill>
                <a:schemeClr val="accent1">
                  <a:lumMod val="75000"/>
                </a:schemeClr>
              </a:solidFill>
            </a:rPr>
            <a:t>ти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деятельности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79723125-B638-4D5D-89DB-CFCFE6D98DCE}" type="parTrans" cxnId="{381A7120-7DBB-495D-A6ED-DF6AFE1588F4}">
      <dgm:prSet/>
      <dgm:spPr/>
      <dgm:t>
        <a:bodyPr/>
        <a:lstStyle/>
        <a:p>
          <a:endParaRPr lang="ru-RU"/>
        </a:p>
      </dgm:t>
    </dgm:pt>
    <dgm:pt modelId="{43FCA4BE-BAC4-4BF2-B76E-804F3254BB62}" type="sibTrans" cxnId="{381A7120-7DBB-495D-A6ED-DF6AFE1588F4}">
      <dgm:prSet/>
      <dgm:spPr/>
      <dgm:t>
        <a:bodyPr/>
        <a:lstStyle/>
        <a:p>
          <a:endParaRPr lang="ru-RU"/>
        </a:p>
      </dgm:t>
    </dgm:pt>
    <dgm:pt modelId="{64D061CF-A82D-4D7F-9886-EDE13912FC0C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Аудит бизнес-процессов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D05287B7-200B-4299-B835-05D63EFCBC67}" type="parTrans" cxnId="{3A42324B-7D3B-424A-A17F-9C1A75247417}">
      <dgm:prSet/>
      <dgm:spPr/>
      <dgm:t>
        <a:bodyPr/>
        <a:lstStyle/>
        <a:p>
          <a:endParaRPr lang="ru-RU"/>
        </a:p>
      </dgm:t>
    </dgm:pt>
    <dgm:pt modelId="{E1CE0A07-7F6D-45FB-9C73-584D554F9CAB}" type="sibTrans" cxnId="{3A42324B-7D3B-424A-A17F-9C1A75247417}">
      <dgm:prSet/>
      <dgm:spPr/>
      <dgm:t>
        <a:bodyPr/>
        <a:lstStyle/>
        <a:p>
          <a:endParaRPr lang="ru-RU"/>
        </a:p>
      </dgm:t>
    </dgm:pt>
    <dgm:pt modelId="{4AEF127B-C356-46BB-8701-59E6A5C805F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Аудит интеллектуального капитала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68CBDC76-CAC2-4363-B6B6-A21C00C947AC}" type="parTrans" cxnId="{DFC9FEB2-A22F-4E6C-937A-F641E33EF966}">
      <dgm:prSet/>
      <dgm:spPr/>
      <dgm:t>
        <a:bodyPr/>
        <a:lstStyle/>
        <a:p>
          <a:endParaRPr lang="ru-RU"/>
        </a:p>
      </dgm:t>
    </dgm:pt>
    <dgm:pt modelId="{2921B1BC-8B8B-49DB-9456-D5562A48F222}" type="sibTrans" cxnId="{DFC9FEB2-A22F-4E6C-937A-F641E33EF966}">
      <dgm:prSet/>
      <dgm:spPr/>
      <dgm:t>
        <a:bodyPr/>
        <a:lstStyle/>
        <a:p>
          <a:endParaRPr lang="ru-RU"/>
        </a:p>
      </dgm:t>
    </dgm:pt>
    <dgm:pt modelId="{E313A478-1CE8-4D39-9469-F6D21A2172F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pPr rtl="0"/>
          <a:r>
            <a:rPr lang="ru-RU" dirty="0" smtClean="0">
              <a:solidFill>
                <a:schemeClr val="accent1">
                  <a:lumMod val="75000"/>
                </a:schemeClr>
              </a:solidFill>
            </a:rPr>
            <a:t>Иные виды аудита</a:t>
          </a:r>
          <a:endParaRPr lang="ru-RU" dirty="0">
            <a:solidFill>
              <a:schemeClr val="accent1">
                <a:lumMod val="75000"/>
              </a:schemeClr>
            </a:solidFill>
          </a:endParaRPr>
        </a:p>
      </dgm:t>
    </dgm:pt>
    <dgm:pt modelId="{89BB8595-ACD1-4115-9FBC-55E6DF57F1DC}" type="parTrans" cxnId="{0768FD66-9456-4BCD-ADFC-70F357084223}">
      <dgm:prSet/>
      <dgm:spPr/>
      <dgm:t>
        <a:bodyPr/>
        <a:lstStyle/>
        <a:p>
          <a:endParaRPr lang="ru-RU"/>
        </a:p>
      </dgm:t>
    </dgm:pt>
    <dgm:pt modelId="{A715CFF4-C271-4A5C-BD24-16E535D08AD8}" type="sibTrans" cxnId="{0768FD66-9456-4BCD-ADFC-70F357084223}">
      <dgm:prSet/>
      <dgm:spPr/>
      <dgm:t>
        <a:bodyPr/>
        <a:lstStyle/>
        <a:p>
          <a:endParaRPr lang="ru-RU"/>
        </a:p>
      </dgm:t>
    </dgm:pt>
    <dgm:pt modelId="{1938B78F-560D-4C61-9780-9A94AA73247C}" type="pres">
      <dgm:prSet presAssocID="{A4D517D6-50EF-4819-A5DA-DD27BDA1BB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4C23CF-D6BB-4263-B75C-A377D5D8A674}" type="pres">
      <dgm:prSet presAssocID="{317E2F89-1731-4A60-81AF-775D89825530}" presName="composite" presStyleCnt="0"/>
      <dgm:spPr/>
    </dgm:pt>
    <dgm:pt modelId="{08E5254B-5EAA-4644-97D4-F13FF63FEF8C}" type="pres">
      <dgm:prSet presAssocID="{317E2F89-1731-4A60-81AF-775D89825530}" presName="imgShp" presStyleLbl="fgImgPlace1" presStyleIdx="0" presStyleCnt="5"/>
      <dgm:spPr/>
    </dgm:pt>
    <dgm:pt modelId="{56BE7173-558B-4F53-8F88-057DFBD61712}" type="pres">
      <dgm:prSet presAssocID="{317E2F89-1731-4A60-81AF-775D89825530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2CF25-8A2A-4C1A-A723-5E5854A0F981}" type="pres">
      <dgm:prSet presAssocID="{B4FFE921-4884-4A0B-BA79-F0D07936EC5C}" presName="spacing" presStyleCnt="0"/>
      <dgm:spPr/>
    </dgm:pt>
    <dgm:pt modelId="{A85EAD0C-CBD1-4605-A98D-77A5E17FD3FC}" type="pres">
      <dgm:prSet presAssocID="{9EE86450-6643-4A22-ABBB-BB030C40A63E}" presName="composite" presStyleCnt="0"/>
      <dgm:spPr/>
    </dgm:pt>
    <dgm:pt modelId="{D9AE8873-2E13-4379-AF07-DD0C02D4319F}" type="pres">
      <dgm:prSet presAssocID="{9EE86450-6643-4A22-ABBB-BB030C40A63E}" presName="imgShp" presStyleLbl="fgImgPlace1" presStyleIdx="1" presStyleCnt="5"/>
      <dgm:spPr/>
    </dgm:pt>
    <dgm:pt modelId="{6C6EAEAD-685B-4F53-A6C8-45A7A6276797}" type="pres">
      <dgm:prSet presAssocID="{9EE86450-6643-4A22-ABBB-BB030C40A63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21BEF-D3D5-43E5-99FB-E12CBF29144C}" type="pres">
      <dgm:prSet presAssocID="{43FCA4BE-BAC4-4BF2-B76E-804F3254BB62}" presName="spacing" presStyleCnt="0"/>
      <dgm:spPr/>
    </dgm:pt>
    <dgm:pt modelId="{8074FC4A-4B37-46C5-A38A-6A7171E88A8F}" type="pres">
      <dgm:prSet presAssocID="{64D061CF-A82D-4D7F-9886-EDE13912FC0C}" presName="composite" presStyleCnt="0"/>
      <dgm:spPr/>
    </dgm:pt>
    <dgm:pt modelId="{621DC857-0E5B-4378-BF2B-F0E0140AEACC}" type="pres">
      <dgm:prSet presAssocID="{64D061CF-A82D-4D7F-9886-EDE13912FC0C}" presName="imgShp" presStyleLbl="fgImgPlace1" presStyleIdx="2" presStyleCnt="5"/>
      <dgm:spPr/>
    </dgm:pt>
    <dgm:pt modelId="{A04244C3-A1A3-43DA-96D2-245BC825DA01}" type="pres">
      <dgm:prSet presAssocID="{64D061CF-A82D-4D7F-9886-EDE13912FC0C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4D357-15A9-4FB1-AD6B-67C480DC5063}" type="pres">
      <dgm:prSet presAssocID="{E1CE0A07-7F6D-45FB-9C73-584D554F9CAB}" presName="spacing" presStyleCnt="0"/>
      <dgm:spPr/>
    </dgm:pt>
    <dgm:pt modelId="{397F6ED2-DA6B-472D-8A33-DCFC4791BB39}" type="pres">
      <dgm:prSet presAssocID="{4AEF127B-C356-46BB-8701-59E6A5C805F3}" presName="composite" presStyleCnt="0"/>
      <dgm:spPr/>
    </dgm:pt>
    <dgm:pt modelId="{C03AC73D-0F76-47D3-A428-5736FC1959B6}" type="pres">
      <dgm:prSet presAssocID="{4AEF127B-C356-46BB-8701-59E6A5C805F3}" presName="imgShp" presStyleLbl="fgImgPlace1" presStyleIdx="3" presStyleCnt="5"/>
      <dgm:spPr/>
    </dgm:pt>
    <dgm:pt modelId="{6E85885F-28F2-481A-9BAC-68B0D66BE427}" type="pres">
      <dgm:prSet presAssocID="{4AEF127B-C356-46BB-8701-59E6A5C805F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FAC9AA-72E9-45CF-822B-C794F01D114F}" type="pres">
      <dgm:prSet presAssocID="{2921B1BC-8B8B-49DB-9456-D5562A48F222}" presName="spacing" presStyleCnt="0"/>
      <dgm:spPr/>
    </dgm:pt>
    <dgm:pt modelId="{A3CC4EF8-4CA2-49C9-8044-80E887EBBC4F}" type="pres">
      <dgm:prSet presAssocID="{E313A478-1CE8-4D39-9469-F6D21A2172FA}" presName="composite" presStyleCnt="0"/>
      <dgm:spPr/>
    </dgm:pt>
    <dgm:pt modelId="{3135569F-2D81-4AA6-A020-34F595474271}" type="pres">
      <dgm:prSet presAssocID="{E313A478-1CE8-4D39-9469-F6D21A2172FA}" presName="imgShp" presStyleLbl="fgImgPlace1" presStyleIdx="4" presStyleCnt="5"/>
      <dgm:spPr/>
    </dgm:pt>
    <dgm:pt modelId="{D4E225E3-3A5A-4858-AB89-DFA825BA1183}" type="pres">
      <dgm:prSet presAssocID="{E313A478-1CE8-4D39-9469-F6D21A2172FA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8D6A7A-C0A7-4094-9545-F3BE3F84F71E}" srcId="{A4D517D6-50EF-4819-A5DA-DD27BDA1BB0C}" destId="{317E2F89-1731-4A60-81AF-775D89825530}" srcOrd="0" destOrd="0" parTransId="{13F4C477-C6B4-4B05-8F1D-232AD86A8E18}" sibTransId="{B4FFE921-4884-4A0B-BA79-F0D07936EC5C}"/>
    <dgm:cxn modelId="{9AC00023-DF3D-4202-80F1-FEB10689B7A3}" type="presOf" srcId="{9EE86450-6643-4A22-ABBB-BB030C40A63E}" destId="{6C6EAEAD-685B-4F53-A6C8-45A7A6276797}" srcOrd="0" destOrd="0" presId="urn:microsoft.com/office/officeart/2005/8/layout/vList3"/>
    <dgm:cxn modelId="{D0D54D41-1BFF-4E56-8127-6CD6A186AD78}" type="presOf" srcId="{317E2F89-1731-4A60-81AF-775D89825530}" destId="{56BE7173-558B-4F53-8F88-057DFBD61712}" srcOrd="0" destOrd="0" presId="urn:microsoft.com/office/officeart/2005/8/layout/vList3"/>
    <dgm:cxn modelId="{3EB21CC6-F59F-4589-B634-658626B765DB}" type="presOf" srcId="{4AEF127B-C356-46BB-8701-59E6A5C805F3}" destId="{6E85885F-28F2-481A-9BAC-68B0D66BE427}" srcOrd="0" destOrd="0" presId="urn:microsoft.com/office/officeart/2005/8/layout/vList3"/>
    <dgm:cxn modelId="{381A7120-7DBB-495D-A6ED-DF6AFE1588F4}" srcId="{A4D517D6-50EF-4819-A5DA-DD27BDA1BB0C}" destId="{9EE86450-6643-4A22-ABBB-BB030C40A63E}" srcOrd="1" destOrd="0" parTransId="{79723125-B638-4D5D-89DB-CFCFE6D98DCE}" sibTransId="{43FCA4BE-BAC4-4BF2-B76E-804F3254BB62}"/>
    <dgm:cxn modelId="{DFC9FEB2-A22F-4E6C-937A-F641E33EF966}" srcId="{A4D517D6-50EF-4819-A5DA-DD27BDA1BB0C}" destId="{4AEF127B-C356-46BB-8701-59E6A5C805F3}" srcOrd="3" destOrd="0" parTransId="{68CBDC76-CAC2-4363-B6B6-A21C00C947AC}" sibTransId="{2921B1BC-8B8B-49DB-9456-D5562A48F222}"/>
    <dgm:cxn modelId="{CB8A788D-A33F-443F-81E6-F60FD22F5A32}" type="presOf" srcId="{E313A478-1CE8-4D39-9469-F6D21A2172FA}" destId="{D4E225E3-3A5A-4858-AB89-DFA825BA1183}" srcOrd="0" destOrd="0" presId="urn:microsoft.com/office/officeart/2005/8/layout/vList3"/>
    <dgm:cxn modelId="{3A42324B-7D3B-424A-A17F-9C1A75247417}" srcId="{A4D517D6-50EF-4819-A5DA-DD27BDA1BB0C}" destId="{64D061CF-A82D-4D7F-9886-EDE13912FC0C}" srcOrd="2" destOrd="0" parTransId="{D05287B7-200B-4299-B835-05D63EFCBC67}" sibTransId="{E1CE0A07-7F6D-45FB-9C73-584D554F9CAB}"/>
    <dgm:cxn modelId="{C7B1CED4-CFE1-46E4-B973-B48C33C4975C}" type="presOf" srcId="{64D061CF-A82D-4D7F-9886-EDE13912FC0C}" destId="{A04244C3-A1A3-43DA-96D2-245BC825DA01}" srcOrd="0" destOrd="0" presId="urn:microsoft.com/office/officeart/2005/8/layout/vList3"/>
    <dgm:cxn modelId="{3F5B3879-BD8C-43C4-972A-98E37857CCFA}" type="presOf" srcId="{A4D517D6-50EF-4819-A5DA-DD27BDA1BB0C}" destId="{1938B78F-560D-4C61-9780-9A94AA73247C}" srcOrd="0" destOrd="0" presId="urn:microsoft.com/office/officeart/2005/8/layout/vList3"/>
    <dgm:cxn modelId="{0768FD66-9456-4BCD-ADFC-70F357084223}" srcId="{A4D517D6-50EF-4819-A5DA-DD27BDA1BB0C}" destId="{E313A478-1CE8-4D39-9469-F6D21A2172FA}" srcOrd="4" destOrd="0" parTransId="{89BB8595-ACD1-4115-9FBC-55E6DF57F1DC}" sibTransId="{A715CFF4-C271-4A5C-BD24-16E535D08AD8}"/>
    <dgm:cxn modelId="{6FDB3C66-D63B-4B8A-B4A7-47CEA6B11DBF}" type="presParOf" srcId="{1938B78F-560D-4C61-9780-9A94AA73247C}" destId="{A64C23CF-D6BB-4263-B75C-A377D5D8A674}" srcOrd="0" destOrd="0" presId="urn:microsoft.com/office/officeart/2005/8/layout/vList3"/>
    <dgm:cxn modelId="{3A207D2C-71F7-45AA-8228-5E354FC88D66}" type="presParOf" srcId="{A64C23CF-D6BB-4263-B75C-A377D5D8A674}" destId="{08E5254B-5EAA-4644-97D4-F13FF63FEF8C}" srcOrd="0" destOrd="0" presId="urn:microsoft.com/office/officeart/2005/8/layout/vList3"/>
    <dgm:cxn modelId="{5B650F09-C9EE-4144-9F59-18562CCE82B8}" type="presParOf" srcId="{A64C23CF-D6BB-4263-B75C-A377D5D8A674}" destId="{56BE7173-558B-4F53-8F88-057DFBD61712}" srcOrd="1" destOrd="0" presId="urn:microsoft.com/office/officeart/2005/8/layout/vList3"/>
    <dgm:cxn modelId="{BCBB5A2D-00DA-4089-A417-7A7ACD8E2C42}" type="presParOf" srcId="{1938B78F-560D-4C61-9780-9A94AA73247C}" destId="{7F82CF25-8A2A-4C1A-A723-5E5854A0F981}" srcOrd="1" destOrd="0" presId="urn:microsoft.com/office/officeart/2005/8/layout/vList3"/>
    <dgm:cxn modelId="{7C4B033D-4FB9-4031-A797-93CB13A4535A}" type="presParOf" srcId="{1938B78F-560D-4C61-9780-9A94AA73247C}" destId="{A85EAD0C-CBD1-4605-A98D-77A5E17FD3FC}" srcOrd="2" destOrd="0" presId="urn:microsoft.com/office/officeart/2005/8/layout/vList3"/>
    <dgm:cxn modelId="{B9DBD96A-667E-41FC-9A23-8E2BA0F3A0BF}" type="presParOf" srcId="{A85EAD0C-CBD1-4605-A98D-77A5E17FD3FC}" destId="{D9AE8873-2E13-4379-AF07-DD0C02D4319F}" srcOrd="0" destOrd="0" presId="urn:microsoft.com/office/officeart/2005/8/layout/vList3"/>
    <dgm:cxn modelId="{5E945DEC-0055-4D69-87D3-9CCB31E0E8DE}" type="presParOf" srcId="{A85EAD0C-CBD1-4605-A98D-77A5E17FD3FC}" destId="{6C6EAEAD-685B-4F53-A6C8-45A7A6276797}" srcOrd="1" destOrd="0" presId="urn:microsoft.com/office/officeart/2005/8/layout/vList3"/>
    <dgm:cxn modelId="{60BE112A-807F-470B-B7A2-7AFAF160D0AD}" type="presParOf" srcId="{1938B78F-560D-4C61-9780-9A94AA73247C}" destId="{27021BEF-D3D5-43E5-99FB-E12CBF29144C}" srcOrd="3" destOrd="0" presId="urn:microsoft.com/office/officeart/2005/8/layout/vList3"/>
    <dgm:cxn modelId="{3D1BF197-99AA-4070-9297-D63391C12EF4}" type="presParOf" srcId="{1938B78F-560D-4C61-9780-9A94AA73247C}" destId="{8074FC4A-4B37-46C5-A38A-6A7171E88A8F}" srcOrd="4" destOrd="0" presId="urn:microsoft.com/office/officeart/2005/8/layout/vList3"/>
    <dgm:cxn modelId="{2391C95D-2DEC-4F1F-8873-5B8803AAF96A}" type="presParOf" srcId="{8074FC4A-4B37-46C5-A38A-6A7171E88A8F}" destId="{621DC857-0E5B-4378-BF2B-F0E0140AEACC}" srcOrd="0" destOrd="0" presId="urn:microsoft.com/office/officeart/2005/8/layout/vList3"/>
    <dgm:cxn modelId="{5B5BA0EA-05BF-4776-81E7-B10DBC56C132}" type="presParOf" srcId="{8074FC4A-4B37-46C5-A38A-6A7171E88A8F}" destId="{A04244C3-A1A3-43DA-96D2-245BC825DA01}" srcOrd="1" destOrd="0" presId="urn:microsoft.com/office/officeart/2005/8/layout/vList3"/>
    <dgm:cxn modelId="{6DBA3D7E-A7BC-42AB-BF2A-627E4836A86A}" type="presParOf" srcId="{1938B78F-560D-4C61-9780-9A94AA73247C}" destId="{6174D357-15A9-4FB1-AD6B-67C480DC5063}" srcOrd="5" destOrd="0" presId="urn:microsoft.com/office/officeart/2005/8/layout/vList3"/>
    <dgm:cxn modelId="{D6959F0E-C0BA-4E37-85E0-521942F0D9A9}" type="presParOf" srcId="{1938B78F-560D-4C61-9780-9A94AA73247C}" destId="{397F6ED2-DA6B-472D-8A33-DCFC4791BB39}" srcOrd="6" destOrd="0" presId="urn:microsoft.com/office/officeart/2005/8/layout/vList3"/>
    <dgm:cxn modelId="{8855A19D-37BF-44CA-9FD6-EF62C48481BE}" type="presParOf" srcId="{397F6ED2-DA6B-472D-8A33-DCFC4791BB39}" destId="{C03AC73D-0F76-47D3-A428-5736FC1959B6}" srcOrd="0" destOrd="0" presId="urn:microsoft.com/office/officeart/2005/8/layout/vList3"/>
    <dgm:cxn modelId="{9B2A5723-914D-43D4-85A4-492CA56D16CC}" type="presParOf" srcId="{397F6ED2-DA6B-472D-8A33-DCFC4791BB39}" destId="{6E85885F-28F2-481A-9BAC-68B0D66BE427}" srcOrd="1" destOrd="0" presId="urn:microsoft.com/office/officeart/2005/8/layout/vList3"/>
    <dgm:cxn modelId="{16C1873A-54DC-400A-9619-DD34492FD539}" type="presParOf" srcId="{1938B78F-560D-4C61-9780-9A94AA73247C}" destId="{0DFAC9AA-72E9-45CF-822B-C794F01D114F}" srcOrd="7" destOrd="0" presId="urn:microsoft.com/office/officeart/2005/8/layout/vList3"/>
    <dgm:cxn modelId="{57DD71BE-EE6F-4DBD-AE00-9175D294B8A4}" type="presParOf" srcId="{1938B78F-560D-4C61-9780-9A94AA73247C}" destId="{A3CC4EF8-4CA2-49C9-8044-80E887EBBC4F}" srcOrd="8" destOrd="0" presId="urn:microsoft.com/office/officeart/2005/8/layout/vList3"/>
    <dgm:cxn modelId="{5D117956-B826-4F56-B422-A35186DFC495}" type="presParOf" srcId="{A3CC4EF8-4CA2-49C9-8044-80E887EBBC4F}" destId="{3135569F-2D81-4AA6-A020-34F595474271}" srcOrd="0" destOrd="0" presId="urn:microsoft.com/office/officeart/2005/8/layout/vList3"/>
    <dgm:cxn modelId="{0B2F4D76-582B-47DC-A620-BDD3D21442C9}" type="presParOf" srcId="{A3CC4EF8-4CA2-49C9-8044-80E887EBBC4F}" destId="{D4E225E3-3A5A-4858-AB89-DFA825BA11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99AB5-0B1E-477C-87EA-FA5D1BB5B740}">
      <dsp:nvSpPr>
        <dsp:cNvPr id="0" name=""/>
        <dsp:cNvSpPr/>
      </dsp:nvSpPr>
      <dsp:spPr>
        <a:xfrm>
          <a:off x="0" y="0"/>
          <a:ext cx="3826924" cy="382692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44D5E-B0EF-4F93-B458-4BF77B619E18}">
      <dsp:nvSpPr>
        <dsp:cNvPr id="0" name=""/>
        <dsp:cNvSpPr/>
      </dsp:nvSpPr>
      <dsp:spPr>
        <a:xfrm>
          <a:off x="1913462" y="0"/>
          <a:ext cx="5985506" cy="38269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accent2">
                  <a:lumMod val="50000"/>
                </a:schemeClr>
              </a:solidFill>
            </a:rPr>
            <a:t>Концепция Минфина России</a:t>
          </a:r>
          <a:endParaRPr lang="ru-RU" sz="3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913462" y="0"/>
        <a:ext cx="5985506" cy="1148079"/>
      </dsp:txXfrm>
    </dsp:sp>
    <dsp:sp modelId="{7967A1EB-B3F9-4D74-899D-3B2B04B6A9D8}">
      <dsp:nvSpPr>
        <dsp:cNvPr id="0" name=""/>
        <dsp:cNvSpPr/>
      </dsp:nvSpPr>
      <dsp:spPr>
        <a:xfrm>
          <a:off x="669712" y="1148079"/>
          <a:ext cx="2487498" cy="2487498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28AA4-D024-4879-B879-05955C97C120}">
      <dsp:nvSpPr>
        <dsp:cNvPr id="0" name=""/>
        <dsp:cNvSpPr/>
      </dsp:nvSpPr>
      <dsp:spPr>
        <a:xfrm>
          <a:off x="1913462" y="1148079"/>
          <a:ext cx="5985506" cy="24874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accent2">
                  <a:lumMod val="50000"/>
                </a:schemeClr>
              </a:solidFill>
            </a:rPr>
            <a:t>Концепция АПР/ РСПП</a:t>
          </a:r>
          <a:endParaRPr lang="ru-RU" sz="3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913462" y="1148079"/>
        <a:ext cx="5985506" cy="1148075"/>
      </dsp:txXfrm>
    </dsp:sp>
    <dsp:sp modelId="{2076A2DA-D357-4A7C-9097-8EE5B97E48D5}">
      <dsp:nvSpPr>
        <dsp:cNvPr id="0" name=""/>
        <dsp:cNvSpPr/>
      </dsp:nvSpPr>
      <dsp:spPr>
        <a:xfrm>
          <a:off x="1339423" y="2296155"/>
          <a:ext cx="1148076" cy="1148076"/>
        </a:xfrm>
        <a:prstGeom prst="pie">
          <a:avLst>
            <a:gd name="adj1" fmla="val 5400000"/>
            <a:gd name="adj2" fmla="val 162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1C8FD-0BED-49FC-9E95-EA1484491563}">
      <dsp:nvSpPr>
        <dsp:cNvPr id="0" name=""/>
        <dsp:cNvSpPr/>
      </dsp:nvSpPr>
      <dsp:spPr>
        <a:xfrm>
          <a:off x="1913462" y="2296155"/>
          <a:ext cx="5985506" cy="11480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chemeClr val="accent2">
                  <a:lumMod val="50000"/>
                </a:schemeClr>
              </a:solidFill>
            </a:rPr>
            <a:t>Концепция </a:t>
          </a:r>
          <a:r>
            <a:rPr lang="ru-RU" sz="3400" kern="1200" dirty="0" err="1" smtClean="0">
              <a:solidFill>
                <a:schemeClr val="accent2">
                  <a:lumMod val="50000"/>
                </a:schemeClr>
              </a:solidFill>
            </a:rPr>
            <a:t>Совнадзора</a:t>
          </a:r>
          <a:endParaRPr lang="ru-RU" sz="3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913462" y="2296155"/>
        <a:ext cx="5985506" cy="1148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E7173-558B-4F53-8F88-057DFBD61712}">
      <dsp:nvSpPr>
        <dsp:cNvPr id="0" name=""/>
        <dsp:cNvSpPr/>
      </dsp:nvSpPr>
      <dsp:spPr>
        <a:xfrm rot="10800000">
          <a:off x="1340579" y="1310"/>
          <a:ext cx="4836417" cy="489538"/>
        </a:xfrm>
        <a:prstGeom prst="homePlate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73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Стратегический аудит</a:t>
          </a:r>
          <a:endParaRPr lang="ru-RU" sz="2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462963" y="1310"/>
        <a:ext cx="4714033" cy="489538"/>
      </dsp:txXfrm>
    </dsp:sp>
    <dsp:sp modelId="{08E5254B-5EAA-4644-97D4-F13FF63FEF8C}">
      <dsp:nvSpPr>
        <dsp:cNvPr id="0" name=""/>
        <dsp:cNvSpPr/>
      </dsp:nvSpPr>
      <dsp:spPr>
        <a:xfrm>
          <a:off x="1095810" y="1310"/>
          <a:ext cx="489538" cy="4895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EAEAD-685B-4F53-A6C8-45A7A6276797}">
      <dsp:nvSpPr>
        <dsp:cNvPr id="0" name=""/>
        <dsp:cNvSpPr/>
      </dsp:nvSpPr>
      <dsp:spPr>
        <a:xfrm rot="10800000">
          <a:off x="1340579" y="636979"/>
          <a:ext cx="4836417" cy="489538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73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Аудит </a:t>
          </a: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эффективно</a:t>
          </a:r>
          <a:r>
            <a:rPr lang="en-US" sz="2200" kern="1200" dirty="0" smtClean="0">
              <a:solidFill>
                <a:schemeClr val="accent1">
                  <a:lumMod val="75000"/>
                </a:schemeClr>
              </a:solidFill>
            </a:rPr>
            <a:t>c</a:t>
          </a:r>
          <a:r>
            <a:rPr lang="ru-RU" sz="2200" kern="1200" dirty="0" err="1" smtClean="0">
              <a:solidFill>
                <a:schemeClr val="accent1">
                  <a:lumMod val="75000"/>
                </a:schemeClr>
              </a:solidFill>
            </a:rPr>
            <a:t>ти</a:t>
          </a: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деятельности</a:t>
          </a:r>
          <a:endParaRPr lang="ru-RU" sz="2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462963" y="636979"/>
        <a:ext cx="4714033" cy="489538"/>
      </dsp:txXfrm>
    </dsp:sp>
    <dsp:sp modelId="{D9AE8873-2E13-4379-AF07-DD0C02D4319F}">
      <dsp:nvSpPr>
        <dsp:cNvPr id="0" name=""/>
        <dsp:cNvSpPr/>
      </dsp:nvSpPr>
      <dsp:spPr>
        <a:xfrm>
          <a:off x="1095810" y="636979"/>
          <a:ext cx="489538" cy="4895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4244C3-A1A3-43DA-96D2-245BC825DA01}">
      <dsp:nvSpPr>
        <dsp:cNvPr id="0" name=""/>
        <dsp:cNvSpPr/>
      </dsp:nvSpPr>
      <dsp:spPr>
        <a:xfrm rot="10800000">
          <a:off x="1340579" y="1272648"/>
          <a:ext cx="4836417" cy="489538"/>
        </a:xfrm>
        <a:prstGeom prst="homePlat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73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Аудит бизнес-процессов</a:t>
          </a:r>
          <a:endParaRPr lang="ru-RU" sz="2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462963" y="1272648"/>
        <a:ext cx="4714033" cy="489538"/>
      </dsp:txXfrm>
    </dsp:sp>
    <dsp:sp modelId="{621DC857-0E5B-4378-BF2B-F0E0140AEACC}">
      <dsp:nvSpPr>
        <dsp:cNvPr id="0" name=""/>
        <dsp:cNvSpPr/>
      </dsp:nvSpPr>
      <dsp:spPr>
        <a:xfrm>
          <a:off x="1095810" y="1272648"/>
          <a:ext cx="489538" cy="4895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5885F-28F2-481A-9BAC-68B0D66BE427}">
      <dsp:nvSpPr>
        <dsp:cNvPr id="0" name=""/>
        <dsp:cNvSpPr/>
      </dsp:nvSpPr>
      <dsp:spPr>
        <a:xfrm rot="10800000">
          <a:off x="1340579" y="1908318"/>
          <a:ext cx="4836417" cy="489538"/>
        </a:xfrm>
        <a:prstGeom prst="homePlat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73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Аудит интеллектуального капитала</a:t>
          </a:r>
          <a:endParaRPr lang="ru-RU" sz="2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462963" y="1908318"/>
        <a:ext cx="4714033" cy="489538"/>
      </dsp:txXfrm>
    </dsp:sp>
    <dsp:sp modelId="{C03AC73D-0F76-47D3-A428-5736FC1959B6}">
      <dsp:nvSpPr>
        <dsp:cNvPr id="0" name=""/>
        <dsp:cNvSpPr/>
      </dsp:nvSpPr>
      <dsp:spPr>
        <a:xfrm>
          <a:off x="1095810" y="1908318"/>
          <a:ext cx="489538" cy="4895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E225E3-3A5A-4858-AB89-DFA825BA1183}">
      <dsp:nvSpPr>
        <dsp:cNvPr id="0" name=""/>
        <dsp:cNvSpPr/>
      </dsp:nvSpPr>
      <dsp:spPr>
        <a:xfrm rot="10800000">
          <a:off x="1340579" y="2543987"/>
          <a:ext cx="4836417" cy="489538"/>
        </a:xfrm>
        <a:prstGeom prst="homePlat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873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accent1">
                  <a:lumMod val="75000"/>
                </a:schemeClr>
              </a:solidFill>
            </a:rPr>
            <a:t>Иные виды аудита</a:t>
          </a:r>
          <a:endParaRPr lang="ru-RU" sz="2200" kern="1200" dirty="0">
            <a:solidFill>
              <a:schemeClr val="accent1">
                <a:lumMod val="75000"/>
              </a:schemeClr>
            </a:solidFill>
          </a:endParaRPr>
        </a:p>
      </dsp:txBody>
      <dsp:txXfrm rot="10800000">
        <a:off x="1462963" y="2543987"/>
        <a:ext cx="4714033" cy="489538"/>
      </dsp:txXfrm>
    </dsp:sp>
    <dsp:sp modelId="{3135569F-2D81-4AA6-A020-34F595474271}">
      <dsp:nvSpPr>
        <dsp:cNvPr id="0" name=""/>
        <dsp:cNvSpPr/>
      </dsp:nvSpPr>
      <dsp:spPr>
        <a:xfrm>
          <a:off x="1095810" y="2543987"/>
          <a:ext cx="489538" cy="48953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A1929243-1A6B-4088-B5E0-8EFE23A419AD}" type="datetimeFigureOut">
              <a:rPr lang="ru-RU" smtClean="0"/>
              <a:t>08.07.2016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1"/>
            <a:ext cx="2946400" cy="496888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FDAA6AE-B928-40AC-9164-1A31036912A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575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418B2515-1EDC-4910-B1B5-2773988B1566}" type="datetimeFigureOut">
              <a:rPr lang="ru-RU" smtClean="0"/>
              <a:t>08.07.2016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9F110DDC-A15F-4DAA-B1F7-9BD7547F19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0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5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5FFC80-D348-EC49-AE05-40225F26018F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1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1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31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124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Pag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23733"/>
            <a:ext cx="9144000" cy="768932"/>
          </a:xfrm>
          <a:prstGeom prst="rect">
            <a:avLst/>
          </a:prstGeom>
          <a:gradFill flip="none" rotWithShape="1">
            <a:gsLst>
              <a:gs pos="0">
                <a:srgbClr val="649B28"/>
              </a:gs>
              <a:gs pos="34000">
                <a:srgbClr val="75B52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" y="1992239"/>
            <a:ext cx="8229600" cy="432758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649B28"/>
              </a:buClr>
              <a:buFont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Clr>
                <a:srgbClr val="649B28"/>
              </a:buClr>
              <a:buFont typeface="Arial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649B28"/>
              </a:buClr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rgbClr val="649B28"/>
              </a:buClr>
              <a:buFont typeface="Arial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rgbClr val="649B28"/>
              </a:buClr>
              <a:buFont typeface="Arial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Title 8"/>
          <p:cNvSpPr>
            <a:spLocks noGrp="1"/>
          </p:cNvSpPr>
          <p:nvPr>
            <p:ph type="title" hasCustomPrompt="1"/>
          </p:nvPr>
        </p:nvSpPr>
        <p:spPr>
          <a:xfrm>
            <a:off x="345440" y="1056937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>
            <a:normAutofit/>
          </a:bodyPr>
          <a:lstStyle>
            <a:lvl1pPr>
              <a:defRPr sz="28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971" y="6352769"/>
            <a:ext cx="2332622" cy="457200"/>
          </a:xfrm>
          <a:prstGeom prst="rect">
            <a:avLst/>
          </a:prstGeom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77AFB784-00D7-43E7-949C-DFD261A4952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375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Content Page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23733"/>
            <a:ext cx="9144000" cy="768932"/>
          </a:xfrm>
          <a:prstGeom prst="rect">
            <a:avLst/>
          </a:prstGeom>
          <a:gradFill flip="none" rotWithShape="1">
            <a:gsLst>
              <a:gs pos="0">
                <a:srgbClr val="330033"/>
              </a:gs>
              <a:gs pos="34000">
                <a:srgbClr val="4B004B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" y="1992239"/>
            <a:ext cx="8229600" cy="432758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4B004B"/>
              </a:buClr>
              <a:buFont typeface="Arial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buClr>
                <a:srgbClr val="4B004B"/>
              </a:buClr>
              <a:buFont typeface="Arial"/>
              <a:buChar char="–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Clr>
                <a:srgbClr val="4B004B"/>
              </a:buClr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buClr>
                <a:srgbClr val="4B004B"/>
              </a:buClr>
              <a:buFont typeface="Arial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buClr>
                <a:srgbClr val="4B004B"/>
              </a:buClr>
              <a:buFont typeface="Arial"/>
              <a:buChar char="»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 dirty="0" smtClean="0"/>
              <a:t>Click to edit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18" name="Title 8"/>
          <p:cNvSpPr>
            <a:spLocks noGrp="1"/>
          </p:cNvSpPr>
          <p:nvPr>
            <p:ph type="title" hasCustomPrompt="1"/>
          </p:nvPr>
        </p:nvSpPr>
        <p:spPr>
          <a:xfrm>
            <a:off x="345440" y="1056937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/>
          <a:lstStyle>
            <a:lvl1pPr>
              <a:defRPr sz="2200" b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971" y="6352769"/>
            <a:ext cx="23326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9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33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58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02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21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31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74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0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77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B784-00D7-43E7-949C-DFD261A4952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58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660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 txBox="1">
            <a:spLocks/>
          </p:cNvSpPr>
          <p:nvPr/>
        </p:nvSpPr>
        <p:spPr>
          <a:xfrm>
            <a:off x="576263" y="1102876"/>
            <a:ext cx="8229600" cy="643361"/>
          </a:xfrm>
          <a:prstGeom prst="rect">
            <a:avLst/>
          </a:prstGeom>
          <a:ln>
            <a:noFill/>
          </a:ln>
        </p:spPr>
        <p:txBody>
          <a:bodyPr vert="horz" anchor="ctr" anchorCtr="0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200" b="0" kern="120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2563AF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de-DE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6263" y="2264229"/>
            <a:ext cx="80016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Аудит в России: время перемен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" y="1992239"/>
            <a:ext cx="8229600" cy="2228849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 descr="S:\АПР\АПР\Логотип\Новый логотип 2013 г\Логотип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955"/>
            <a:ext cx="1819275" cy="843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IFAC_name_associate_nof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116632"/>
            <a:ext cx="102611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7545" y="5139189"/>
            <a:ext cx="8370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</a:rPr>
              <a:t>А.В. Турбанов, </a:t>
            </a:r>
            <a:r>
              <a:rPr lang="ru-RU" sz="3000" b="1" dirty="0">
                <a:solidFill>
                  <a:schemeClr val="tx2">
                    <a:lumMod val="75000"/>
                  </a:schemeClr>
                </a:solidFill>
              </a:rPr>
              <a:t>СРО «Аудиторская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</a:rPr>
              <a:t>палата России»</a:t>
            </a:r>
            <a:endParaRPr lang="en-US" sz="3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Ассоциация)</a:t>
            </a:r>
          </a:p>
        </p:txBody>
      </p:sp>
    </p:spTree>
    <p:extLst>
      <p:ext uri="{BB962C8B-B14F-4D97-AF65-F5344CB8AC3E}">
        <p14:creationId xmlns:p14="http://schemas.microsoft.com/office/powerpoint/2010/main" val="135201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2060848"/>
            <a:ext cx="8013576" cy="432758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/>
            </a:endParaRPr>
          </a:p>
          <a:p>
            <a:pPr algn="just">
              <a:buNone/>
            </a:pPr>
            <a:r>
              <a:rPr lang="ru-RU" sz="2400" b="1" dirty="0" smtClean="0"/>
              <a:t>              </a:t>
            </a:r>
            <a:r>
              <a:rPr lang="ru-RU" sz="2400" b="1" dirty="0"/>
              <a:t>Ч</a:t>
            </a:r>
            <a:r>
              <a:rPr lang="ru-RU" sz="2400" b="1" dirty="0" smtClean="0"/>
              <a:t>то нужно:</a:t>
            </a:r>
          </a:p>
          <a:p>
            <a:pPr algn="just">
              <a:buNone/>
            </a:pPr>
            <a:endParaRPr lang="ru-RU" sz="900" dirty="0" smtClean="0"/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1800" dirty="0" smtClean="0"/>
              <a:t> 	</a:t>
            </a:r>
            <a:r>
              <a:rPr lang="ru-RU" sz="2200" dirty="0" smtClean="0"/>
              <a:t>3 </a:t>
            </a:r>
            <a:r>
              <a:rPr lang="ru-RU" sz="2200" dirty="0"/>
              <a:t>аудитора на постоянной основе </a:t>
            </a:r>
            <a:r>
              <a:rPr lang="ru-RU" sz="2200" dirty="0" smtClean="0"/>
              <a:t>(</a:t>
            </a:r>
            <a:r>
              <a:rPr lang="ru-RU" sz="2200" dirty="0"/>
              <a:t>постоянное место </a:t>
            </a:r>
            <a:r>
              <a:rPr lang="ru-RU" sz="2200" dirty="0" smtClean="0"/>
              <a:t>	работы</a:t>
            </a:r>
            <a:r>
              <a:rPr lang="ru-RU" sz="2200" dirty="0"/>
              <a:t>);</a:t>
            </a:r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Аттестат </a:t>
            </a:r>
            <a:r>
              <a:rPr lang="ru-RU" sz="2200" dirty="0"/>
              <a:t>аудитора может </a:t>
            </a:r>
            <a:r>
              <a:rPr lang="ru-RU" sz="2200" dirty="0" smtClean="0"/>
              <a:t>использоваться </a:t>
            </a:r>
            <a:r>
              <a:rPr lang="ru-RU" sz="2200" dirty="0"/>
              <a:t>для </a:t>
            </a:r>
            <a:r>
              <a:rPr lang="ru-RU" sz="2200" dirty="0" smtClean="0"/>
              <a:t>	подтверждения </a:t>
            </a:r>
            <a:r>
              <a:rPr lang="ru-RU" sz="2200" dirty="0"/>
              <a:t>статуса только одной </a:t>
            </a:r>
            <a:r>
              <a:rPr lang="ru-RU" sz="2200" dirty="0" smtClean="0"/>
              <a:t>аудиторской 	организаций;</a:t>
            </a:r>
            <a:endParaRPr lang="ru-RU" sz="2200" dirty="0"/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Возможность </a:t>
            </a:r>
            <a:r>
              <a:rPr lang="ru-RU" sz="2200" dirty="0"/>
              <a:t>установления требований к минимальному </a:t>
            </a:r>
            <a:r>
              <a:rPr lang="ru-RU" sz="2200" dirty="0" smtClean="0"/>
              <a:t>	размеру </a:t>
            </a:r>
            <a:r>
              <a:rPr lang="ru-RU" sz="2200" dirty="0"/>
              <a:t>уставного </a:t>
            </a:r>
            <a:r>
              <a:rPr lang="ru-RU" sz="2200" dirty="0" smtClean="0"/>
              <a:t>капитала.</a:t>
            </a:r>
            <a:endParaRPr lang="ru-RU" sz="2200" dirty="0"/>
          </a:p>
          <a:p>
            <a:pPr marL="0" algn="just">
              <a:spcBef>
                <a:spcPts val="1800"/>
              </a:spcBef>
              <a:buNone/>
            </a:pPr>
            <a:endParaRPr lang="ru-RU" sz="24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 </a:t>
            </a:r>
            <a:r>
              <a:rPr lang="ru-RU" dirty="0"/>
              <a:t>уровень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статусу аудиторской организации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16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II </a:t>
            </a:r>
            <a:r>
              <a:rPr lang="ru-RU" dirty="0"/>
              <a:t>уровень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</a:t>
            </a:r>
            <a:r>
              <a:rPr lang="ru-RU" dirty="0"/>
              <a:t>к численности </a:t>
            </a:r>
            <a:r>
              <a:rPr lang="ru-RU" dirty="0" smtClean="0"/>
              <a:t>членов СРО 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39" y="1844824"/>
            <a:ext cx="4658609" cy="151216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900" b="1" dirty="0" smtClean="0"/>
              <a:t>ФЗ № 315</a:t>
            </a:r>
          </a:p>
          <a:p>
            <a:r>
              <a:rPr lang="ru-RU" sz="2900" b="1" dirty="0" smtClean="0"/>
              <a:t>Не менее 25 юридических лиц</a:t>
            </a:r>
          </a:p>
          <a:p>
            <a:r>
              <a:rPr lang="ru-RU" sz="2900" b="1" dirty="0" smtClean="0"/>
              <a:t>Не менее 100 физических лиц</a:t>
            </a:r>
          </a:p>
          <a:p>
            <a:pPr marL="0" indent="0">
              <a:buNone/>
            </a:pPr>
            <a:r>
              <a:rPr lang="ru-RU" sz="2900" b="1" dirty="0" smtClean="0"/>
              <a:t>Другие федеральные законы могут </a:t>
            </a:r>
          </a:p>
          <a:p>
            <a:pPr marL="0" indent="0">
              <a:buNone/>
            </a:pPr>
            <a:r>
              <a:rPr lang="ru-RU" sz="2900" b="1" dirty="0" smtClean="0"/>
              <a:t>устанавливать повышенные требования</a:t>
            </a:r>
          </a:p>
          <a:p>
            <a:pPr marL="0" indent="0">
              <a:buNone/>
            </a:pPr>
            <a:endParaRPr lang="ru-RU" sz="2300" b="1" i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1560" y="3356992"/>
            <a:ext cx="3600400" cy="4327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49B28"/>
              </a:buClr>
              <a:buFont typeface="Arial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649B28"/>
              </a:buClr>
              <a:buFont typeface="Arial"/>
              <a:buChar char="–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649B28"/>
              </a:buClr>
              <a:buFont typeface="Arial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649B28"/>
              </a:buClr>
              <a:buFont typeface="Arial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649B28"/>
              </a:buClr>
              <a:buFont typeface="Arial"/>
              <a:buChar char="»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b="1" dirty="0" smtClean="0"/>
              <a:t>Результат: </a:t>
            </a:r>
            <a:r>
              <a:rPr lang="ru-RU" b="1" dirty="0"/>
              <a:t>Калейдоскоп в различных отраслях</a:t>
            </a:r>
          </a:p>
          <a:p>
            <a:pPr marL="0" indent="0" algn="ctr">
              <a:buFont typeface="Arial"/>
              <a:buNone/>
            </a:pPr>
            <a:endParaRPr lang="ru-RU" dirty="0"/>
          </a:p>
          <a:p>
            <a:pPr marL="0" indent="0" algn="ctr">
              <a:buFont typeface="Arial"/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77693"/>
              </p:ext>
            </p:extLst>
          </p:nvPr>
        </p:nvGraphicFramePr>
        <p:xfrm>
          <a:off x="996280" y="4026684"/>
          <a:ext cx="2855640" cy="2692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7820"/>
                <a:gridCol w="1427820"/>
              </a:tblGrid>
              <a:tr h="356438">
                <a:tc>
                  <a:txBody>
                    <a:bodyPr/>
                    <a:lstStyle/>
                    <a:p>
                      <a:r>
                        <a:rPr lang="ru-RU" dirty="0" smtClean="0"/>
                        <a:t>Юр.</a:t>
                      </a:r>
                      <a:r>
                        <a:rPr lang="ru-RU" baseline="0" dirty="0" smtClean="0"/>
                        <a:t> лица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Физ. лица</a:t>
                      </a:r>
                      <a:endParaRPr lang="ru-RU" dirty="0"/>
                    </a:p>
                  </a:txBody>
                  <a:tcPr/>
                </a:tc>
              </a:tr>
              <a:tr h="35643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ФЗ № 307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57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r>
                        <a:rPr lang="ru-RU" dirty="0" smtClean="0"/>
                        <a:t>500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700</a:t>
                      </a:r>
                      <a:endParaRPr lang="ru-RU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r>
                        <a:rPr lang="ru-RU" dirty="0" smtClean="0"/>
                        <a:t>(в 20 раз)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(в 7 раз)</a:t>
                      </a:r>
                      <a:endParaRPr lang="ru-RU" dirty="0"/>
                    </a:p>
                  </a:txBody>
                  <a:tcPr/>
                </a:tc>
              </a:tr>
              <a:tr h="35643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ФЗ № 403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r>
                        <a:rPr lang="ru-RU" dirty="0" smtClean="0"/>
                        <a:t>2000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10000</a:t>
                      </a:r>
                      <a:endParaRPr lang="ru-RU" dirty="0"/>
                    </a:p>
                  </a:txBody>
                  <a:tcPr/>
                </a:tc>
              </a:tr>
              <a:tr h="356438">
                <a:tc>
                  <a:txBody>
                    <a:bodyPr/>
                    <a:lstStyle/>
                    <a:p>
                      <a:r>
                        <a:rPr lang="ru-RU" dirty="0" smtClean="0"/>
                        <a:t>(в 80 раз)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(в 100 раз)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860032" y="1916832"/>
            <a:ext cx="3888432" cy="449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ru-RU" sz="1600" b="1" i="1" dirty="0">
                <a:solidFill>
                  <a:srgbClr val="002060"/>
                </a:solidFill>
              </a:rPr>
              <a:t>«</a:t>
            </a:r>
            <a:r>
              <a:rPr lang="ru-RU" sz="1600" i="1" dirty="0">
                <a:solidFill>
                  <a:srgbClr val="002060"/>
                </a:solidFill>
              </a:rPr>
              <a:t>Введение трехуровневой модели саморегулирования позволит отказаться от искусственного регулирования количества саморегулируемых организаций в одной отрасли, включая установление требований к наличию в саморегулируемой организации выраженного в процентном отношении определенного количества участников рынка или требования к увеличению количества членов саморегулируемой организации в одной организации в целях получения (сохранения) статуса»*.</a:t>
            </a:r>
            <a:r>
              <a:rPr lang="ru-RU" sz="1600" b="1" dirty="0"/>
              <a:t> </a:t>
            </a:r>
          </a:p>
          <a:p>
            <a:endParaRPr lang="ru-RU" sz="1000" b="1" dirty="0"/>
          </a:p>
          <a:p>
            <a:r>
              <a:rPr lang="ru-RU" sz="1400" dirty="0"/>
              <a:t>*</a:t>
            </a:r>
            <a:r>
              <a:rPr lang="ru-RU" sz="1300" dirty="0"/>
              <a:t>Источник: Концепция совершенствования механизмов саморегулирования, утверждена Постановлением Правительства РФ от 30.12.15.</a:t>
            </a:r>
          </a:p>
        </p:txBody>
      </p:sp>
    </p:spTree>
    <p:extLst>
      <p:ext uri="{BB962C8B-B14F-4D97-AF65-F5344CB8AC3E}">
        <p14:creationId xmlns:p14="http://schemas.microsoft.com/office/powerpoint/2010/main" val="19817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3568" y="2060848"/>
            <a:ext cx="8013576" cy="432758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/>
              <a:t>             </a:t>
            </a:r>
            <a:endParaRPr lang="ru-RU" sz="900" dirty="0" smtClean="0"/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1800" dirty="0" smtClean="0"/>
              <a:t> 	</a:t>
            </a:r>
            <a:r>
              <a:rPr lang="ru-RU" sz="2200" dirty="0" smtClean="0"/>
              <a:t>Высший орган саморегулирования в аудиторской 	отрасли;</a:t>
            </a:r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Формируется из представителей аудиторского 	сообщества и независимых членов;</a:t>
            </a:r>
            <a:endParaRPr lang="ru-RU" sz="2200" dirty="0"/>
          </a:p>
          <a:p>
            <a:pPr marL="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ru-RU" sz="2200" dirty="0"/>
              <a:t>	</a:t>
            </a:r>
            <a:r>
              <a:rPr lang="ru-RU" sz="2200" dirty="0" smtClean="0"/>
              <a:t>Четкое разделение полномочий с государственным 	регулятором.</a:t>
            </a:r>
            <a:endParaRPr lang="ru-RU" sz="2200" dirty="0"/>
          </a:p>
          <a:p>
            <a:pPr marL="0" algn="just">
              <a:spcBef>
                <a:spcPts val="1800"/>
              </a:spcBef>
              <a:buNone/>
            </a:pPr>
            <a:endParaRPr lang="ru-RU" sz="24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ru-RU" dirty="0" smtClean="0"/>
              <a:t>уровень </a:t>
            </a:r>
            <a:br>
              <a:rPr lang="ru-RU" dirty="0" smtClean="0"/>
            </a:br>
            <a:r>
              <a:rPr lang="ru-RU" dirty="0" smtClean="0"/>
              <a:t>Национальное объединение (НО) СРОА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8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5440" y="1056937"/>
            <a:ext cx="8403024" cy="643361"/>
          </a:xfrm>
        </p:spPr>
        <p:txBody>
          <a:bodyPr>
            <a:normAutofit fontScale="90000"/>
          </a:bodyPr>
          <a:lstStyle/>
          <a:p>
            <a:r>
              <a:rPr lang="ru-RU" dirty="0"/>
              <a:t>Модель регулирования  (саморегулирования) и </a:t>
            </a:r>
            <a:r>
              <a:rPr lang="ru-RU" sz="2400" dirty="0" smtClean="0"/>
              <a:t>Модель регулирования (саморегулирования) </a:t>
            </a:r>
            <a:r>
              <a:rPr lang="ru-RU" sz="2400" dirty="0" smtClean="0"/>
              <a:t>и надзора </a:t>
            </a:r>
            <a:r>
              <a:rPr lang="ru-RU" sz="2400" dirty="0"/>
              <a:t>(контроля) в сфере аудиторской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776864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62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97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Состояние рынка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Объект 1"/>
          <p:cNvSpPr>
            <a:spLocks noGrp="1"/>
          </p:cNvSpPr>
          <p:nvPr>
            <p:ph idx="1"/>
          </p:nvPr>
        </p:nvSpPr>
        <p:spPr>
          <a:xfrm>
            <a:off x="755576" y="1992239"/>
            <a:ext cx="7632848" cy="432758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400" dirty="0" smtClean="0"/>
              <a:t>рынок сжимается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доходы падают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демпинг процветает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качество аудита снижается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престиж профессии падает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профессия стареет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общее количество аудиторских организаций и аудиторов уменьшается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1459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125755"/>
            <a:ext cx="7963480" cy="4327581"/>
          </a:xfr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sz="2800" dirty="0" smtClean="0"/>
              <a:t>Гипертрофированные полномочия органов государственного регулирования и надзора</a:t>
            </a:r>
          </a:p>
          <a:p>
            <a:pPr>
              <a:spcBef>
                <a:spcPts val="1200"/>
              </a:spcBef>
            </a:pPr>
            <a:r>
              <a:rPr lang="ru-RU" sz="2800" dirty="0" smtClean="0"/>
              <a:t>Слабость института саморегулирования</a:t>
            </a:r>
          </a:p>
          <a:p>
            <a:pPr>
              <a:spcBef>
                <a:spcPts val="1200"/>
              </a:spcBef>
            </a:pPr>
            <a:r>
              <a:rPr lang="ru-RU" sz="2800" dirty="0" smtClean="0"/>
              <a:t>Пассивность аудиторского сообщества</a:t>
            </a:r>
          </a:p>
          <a:p>
            <a:pPr>
              <a:spcBef>
                <a:spcPts val="1200"/>
              </a:spcBef>
            </a:pPr>
            <a:r>
              <a:rPr lang="ru-RU" sz="2800" dirty="0" smtClean="0"/>
              <a:t>Низкая конкурентоспособность большинства аудиторских организаций </a:t>
            </a:r>
          </a:p>
          <a:p>
            <a:pPr>
              <a:spcBef>
                <a:spcPts val="1200"/>
              </a:spcBef>
            </a:pPr>
            <a:r>
              <a:rPr lang="ru-RU" sz="2800" dirty="0" smtClean="0"/>
              <a:t>Наличие недобросовестных участников рынка </a:t>
            </a:r>
          </a:p>
          <a:p>
            <a:pPr>
              <a:spcBef>
                <a:spcPts val="1200"/>
              </a:spcBef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Негативные факторы, </a:t>
            </a:r>
            <a:br>
              <a:rPr lang="ru-RU" dirty="0" smtClean="0"/>
            </a:br>
            <a:r>
              <a:rPr lang="ru-RU" dirty="0" smtClean="0"/>
              <a:t>определяющие сложившуюся ситуацию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7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992239"/>
            <a:ext cx="7416824" cy="432758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Поручение Президента России от 19 декабря 2015 г. № </a:t>
            </a:r>
            <a:r>
              <a:rPr lang="ru-RU" sz="2800" dirty="0" smtClean="0"/>
              <a:t>ПР-2629 - </a:t>
            </a:r>
            <a:r>
              <a:rPr lang="ru-RU" sz="2800" dirty="0" smtClean="0"/>
              <a:t>возможность вырваться из кризисной ситуации</a:t>
            </a:r>
          </a:p>
          <a:p>
            <a:endParaRPr lang="ru-RU" sz="2800" dirty="0" smtClean="0"/>
          </a:p>
          <a:p>
            <a:r>
              <a:rPr lang="ru-RU" sz="2800" dirty="0" smtClean="0"/>
              <a:t>Нужна реформа!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Шанс - новые возможности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7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189684"/>
              </p:ext>
            </p:extLst>
          </p:nvPr>
        </p:nvGraphicFramePr>
        <p:xfrm>
          <a:off x="539552" y="2204864"/>
          <a:ext cx="7898968" cy="3826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Поручения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67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92239"/>
            <a:ext cx="7963480" cy="4327581"/>
          </a:xfrm>
        </p:spPr>
        <p:txBody>
          <a:bodyPr/>
          <a:lstStyle/>
          <a:p>
            <a:pPr marL="432000">
              <a:spcBef>
                <a:spcPts val="1200"/>
              </a:spcBef>
            </a:pPr>
            <a:r>
              <a:rPr lang="ru-RU" sz="2800" dirty="0" smtClean="0"/>
              <a:t>В значительной степени это доклад о проделанной работе</a:t>
            </a:r>
          </a:p>
          <a:p>
            <a:pPr marL="432000">
              <a:spcBef>
                <a:spcPts val="1200"/>
              </a:spcBef>
            </a:pPr>
            <a:r>
              <a:rPr lang="ru-RU" sz="2800" dirty="0" smtClean="0"/>
              <a:t>Значительное число декларативных положений</a:t>
            </a:r>
          </a:p>
          <a:p>
            <a:pPr marL="432000">
              <a:spcBef>
                <a:spcPts val="1200"/>
              </a:spcBef>
            </a:pPr>
            <a:r>
              <a:rPr lang="ru-RU" sz="2800" dirty="0" smtClean="0"/>
              <a:t>Отсутствие положений, предполагающих существенное реформирование</a:t>
            </a:r>
          </a:p>
          <a:p>
            <a:pPr marL="432000">
              <a:spcBef>
                <a:spcPts val="1200"/>
              </a:spcBef>
            </a:pPr>
            <a:r>
              <a:rPr lang="ru-RU" sz="2800" dirty="0" smtClean="0"/>
              <a:t>Противоречие правительственной концепции саморегулирования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Минфина России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3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92239"/>
            <a:ext cx="7970976" cy="1004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Аудит как проверка достоверности / недостоверности отчётности становится недостаточным для рынка.</a:t>
            </a:r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Сущность аудита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42809605"/>
              </p:ext>
            </p:extLst>
          </p:nvPr>
        </p:nvGraphicFramePr>
        <p:xfrm>
          <a:off x="1331640" y="3284984"/>
          <a:ext cx="7272808" cy="3034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1043608" y="2996952"/>
            <a:ext cx="1080120" cy="3744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/>
            <a:r>
              <a:rPr lang="ru-RU" sz="2200" dirty="0"/>
              <a:t>Требуется:</a:t>
            </a:r>
          </a:p>
        </p:txBody>
      </p:sp>
    </p:spTree>
    <p:extLst>
      <p:ext uri="{BB962C8B-B14F-4D97-AF65-F5344CB8AC3E}">
        <p14:creationId xmlns:p14="http://schemas.microsoft.com/office/powerpoint/2010/main" val="22359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5440" y="2136255"/>
            <a:ext cx="8229600" cy="352499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 smtClean="0"/>
              <a:t>Общегосударственная модель саморегулирования</a:t>
            </a:r>
          </a:p>
          <a:p>
            <a:pPr marL="0" indent="0" algn="ctr">
              <a:buNone/>
            </a:pPr>
            <a:endParaRPr lang="ru-RU" sz="9600" dirty="0" smtClean="0"/>
          </a:p>
          <a:p>
            <a:r>
              <a:rPr lang="en-US" sz="9600" dirty="0" smtClean="0"/>
              <a:t>I </a:t>
            </a:r>
            <a:r>
              <a:rPr lang="ru-RU" sz="9600" dirty="0" smtClean="0"/>
              <a:t>уровень – </a:t>
            </a:r>
            <a:r>
              <a:rPr lang="ru-RU" sz="9600" dirty="0" smtClean="0"/>
              <a:t>аудиторские </a:t>
            </a:r>
            <a:r>
              <a:rPr lang="ru-RU" sz="9600" dirty="0" smtClean="0"/>
              <a:t>организации (АО)</a:t>
            </a:r>
          </a:p>
          <a:p>
            <a:pPr marL="0" indent="0">
              <a:buNone/>
            </a:pPr>
            <a:endParaRPr lang="en-US" sz="9600" dirty="0" smtClean="0"/>
          </a:p>
          <a:p>
            <a:r>
              <a:rPr lang="en-US" sz="9600" dirty="0" smtClean="0"/>
              <a:t>II </a:t>
            </a:r>
            <a:r>
              <a:rPr lang="ru-RU" sz="9600" dirty="0" smtClean="0"/>
              <a:t>уровень – саморегулируемые организации аудиторов (СРОА)</a:t>
            </a:r>
          </a:p>
          <a:p>
            <a:pPr marL="0" indent="0">
              <a:buNone/>
            </a:pPr>
            <a:endParaRPr lang="en-US" sz="9600" dirty="0" smtClean="0"/>
          </a:p>
          <a:p>
            <a:r>
              <a:rPr lang="en-US" sz="9600" dirty="0" smtClean="0"/>
              <a:t>III</a:t>
            </a:r>
            <a:r>
              <a:rPr lang="ru-RU" sz="9600" dirty="0" smtClean="0"/>
              <a:t> уровень – национальные объединения СРОА</a:t>
            </a:r>
          </a:p>
          <a:p>
            <a:endParaRPr lang="ru-RU" sz="9600" dirty="0"/>
          </a:p>
          <a:p>
            <a:pPr marL="0" indent="0">
              <a:buNone/>
            </a:pPr>
            <a:endParaRPr lang="ru-RU" sz="9600" dirty="0" smtClean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 smtClean="0"/>
              <a:t>* Утв</a:t>
            </a:r>
            <a:r>
              <a:rPr lang="ru-RU" sz="7200" dirty="0"/>
              <a:t>. Распоряжением Правительством России </a:t>
            </a:r>
            <a:r>
              <a:rPr lang="ru-RU" sz="7200" dirty="0" smtClean="0"/>
              <a:t>от 30.12.15</a:t>
            </a:r>
            <a:endParaRPr lang="ru-RU" sz="7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056937"/>
            <a:ext cx="7992888" cy="643361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900" dirty="0"/>
              <a:t>Концепция совершенствования механизмов саморегулирования *</a:t>
            </a:r>
            <a:br>
              <a:rPr lang="ru-RU" sz="2900" dirty="0"/>
            </a:br>
            <a:endParaRPr lang="ru-RU" sz="2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832578"/>
            <a:ext cx="8229600" cy="4327581"/>
          </a:xfrm>
          <a:solidFill>
            <a:srgbClr val="FFFFC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/>
            </a:endParaRPr>
          </a:p>
          <a:p>
            <a:pPr algn="just">
              <a:buNone/>
            </a:pPr>
            <a:r>
              <a:rPr lang="ru-RU" sz="1800" dirty="0" smtClean="0"/>
              <a:t>            </a:t>
            </a:r>
            <a:r>
              <a:rPr lang="ru-RU" b="1" dirty="0" smtClean="0"/>
              <a:t>Что имеем:</a:t>
            </a:r>
          </a:p>
          <a:p>
            <a:pPr algn="just">
              <a:buNone/>
            </a:pPr>
            <a:endParaRPr lang="ru-RU" sz="1000" dirty="0" smtClean="0"/>
          </a:p>
          <a:p>
            <a:pPr algn="just">
              <a:buNone/>
            </a:pPr>
            <a:r>
              <a:rPr lang="ru-RU" sz="1800" dirty="0" smtClean="0"/>
              <a:t> 	Коммерческая </a:t>
            </a:r>
            <a:r>
              <a:rPr lang="ru-RU" sz="1800" dirty="0"/>
              <a:t>организация, имеющая в штате 3 </a:t>
            </a:r>
            <a:r>
              <a:rPr lang="ru-RU" sz="1800" dirty="0" smtClean="0"/>
              <a:t>аудиторов (в </a:t>
            </a:r>
            <a:r>
              <a:rPr lang="ru-RU" sz="1800" dirty="0"/>
              <a:t>том числе и по совместительству), приобретает право осуществления аудиторской деятельности после вступления в одно из </a:t>
            </a:r>
            <a:r>
              <a:rPr lang="ru-RU" sz="1800" dirty="0" smtClean="0"/>
              <a:t>СРО аудиторов </a:t>
            </a:r>
            <a:r>
              <a:rPr lang="ru-RU" sz="1800" dirty="0"/>
              <a:t>и внесения сведений о ней в реестр аудиторов и аудиторских организаций. </a:t>
            </a:r>
            <a:endParaRPr lang="ru-RU" sz="1800" dirty="0" smtClean="0"/>
          </a:p>
          <a:p>
            <a:pPr algn="just">
              <a:buNone/>
            </a:pPr>
            <a:r>
              <a:rPr lang="ru-RU" sz="1800" b="1" dirty="0" smtClean="0"/>
              <a:t>		1. Аудитор </a:t>
            </a:r>
            <a:r>
              <a:rPr lang="ru-RU" sz="1800" b="1" dirty="0"/>
              <a:t>может </a:t>
            </a:r>
            <a:r>
              <a:rPr lang="ru-RU" sz="1800" b="1" dirty="0" smtClean="0"/>
              <a:t>трудоустроиться </a:t>
            </a:r>
            <a:r>
              <a:rPr lang="ru-RU" sz="1800" b="1" dirty="0"/>
              <a:t>у неограниченного числа работодателей.</a:t>
            </a:r>
          </a:p>
          <a:p>
            <a:pPr algn="just">
              <a:buNone/>
            </a:pPr>
            <a:r>
              <a:rPr lang="ru-RU" sz="1800" b="1" dirty="0" smtClean="0"/>
              <a:t>		2. Один </a:t>
            </a:r>
            <a:r>
              <a:rPr lang="ru-RU" sz="1800" b="1" dirty="0"/>
              <a:t>и тот же </a:t>
            </a:r>
            <a:r>
              <a:rPr lang="ru-RU" sz="1800" b="1" dirty="0" smtClean="0"/>
              <a:t>квалификационный аттестат аудитора </a:t>
            </a:r>
            <a:r>
              <a:rPr lang="ru-RU" sz="1800" b="1" dirty="0"/>
              <a:t>можно использовать для подтверждения минимальной численности в неограниченном количестве аудиторских организаций. </a:t>
            </a:r>
            <a:endParaRPr lang="ru-RU" sz="1800" b="1" dirty="0" smtClean="0"/>
          </a:p>
          <a:p>
            <a:pPr algn="just">
              <a:buNone/>
            </a:pPr>
            <a:r>
              <a:rPr lang="ru-RU" sz="1800" b="1" dirty="0" smtClean="0"/>
              <a:t>		3. Аудитор </a:t>
            </a:r>
            <a:r>
              <a:rPr lang="ru-RU" sz="1800" b="1" dirty="0"/>
              <a:t>как физическое </a:t>
            </a:r>
            <a:r>
              <a:rPr lang="ru-RU" sz="1800" b="1" dirty="0" smtClean="0"/>
              <a:t>лицо </a:t>
            </a:r>
            <a:r>
              <a:rPr lang="ru-RU" sz="1800" b="1" dirty="0"/>
              <a:t>вправе заниматься любыми видами деятельности.</a:t>
            </a:r>
          </a:p>
          <a:p>
            <a:pPr algn="just">
              <a:buNone/>
            </a:pPr>
            <a:r>
              <a:rPr lang="ru-RU" sz="1800" dirty="0"/>
              <a:t>	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 </a:t>
            </a:r>
            <a:r>
              <a:rPr lang="ru-RU" dirty="0"/>
              <a:t>уровень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Требования к статусу аудиторской организации</a:t>
            </a:r>
            <a:endParaRPr lang="en-US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B784-00D7-43E7-949C-DFD261A49524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366</Words>
  <Application>Microsoft Office PowerPoint</Application>
  <PresentationFormat>Экран (4:3)</PresentationFormat>
  <Paragraphs>122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</vt:lpstr>
      <vt:lpstr>Состояние рынка</vt:lpstr>
      <vt:lpstr>Негативные факторы,  определяющие сложившуюся ситуацию</vt:lpstr>
      <vt:lpstr>Шанс - новые возможности</vt:lpstr>
      <vt:lpstr>Реализация Поручения</vt:lpstr>
      <vt:lpstr>Концепция Минфина России</vt:lpstr>
      <vt:lpstr>Сущность аудита</vt:lpstr>
      <vt:lpstr> Концепция совершенствования механизмов саморегулирования * </vt:lpstr>
      <vt:lpstr>I уровень  Требования к статусу аудиторской организации</vt:lpstr>
      <vt:lpstr>I уровень  Требования к статусу аудиторской организации</vt:lpstr>
      <vt:lpstr>II уровень  Требования к численности членов СРО </vt:lpstr>
      <vt:lpstr>I I I уровень  Национальное объединение (НО) СРОА</vt:lpstr>
      <vt:lpstr>Модель регулирования  (саморегулирования) и Модель регулирования (саморегулирования) и надзора (контроля) в сфере аудиторской деятельности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</dc:creator>
  <cp:lastModifiedBy>Reseption</cp:lastModifiedBy>
  <cp:revision>124</cp:revision>
  <cp:lastPrinted>2016-07-08T10:47:17Z</cp:lastPrinted>
  <dcterms:created xsi:type="dcterms:W3CDTF">2016-03-11T09:33:31Z</dcterms:created>
  <dcterms:modified xsi:type="dcterms:W3CDTF">2016-07-08T10:48:50Z</dcterms:modified>
</cp:coreProperties>
</file>