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17"/>
  </p:notesMasterIdLst>
  <p:handoutMasterIdLst>
    <p:handoutMasterId r:id="rId18"/>
  </p:handoutMasterIdLst>
  <p:sldIdLst>
    <p:sldId id="257" r:id="rId2"/>
    <p:sldId id="288" r:id="rId3"/>
    <p:sldId id="263" r:id="rId4"/>
    <p:sldId id="259" r:id="rId5"/>
    <p:sldId id="266" r:id="rId6"/>
    <p:sldId id="264" r:id="rId7"/>
    <p:sldId id="296" r:id="rId8"/>
    <p:sldId id="258" r:id="rId9"/>
    <p:sldId id="297" r:id="rId10"/>
    <p:sldId id="298" r:id="rId11"/>
    <p:sldId id="295" r:id="rId12"/>
    <p:sldId id="268" r:id="rId13"/>
    <p:sldId id="284" r:id="rId14"/>
    <p:sldId id="285" r:id="rId15"/>
    <p:sldId id="286" r:id="rId1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A449C8-B1CC-4B1B-BBB4-9540A1D50404}">
          <p14:sldIdLst>
            <p14:sldId id="257"/>
            <p14:sldId id="288"/>
            <p14:sldId id="263"/>
            <p14:sldId id="259"/>
            <p14:sldId id="266"/>
            <p14:sldId id="264"/>
            <p14:sldId id="296"/>
            <p14:sldId id="258"/>
            <p14:sldId id="297"/>
            <p14:sldId id="298"/>
            <p14:sldId id="295"/>
            <p14:sldId id="268"/>
            <p14:sldId id="284"/>
            <p14:sldId id="285"/>
            <p14:sldId id="286"/>
          </p14:sldIdLst>
        </p14:section>
        <p14:section name="Раздел без заголовка" id="{E239332C-62BD-46D1-BFCC-610543F2B157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99FF99"/>
    <a:srgbClr val="66FFCC"/>
    <a:srgbClr val="5F1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>
        <p:scale>
          <a:sx n="80" d="100"/>
          <a:sy n="80" d="100"/>
        </p:scale>
        <p:origin x="-514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A1929243-1A6B-4088-B5E0-8EFE23A419AD}" type="datetimeFigureOut">
              <a:rPr lang="ru-RU" smtClean="0"/>
              <a:t>03.11.2016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9751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FDAA6AE-B928-40AC-9164-1A31036912A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857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2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418B2515-1EDC-4910-B1B5-2773988B1566}" type="datetimeFigureOut">
              <a:rPr lang="ru-RU" smtClean="0"/>
              <a:t>03.11.2016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9F110DDC-A15F-4DAA-B1F7-9BD7547F19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00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57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1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31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124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649B28"/>
              </a:gs>
              <a:gs pos="34000">
                <a:srgbClr val="75B52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649B28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649B28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649B28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649B28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649B28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lvl1pPr>
              <a:defRPr sz="28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330033"/>
              </a:gs>
              <a:gs pos="34000">
                <a:srgbClr val="4B004B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4B004B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4B004B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4B004B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4B004B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4B004B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>
              <a:defRPr sz="2200" b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33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58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02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21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31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74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0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7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58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660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76263" y="1102876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de-DE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6263" y="2264229"/>
            <a:ext cx="800168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Регулирование аудита</a:t>
            </a:r>
            <a:r>
              <a:rPr lang="ru-RU" sz="4400" b="1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sz="4400" b="1" smtClean="0">
                <a:solidFill>
                  <a:schemeClr val="tx2">
                    <a:lumMod val="75000"/>
                  </a:schemeClr>
                </a:solidFill>
              </a:rPr>
              <a:t>проблемы 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и перспективы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Рисунок 7" descr="S:\АПР\АПР\Логотип\Новый логотип 2013 г\Логотип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955"/>
            <a:ext cx="1819275" cy="843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 descr="IFAC_name_associate_nof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1" y="116632"/>
            <a:ext cx="102611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7545" y="5139189"/>
            <a:ext cx="83709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А.В. </a:t>
            </a:r>
            <a:r>
              <a:rPr lang="ru-RU" sz="3000" b="1" dirty="0" err="1" smtClean="0">
                <a:solidFill>
                  <a:schemeClr val="tx2">
                    <a:lumMod val="75000"/>
                  </a:schemeClr>
                </a:solidFill>
              </a:rPr>
              <a:t>Турбанов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СРО «Аудиторская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палата России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35201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Требования к численности членов СРО </a:t>
            </a:r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 rot="10800000">
            <a:off x="1259633" y="2097722"/>
            <a:ext cx="6840760" cy="3131477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03648" y="2488828"/>
            <a:ext cx="66967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002060"/>
                </a:solidFill>
              </a:rPr>
              <a:t>«</a:t>
            </a:r>
            <a:r>
              <a:rPr lang="ru-RU" i="1" dirty="0">
                <a:solidFill>
                  <a:srgbClr val="002060"/>
                </a:solidFill>
              </a:rPr>
              <a:t>Введение трехуровневой модели саморегулирования позволит отказаться от искусственного регулирования количества саморегулируемых организаций в одной отрасли, включая установление требований к наличию в саморегулируемой организации выраженного в процентном отношении определенного количества участников рынка или требования к увеличению количества членов саморегулируемой организации в одной организации в целях получения (сохранения) статуса</a:t>
            </a:r>
            <a:r>
              <a:rPr lang="ru-RU" i="1" dirty="0" smtClean="0">
                <a:solidFill>
                  <a:srgbClr val="002060"/>
                </a:solidFill>
              </a:rPr>
              <a:t>»</a:t>
            </a:r>
            <a:r>
              <a:rPr lang="ru-RU" b="1" dirty="0" smtClean="0"/>
              <a:t> </a:t>
            </a:r>
            <a:r>
              <a:rPr lang="ru-RU" i="1" dirty="0" smtClean="0">
                <a:solidFill>
                  <a:srgbClr val="000066"/>
                </a:solidFill>
              </a:rPr>
              <a:t>*</a:t>
            </a:r>
            <a:r>
              <a:rPr lang="ru-RU" i="1" dirty="0" smtClean="0">
                <a:solidFill>
                  <a:srgbClr val="800000"/>
                </a:solidFill>
              </a:rPr>
              <a:t>. </a:t>
            </a:r>
            <a:endParaRPr lang="ru-RU" i="1" dirty="0">
              <a:solidFill>
                <a:srgbClr val="8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6021288"/>
            <a:ext cx="72728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solidFill>
                  <a:srgbClr val="000066"/>
                </a:solidFill>
              </a:rPr>
              <a:t>*</a:t>
            </a:r>
            <a:r>
              <a:rPr lang="ru-RU" dirty="0"/>
              <a:t> </a:t>
            </a:r>
            <a:r>
              <a:rPr lang="ru-RU" sz="1600" dirty="0"/>
              <a:t>Источник: Концепция совершенствования механизмов саморегулирования, утверждена Постановлением Правительства РФ от 30.12.15.</a:t>
            </a:r>
            <a:endParaRPr lang="ru-RU" sz="1600" b="1" i="1" dirty="0"/>
          </a:p>
          <a:p>
            <a:pPr algn="just"/>
            <a:endParaRPr lang="ru-RU" sz="1600" i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2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056937"/>
            <a:ext cx="8229600" cy="64336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Существующая модель «саморегулирования»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227311"/>
              </p:ext>
            </p:extLst>
          </p:nvPr>
        </p:nvGraphicFramePr>
        <p:xfrm>
          <a:off x="467544" y="1821415"/>
          <a:ext cx="8114481" cy="455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Acrobat Document" r:id="rId3" imgW="8019751" imgH="5667021" progId="AcroExch.Document.11">
                  <p:embed/>
                </p:oleObj>
              </mc:Choice>
              <mc:Fallback>
                <p:oleObj name="Acrobat Document" r:id="rId3" imgW="8019751" imgH="5667021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821415"/>
                        <a:ext cx="8114481" cy="455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67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выводы: что имеем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2204864"/>
            <a:ext cx="7848872" cy="34470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/>
              <a:buChar char="n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Низкое качество аудита.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/>
              <a:buChar char="n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/>
              <a:buChar char="n"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Крайне низкая конкурентоспособность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большинства отечественных аудиторских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организаций.</a:t>
            </a:r>
          </a:p>
          <a:p>
            <a:pPr algn="just"/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Свыше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60% отечественных аудиторских организаций не имеют необходимых финансовых, кадровых и иных ресурсов для обеспечения должного функционирования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своей деятельности.</a:t>
            </a:r>
          </a:p>
          <a:p>
            <a:pPr algn="just"/>
            <a:endParaRPr lang="ru-RU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/>
              <a:buChar char="n"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в сфере аудиторской деятельности полноценного механизма саморегулирования.</a:t>
            </a:r>
          </a:p>
          <a:p>
            <a:pPr algn="just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8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6856" y="1992239"/>
            <a:ext cx="8229600" cy="432758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Требуется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кардинальная реформа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включающая: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системы аттестации аудиторов.</a:t>
            </a:r>
          </a:p>
          <a:p>
            <a:pPr marL="457200" indent="-457200">
              <a:buAutoNum type="arabicPeriod"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требований к статусу аудиторской организации: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наличие не менее 3-х аттестованных аудиторов на постоянной основе (основное место работы);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аттестат аудитора учитывается только 1 раз для подтверждения статуса аудиторской организации;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поэтапное увеличение требований к минимальному размеру уставного капитала аудиторской организации;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обязательное страхование ответственности аудиторских организаций и индивидуальных аудиторов.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выводы: что делать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19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92239"/>
            <a:ext cx="8229600" cy="432758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/>
              <a:t>3. Создание национального объединения СРО аудиторов как полноценного высшего органа саморегулирования в сфере аудиторской деятельности со всеми присущими ему функциями, включая:</a:t>
            </a:r>
          </a:p>
          <a:p>
            <a:pPr marL="400050" lvl="1" indent="0">
              <a:buNone/>
            </a:pPr>
            <a:r>
              <a:rPr lang="ru-RU" dirty="0" smtClean="0"/>
              <a:t>– функцию централизованного контроля деятельности всех аудиторских организаций (создание единого органа ВККР);</a:t>
            </a:r>
          </a:p>
          <a:p>
            <a:pPr marL="400050" lvl="1" indent="0">
              <a:buNone/>
            </a:pPr>
            <a:r>
              <a:rPr lang="ru-RU" dirty="0" smtClean="0"/>
              <a:t>– функцию применения мер воздействия к аудиторским организациям и аудиторам (создание единого дисциплинарного органа).</a:t>
            </a:r>
          </a:p>
          <a:p>
            <a:pPr marL="400050" lvl="1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 Повышение информационной прозрачности аудиторских организаций как на их сайтах, так и в реестре аудиторских организаций и аудиторов.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выводы: что делать (продолжение)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5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9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Состояние рынка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755576" y="1992239"/>
            <a:ext cx="7632848" cy="432758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2400" dirty="0" smtClean="0"/>
              <a:t>рынок сжимается;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доходы падают;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демпинг процветает;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качество аудита снижается;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престиж профессии падает; 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профессия </a:t>
            </a:r>
            <a:r>
              <a:rPr lang="ru-RU" sz="2400" dirty="0"/>
              <a:t>стареет, </a:t>
            </a:r>
            <a:r>
              <a:rPr lang="ru-RU" sz="2400" dirty="0" smtClean="0"/>
              <a:t>молодежь не идет;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общее количество аудиторских организаций и аудиторов уменьшается.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459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Субъекты аудиторской деятельности </a:t>
            </a:r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17802"/>
              </p:ext>
            </p:extLst>
          </p:nvPr>
        </p:nvGraphicFramePr>
        <p:xfrm>
          <a:off x="467543" y="2660334"/>
          <a:ext cx="8136905" cy="2509384"/>
        </p:xfrm>
        <a:graphic>
          <a:graphicData uri="http://schemas.openxmlformats.org/drawingml/2006/table">
            <a:tbl>
              <a:tblPr/>
              <a:tblGrid>
                <a:gridCol w="6339921"/>
                <a:gridCol w="1796984"/>
              </a:tblGrid>
              <a:tr h="256540"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 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56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25.10.2016</a:t>
                      </a:r>
                    </a:p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(тыс.)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42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274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Аудиторские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38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Аудиторы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20,7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из них: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45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сдавшие квалификационный экзамен на получение</a:t>
                      </a:r>
                    </a:p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единого аттестата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3,7</a:t>
                      </a:r>
                    </a:p>
                    <a:p>
                      <a:pPr algn="ctr" fontAlgn="b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(на 06.09.2016)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81806" y="6265695"/>
            <a:ext cx="5480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200" dirty="0"/>
              <a:t>Источник </a:t>
            </a:r>
            <a:r>
              <a:rPr lang="en-US" sz="1200" dirty="0"/>
              <a:t>http://minfin.ru/ru</a:t>
            </a:r>
            <a:r>
              <a:rPr lang="en-US" sz="1200" dirty="0" smtClean="0"/>
              <a:t>/</a:t>
            </a:r>
            <a:endParaRPr lang="ru-RU" sz="1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0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832578"/>
            <a:ext cx="8229600" cy="432758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Wingdings"/>
            </a:endParaRPr>
          </a:p>
          <a:p>
            <a:pPr algn="just">
              <a:buNone/>
            </a:pPr>
            <a:r>
              <a:rPr lang="ru-RU" sz="1800" dirty="0" smtClean="0"/>
              <a:t>               Коммерческая </a:t>
            </a:r>
            <a:r>
              <a:rPr lang="ru-RU" sz="1800" dirty="0"/>
              <a:t>организация, имеющая в штате </a:t>
            </a:r>
            <a:r>
              <a:rPr lang="ru-RU" sz="1800" dirty="0" smtClean="0"/>
              <a:t>3-х аудиторов (в </a:t>
            </a:r>
            <a:r>
              <a:rPr lang="ru-RU" sz="1800" dirty="0"/>
              <a:t>том числе и по совместительству), приобретает право осуществления аудиторской деятельности после вступления в одно из </a:t>
            </a:r>
            <a:r>
              <a:rPr lang="ru-RU" sz="1800" dirty="0" smtClean="0"/>
              <a:t>СРО аудиторов </a:t>
            </a:r>
            <a:r>
              <a:rPr lang="ru-RU" sz="1800" dirty="0"/>
              <a:t>и внесения сведений о ней в реестр аудиторов и аудиторских организаций. </a:t>
            </a:r>
            <a:endParaRPr lang="ru-RU" sz="1800" dirty="0" smtClean="0"/>
          </a:p>
          <a:p>
            <a:pPr algn="just">
              <a:buNone/>
            </a:pPr>
            <a:r>
              <a:rPr lang="ru-RU" sz="1800" b="1" dirty="0" smtClean="0"/>
              <a:t>		1. Аудитор </a:t>
            </a:r>
            <a:r>
              <a:rPr lang="ru-RU" sz="1800" b="1" dirty="0"/>
              <a:t>может </a:t>
            </a:r>
            <a:r>
              <a:rPr lang="ru-RU" sz="1800" b="1" dirty="0" smtClean="0"/>
              <a:t>трудоустроиться </a:t>
            </a:r>
            <a:r>
              <a:rPr lang="ru-RU" sz="1800" b="1" dirty="0"/>
              <a:t>у неограниченного числа работодателей.</a:t>
            </a:r>
          </a:p>
          <a:p>
            <a:pPr algn="just">
              <a:buNone/>
            </a:pPr>
            <a:r>
              <a:rPr lang="ru-RU" sz="1800" b="1" dirty="0" smtClean="0"/>
              <a:t>		2. Один </a:t>
            </a:r>
            <a:r>
              <a:rPr lang="ru-RU" sz="1800" b="1" dirty="0"/>
              <a:t>и тот же </a:t>
            </a:r>
            <a:r>
              <a:rPr lang="ru-RU" sz="1800" b="1" dirty="0" smtClean="0"/>
              <a:t>квалификационный аттестат аудитора </a:t>
            </a:r>
            <a:r>
              <a:rPr lang="ru-RU" sz="1800" b="1" dirty="0"/>
              <a:t>можно использовать для подтверждения минимальной численности в неограниченном количестве аудиторских организаций. </a:t>
            </a:r>
            <a:endParaRPr lang="ru-RU" sz="1800" b="1" dirty="0" smtClean="0"/>
          </a:p>
          <a:p>
            <a:pPr algn="just">
              <a:buNone/>
            </a:pPr>
            <a:r>
              <a:rPr lang="ru-RU" sz="1800" b="1" dirty="0" smtClean="0"/>
              <a:t>	</a:t>
            </a:r>
            <a:r>
              <a:rPr lang="ru-RU" sz="1800" dirty="0"/>
              <a:t>	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статусу аудиторской организации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9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5598" y="1884907"/>
            <a:ext cx="8229600" cy="432758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аудиторов по аудиторским организациям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05598"/>
              </p:ext>
            </p:extLst>
          </p:nvPr>
        </p:nvGraphicFramePr>
        <p:xfrm>
          <a:off x="971600" y="2384850"/>
          <a:ext cx="7185152" cy="3137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5157"/>
                <a:gridCol w="5243914"/>
                <a:gridCol w="1266081"/>
              </a:tblGrid>
              <a:tr h="476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№ п/п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Количество аудиторских организаций</a:t>
                      </a: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587" marR="36587" marT="0" marB="0"/>
                </a:tc>
              </a:tr>
              <a:tr h="762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u="none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u="none" dirty="0" smtClean="0">
                          <a:effectLst/>
                        </a:rPr>
                        <a:t>1</a:t>
                      </a:r>
                      <a:r>
                        <a:rPr lang="ru-RU" sz="1900" b="0" u="none" dirty="0">
                          <a:effectLst/>
                        </a:rPr>
                        <a:t>.</a:t>
                      </a:r>
                      <a:endParaRPr lang="ru-RU" sz="1900" b="0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effectLst/>
                        </a:rPr>
                        <a:t>Имеющих по основному месту работы 3 </a:t>
                      </a:r>
                      <a:r>
                        <a:rPr lang="ru-RU" sz="1800" b="1" u="none" dirty="0">
                          <a:effectLst/>
                        </a:rPr>
                        <a:t>и более аттестованных аудиторов </a:t>
                      </a:r>
                      <a:endParaRPr lang="ru-RU" sz="1800" b="1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36,6 </a:t>
                      </a:r>
                      <a:endParaRPr lang="ru-RU" sz="1800" b="1" dirty="0">
                        <a:effectLst/>
                      </a:endParaRPr>
                    </a:p>
                  </a:txBody>
                  <a:tcPr marL="36587" marR="36587" marT="0" marB="0"/>
                </a:tc>
              </a:tr>
              <a:tr h="70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2</a:t>
                      </a:r>
                      <a:r>
                        <a:rPr lang="ru-RU" sz="1900" dirty="0">
                          <a:effectLst/>
                        </a:rPr>
                        <a:t>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effectLst/>
                        </a:rPr>
                        <a:t>Имеющих по основному месту работы менее 3 аттестованных аудиторов </a:t>
                      </a:r>
                      <a:endParaRPr lang="ru-RU" sz="1800" b="1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39,6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  <a:tr h="666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3.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Не имеющих</a:t>
                      </a:r>
                      <a:r>
                        <a:rPr lang="ru-RU" sz="1800" b="1" baseline="0" dirty="0" smtClean="0">
                          <a:effectLst/>
                        </a:rPr>
                        <a:t> по основному месту работы ни одного аттестованного аудитора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23,6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  <a:tr h="333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Итого: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2623" y="5950869"/>
            <a:ext cx="5480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200" dirty="0" smtClean="0"/>
              <a:t>Данные, полученные от СРО аудиторов</a:t>
            </a:r>
            <a:endParaRPr lang="ru-RU" sz="12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7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аудиторских организаций </a:t>
            </a:r>
            <a:br>
              <a:rPr lang="ru-RU" dirty="0" smtClean="0"/>
            </a:br>
            <a:r>
              <a:rPr lang="ru-RU" dirty="0" smtClean="0"/>
              <a:t>по объему оказанных услуг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520481"/>
              </p:ext>
            </p:extLst>
          </p:nvPr>
        </p:nvGraphicFramePr>
        <p:xfrm>
          <a:off x="345441" y="2722140"/>
          <a:ext cx="8394523" cy="3139441"/>
        </p:xfrm>
        <a:graphic>
          <a:graphicData uri="http://schemas.openxmlformats.org/drawingml/2006/table">
            <a:tbl>
              <a:tblPr/>
              <a:tblGrid>
                <a:gridCol w="5140960"/>
                <a:gridCol w="1350335"/>
                <a:gridCol w="1903228"/>
              </a:tblGrid>
              <a:tr h="69440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услуг, оказанных аудиторской организацией,</a:t>
                      </a: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в общем количестве аудиторских организаций, %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888">
                <a:tc vMerge="1">
                  <a:txBody>
                    <a:bodyPr/>
                    <a:lstStyle/>
                    <a:p>
                      <a:pPr algn="ctr" fontAlgn="t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49" marR="5449" marT="544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Менее 1,5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41,1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– 3,0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 – 9,0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25,8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 – 70,0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11,6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70,0 - 1500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Более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1500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85275" y="5936353"/>
            <a:ext cx="548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</a:t>
            </a:r>
            <a:r>
              <a:rPr lang="ru-RU" sz="1200" dirty="0" smtClean="0"/>
              <a:t>Источник </a:t>
            </a:r>
            <a:r>
              <a:rPr lang="en-US" sz="1200" dirty="0" smtClean="0"/>
              <a:t>http</a:t>
            </a:r>
            <a:r>
              <a:rPr lang="en-US" sz="1200" dirty="0"/>
              <a:t>://</a:t>
            </a:r>
            <a:r>
              <a:rPr lang="en-US" sz="1200" dirty="0" smtClean="0"/>
              <a:t>minfin.ru/ru/</a:t>
            </a:r>
            <a:endParaRPr lang="ru-RU" sz="1200" dirty="0" smtClean="0"/>
          </a:p>
          <a:p>
            <a:endParaRPr lang="ru-RU" sz="1000" dirty="0" smtClean="0"/>
          </a:p>
          <a:p>
            <a:pPr marL="171450" indent="-171450">
              <a:buFont typeface="Arial" charset="0"/>
              <a:buChar char="•"/>
            </a:pPr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5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выданных аудиторских заключений по видам</a:t>
            </a:r>
            <a:endParaRPr lang="en-US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03783"/>
              </p:ext>
            </p:extLst>
          </p:nvPr>
        </p:nvGraphicFramePr>
        <p:xfrm>
          <a:off x="467544" y="1916832"/>
          <a:ext cx="8344430" cy="3763716"/>
        </p:xfrm>
        <a:graphic>
          <a:graphicData uri="http://schemas.openxmlformats.org/drawingml/2006/table">
            <a:tbl>
              <a:tblPr/>
              <a:tblGrid>
                <a:gridCol w="5976665"/>
                <a:gridCol w="1296143"/>
                <a:gridCol w="1071622"/>
              </a:tblGrid>
              <a:tr h="1479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в общем количестве выданных аудиторских заключений  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результатам обязательного аудита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560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Аудиторские заключения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100 %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100 %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в том числе: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немодифицированного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58,6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75,9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мнения с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оговоркой(замечаний)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40,2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отрицательного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отказом от выражения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76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Аудиторские заключения с выражением сомнения в возможности клиента продолжать деятельность и с указанием на значительную неопределенность в деятельности клиента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3771" y="6380315"/>
            <a:ext cx="54800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000" dirty="0"/>
              <a:t>Источник </a:t>
            </a:r>
            <a:r>
              <a:rPr lang="en-US" sz="1000" dirty="0"/>
              <a:t>http://minfin.ru/ru/</a:t>
            </a:r>
            <a:endParaRPr lang="ru-RU" sz="1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0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74172" y="1832578"/>
            <a:ext cx="8839199" cy="4327581"/>
          </a:xfrm>
        </p:spPr>
        <p:txBody>
          <a:bodyPr/>
          <a:lstStyle/>
          <a:p>
            <a:pPr>
              <a:spcBef>
                <a:spcPts val="1200"/>
              </a:spcBef>
              <a:buFont typeface="Wingdings"/>
              <a:buChar char="n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Wingdings"/>
              <a:buChar char="n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С 01.01.2009 года вступил в силу Федеральный закон № 307-ФЗ «Об аудиторской деятельности», предусматривающий введение института саморегулирования в аудиторской деятельности.</a:t>
            </a:r>
          </a:p>
          <a:p>
            <a:pPr>
              <a:spcBef>
                <a:spcPts val="1200"/>
              </a:spcBef>
              <a:buFont typeface="Wingdings"/>
              <a:buChar char="n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На рынке аудиторских услуг осуществляют деятельность </a:t>
            </a:r>
          </a:p>
          <a:p>
            <a:pPr>
              <a:buNone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саморегулируемых организаций (СРО) аудиторов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Аудиторская Палата России (АПР);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Институт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Профессиональных Аудиторов (ИПАР);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Российский </a:t>
            </a:r>
            <a:r>
              <a:rPr lang="ru-RU" dirty="0">
                <a:latin typeface="Arial" pitchFamily="34" charset="0"/>
                <a:cs typeface="Arial" pitchFamily="34" charset="0"/>
              </a:rPr>
              <a:t>союз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аудиторов (РСА);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Российская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Коллегия Аудиторов (РКА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АА «Содружество» (ААС).</a:t>
            </a:r>
          </a:p>
          <a:p>
            <a:pPr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Субъекты  саморегулирования в сфере аудиторской деятельности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8</a:t>
            </a:fld>
            <a:endParaRPr lang="ru-RU" dirty="0"/>
          </a:p>
        </p:txBody>
      </p:sp>
      <p:pic>
        <p:nvPicPr>
          <p:cNvPr id="5" name="Picture 2" descr="aa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485463"/>
            <a:ext cx="864096" cy="89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S:\АПР\АПР\Логотип\Новый логотип 2013 г\Логотип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34" y="5445224"/>
            <a:ext cx="1944216" cy="9465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653" y="5690736"/>
            <a:ext cx="1709291" cy="54657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5586276"/>
            <a:ext cx="1236969" cy="65103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396" y="5359684"/>
            <a:ext cx="781692" cy="93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32758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До 01.01.2017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года (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ФЗ-307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от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30.12.08): 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наличие в качестве членов 500 юридических лиц или 700 физических лиц. </a:t>
            </a:r>
          </a:p>
          <a:p>
            <a:pPr marL="0" indent="0">
              <a:buNone/>
            </a:pP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После 01.01.2017 года (ФЗ-403 от 01.12.14):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наличие в качестве членов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2000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юридических лиц или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10 000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физических лиц.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 по количеству юридических лиц увеличены в 4 раза, физических лиц – в 14 раз.</a:t>
            </a:r>
          </a:p>
          <a:p>
            <a:pPr>
              <a:buNone/>
            </a:pPr>
            <a:endParaRPr lang="ru-RU" sz="9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b="1" dirty="0">
                <a:latin typeface="Arial" pitchFamily="34" charset="0"/>
                <a:cs typeface="Arial" pitchFamily="34" charset="0"/>
              </a:rPr>
              <a:t>Базовый закон (ФЗ-315 от 01.12.07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Наличие в качестве членов 25 юридических лиц или 100 физических лиц. </a:t>
            </a:r>
          </a:p>
          <a:p>
            <a:pPr>
              <a:buFontTx/>
              <a:buChar char="-"/>
            </a:pPr>
            <a:r>
              <a:rPr lang="ru-RU" sz="2100" dirty="0">
                <a:latin typeface="Arial" pitchFamily="34" charset="0"/>
                <a:cs typeface="Arial" pitchFamily="34" charset="0"/>
              </a:rPr>
              <a:t>Требования по количеству юридических лиц увеличены в 80 раз, физических лиц – в 100 раз.</a:t>
            </a:r>
          </a:p>
          <a:p>
            <a:pPr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статусу саморегулируемой организации аудиторов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47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737</Words>
  <Application>Microsoft Office PowerPoint</Application>
  <PresentationFormat>On-screen Show (4:3)</PresentationFormat>
  <Paragraphs>189</Paragraphs>
  <Slides>15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Тема Office</vt:lpstr>
      <vt:lpstr>Acrobat Document</vt:lpstr>
      <vt:lpstr> </vt:lpstr>
      <vt:lpstr>Состояние рынка</vt:lpstr>
      <vt:lpstr>Субъекты аудиторской деятельности </vt:lpstr>
      <vt:lpstr>Требования к статусу аудиторской организации</vt:lpstr>
      <vt:lpstr>Распределение аудиторов по аудиторским организациям</vt:lpstr>
      <vt:lpstr>Распределение аудиторских организаций  по объему оказанных услуг</vt:lpstr>
      <vt:lpstr>Распределение выданных аудиторских заключений по видам</vt:lpstr>
      <vt:lpstr>Субъекты  саморегулирования в сфере аудиторской деятельности</vt:lpstr>
      <vt:lpstr>Требования к статусу саморегулируемой организации аудиторов</vt:lpstr>
      <vt:lpstr>Требования к численности членов СРО </vt:lpstr>
      <vt:lpstr>Существующая модель «саморегулирования»</vt:lpstr>
      <vt:lpstr>Основные выводы: что имеем</vt:lpstr>
      <vt:lpstr>Основные выводы: что делать</vt:lpstr>
      <vt:lpstr>Основные выводы: что делать (продолжение)</vt:lpstr>
      <vt:lpstr>PowerPoint Presentation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lydia</cp:lastModifiedBy>
  <cp:revision>105</cp:revision>
  <cp:lastPrinted>2016-11-02T09:52:56Z</cp:lastPrinted>
  <dcterms:created xsi:type="dcterms:W3CDTF">2016-03-11T09:33:31Z</dcterms:created>
  <dcterms:modified xsi:type="dcterms:W3CDTF">2016-11-03T09:43:21Z</dcterms:modified>
</cp:coreProperties>
</file>