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5" r:id="rId1"/>
  </p:sldMasterIdLst>
  <p:notesMasterIdLst>
    <p:notesMasterId r:id="rId17"/>
  </p:notesMasterIdLst>
  <p:handoutMasterIdLst>
    <p:handoutMasterId r:id="rId18"/>
  </p:handoutMasterIdLst>
  <p:sldIdLst>
    <p:sldId id="257" r:id="rId2"/>
    <p:sldId id="288" r:id="rId3"/>
    <p:sldId id="262" r:id="rId4"/>
    <p:sldId id="261" r:id="rId5"/>
    <p:sldId id="263" r:id="rId6"/>
    <p:sldId id="259" r:id="rId7"/>
    <p:sldId id="266" r:id="rId8"/>
    <p:sldId id="264" r:id="rId9"/>
    <p:sldId id="258" r:id="rId10"/>
    <p:sldId id="260" r:id="rId11"/>
    <p:sldId id="265" r:id="rId12"/>
    <p:sldId id="268" r:id="rId13"/>
    <p:sldId id="284" r:id="rId14"/>
    <p:sldId id="285" r:id="rId15"/>
    <p:sldId id="286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9A449C8-B1CC-4B1B-BBB4-9540A1D50404}">
          <p14:sldIdLst>
            <p14:sldId id="257"/>
            <p14:sldId id="288"/>
            <p14:sldId id="262"/>
            <p14:sldId id="261"/>
            <p14:sldId id="263"/>
            <p14:sldId id="259"/>
            <p14:sldId id="266"/>
            <p14:sldId id="264"/>
            <p14:sldId id="258"/>
            <p14:sldId id="260"/>
            <p14:sldId id="265"/>
            <p14:sldId id="268"/>
            <p14:sldId id="284"/>
            <p14:sldId id="285"/>
            <p14:sldId id="286"/>
          </p14:sldIdLst>
        </p14:section>
        <p14:section name="Раздел без заголовка" id="{E239332C-62BD-46D1-BFCC-610543F2B157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1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>
        <p:scale>
          <a:sx n="80" d="100"/>
          <a:sy n="80" d="100"/>
        </p:scale>
        <p:origin x="-2514" y="-7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A1929243-1A6B-4088-B5E0-8EFE23A419AD}" type="datetimeFigureOut">
              <a:rPr lang="ru-RU" smtClean="0"/>
              <a:t>21.03.2016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844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844"/>
            <a:ext cx="2972547" cy="497841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FFDAA6AE-B928-40AC-9164-1A31036912A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8575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5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365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418B2515-1EDC-4910-B1B5-2773988B1566}" type="datetimeFigureOut">
              <a:rPr lang="ru-RU" smtClean="0"/>
              <a:t>21.03.2016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7"/>
            <a:ext cx="5486400" cy="4476273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5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5"/>
            <a:ext cx="2971800" cy="497365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9F110DDC-A15F-4DAA-B1F7-9BD7547F19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00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57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16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16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16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89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163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5FFC80-D348-EC49-AE05-40225F26018F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416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16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316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7124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Content Pag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023733"/>
            <a:ext cx="9144000" cy="768932"/>
          </a:xfrm>
          <a:prstGeom prst="rect">
            <a:avLst/>
          </a:prstGeom>
          <a:gradFill flip="none" rotWithShape="1">
            <a:gsLst>
              <a:gs pos="0">
                <a:srgbClr val="649B28"/>
              </a:gs>
              <a:gs pos="34000">
                <a:srgbClr val="75B52F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5440" y="1992239"/>
            <a:ext cx="8229600" cy="432758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649B28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indent="-285750">
              <a:buClr>
                <a:srgbClr val="649B28"/>
              </a:buClr>
              <a:buFont typeface="Arial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649B28"/>
              </a:buClr>
              <a:buFont typeface="Arial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buClr>
                <a:srgbClr val="649B28"/>
              </a:buClr>
              <a:buFont typeface="Arial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buClr>
                <a:srgbClr val="649B28"/>
              </a:buClr>
              <a:buFont typeface="Arial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GB" dirty="0" smtClean="0"/>
              <a:t>Click to edit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18" name="Title 8"/>
          <p:cNvSpPr>
            <a:spLocks noGrp="1"/>
          </p:cNvSpPr>
          <p:nvPr>
            <p:ph type="title" hasCustomPrompt="1"/>
          </p:nvPr>
        </p:nvSpPr>
        <p:spPr>
          <a:xfrm>
            <a:off x="345440" y="1056937"/>
            <a:ext cx="8229600" cy="643361"/>
          </a:xfrm>
          <a:prstGeom prst="rect">
            <a:avLst/>
          </a:prstGeom>
          <a:ln>
            <a:noFill/>
          </a:ln>
        </p:spPr>
        <p:txBody>
          <a:bodyPr vert="horz" anchor="ctr" anchorCtr="0">
            <a:normAutofit/>
          </a:bodyPr>
          <a:lstStyle>
            <a:lvl1pPr>
              <a:defRPr sz="28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971" y="6352769"/>
            <a:ext cx="2332622" cy="457200"/>
          </a:xfrm>
          <a:prstGeom prst="rect">
            <a:avLst/>
          </a:prstGeom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fld id="{77AFB784-00D7-43E7-949C-DFD261A495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375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Content Pag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023733"/>
            <a:ext cx="9144000" cy="768932"/>
          </a:xfrm>
          <a:prstGeom prst="rect">
            <a:avLst/>
          </a:prstGeom>
          <a:gradFill flip="none" rotWithShape="1">
            <a:gsLst>
              <a:gs pos="0">
                <a:srgbClr val="330033"/>
              </a:gs>
              <a:gs pos="34000">
                <a:srgbClr val="4B004B"/>
              </a:gs>
            </a:gsLst>
            <a:lin ang="54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45440" y="1992239"/>
            <a:ext cx="8229600" cy="432758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4B004B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742950" indent="-285750">
              <a:buClr>
                <a:srgbClr val="4B004B"/>
              </a:buClr>
              <a:buFont typeface="Arial"/>
              <a:buChar char="–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4B004B"/>
              </a:buClr>
              <a:buFont typeface="Arial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buClr>
                <a:srgbClr val="4B004B"/>
              </a:buClr>
              <a:buFont typeface="Arial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buClr>
                <a:srgbClr val="4B004B"/>
              </a:buClr>
              <a:buFont typeface="Arial"/>
              <a:buChar char="»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GB" dirty="0" smtClean="0"/>
              <a:t>Click to edit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18" name="Title 8"/>
          <p:cNvSpPr>
            <a:spLocks noGrp="1"/>
          </p:cNvSpPr>
          <p:nvPr>
            <p:ph type="title" hasCustomPrompt="1"/>
          </p:nvPr>
        </p:nvSpPr>
        <p:spPr>
          <a:xfrm>
            <a:off x="345440" y="1056937"/>
            <a:ext cx="8229600" cy="643361"/>
          </a:xfrm>
          <a:prstGeom prst="rect">
            <a:avLst/>
          </a:prstGeom>
          <a:ln>
            <a:noFill/>
          </a:ln>
        </p:spPr>
        <p:txBody>
          <a:bodyPr vert="horz" anchor="ctr" anchorCtr="0"/>
          <a:lstStyle>
            <a:lvl1pPr>
              <a:defRPr sz="2200" b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971" y="6352769"/>
            <a:ext cx="233262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69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33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358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02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21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31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74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003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7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FB784-00D7-43E7-949C-DFD261A495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585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660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576263" y="1102876"/>
            <a:ext cx="8229600" cy="643361"/>
          </a:xfrm>
          <a:prstGeom prst="rect">
            <a:avLst/>
          </a:prstGeom>
          <a:ln>
            <a:noFill/>
          </a:ln>
        </p:spPr>
        <p:txBody>
          <a:bodyPr vert="horz" anchor="ctr" anchorCtr="0"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rgbClr val="FFFFFF"/>
                </a:solidFill>
                <a:latin typeface="Arial"/>
                <a:ea typeface="ＭＳ Ｐゴシック" charset="0"/>
                <a:cs typeface="Arial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  <a:cs typeface="Arial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2563AF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de-DE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76263" y="2264229"/>
            <a:ext cx="800168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Аудит в России: время перемен</a:t>
            </a:r>
          </a:p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440" y="1992239"/>
            <a:ext cx="8229600" cy="2228849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Рисунок 7" descr="S:\АПР\АПР\Логотип\Новый логотип 2013 г\Логотип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955"/>
            <a:ext cx="1819275" cy="843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 descr="IFAC_name_associate_nof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1" y="116632"/>
            <a:ext cx="102611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67545" y="5139189"/>
            <a:ext cx="83709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А.В. Турбанов, </a:t>
            </a:r>
            <a:r>
              <a:rPr lang="ru-RU" sz="3000" b="1" dirty="0">
                <a:solidFill>
                  <a:schemeClr val="tx2">
                    <a:lumMod val="75000"/>
                  </a:schemeClr>
                </a:solidFill>
              </a:rPr>
              <a:t>СРО «Аудиторская 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</a:rPr>
              <a:t>палата России</a:t>
            </a:r>
            <a:r>
              <a:rPr lang="ru-RU" sz="3000" b="1" dirty="0">
                <a:solidFill>
                  <a:schemeClr val="tx2">
                    <a:lumMod val="75000"/>
                  </a:schemeClr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35201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45440" y="1832578"/>
            <a:ext cx="8229600" cy="4327581"/>
          </a:xfrm>
        </p:spPr>
        <p:txBody>
          <a:bodyPr/>
          <a:lstStyle/>
          <a:p>
            <a:pPr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До 01.01.2017 года: </a:t>
            </a: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наличие в качестве членов 500 юридических лиц или 700 физических лиц. </a:t>
            </a:r>
          </a:p>
          <a:p>
            <a:pPr marL="0" indent="0">
              <a:buNone/>
            </a:pP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После 01.01.2017 года (ФЗ-403 от 01.12.14):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наличие в качестве членов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2000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юридических лиц или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10 000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физических лиц.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Требования по количеству юридических лиц увеличены в 4 раза, физических лиц – в 14 раз.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Требования к статусу саморегулируемой организации аудиторов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577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Распределение выданных аудиторских заключений по видам</a:t>
            </a:r>
            <a:endParaRPr lang="en-US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562446"/>
              </p:ext>
            </p:extLst>
          </p:nvPr>
        </p:nvGraphicFramePr>
        <p:xfrm>
          <a:off x="467544" y="1916832"/>
          <a:ext cx="8344430" cy="3763716"/>
        </p:xfrm>
        <a:graphic>
          <a:graphicData uri="http://schemas.openxmlformats.org/drawingml/2006/table">
            <a:tbl>
              <a:tblPr/>
              <a:tblGrid>
                <a:gridCol w="5976665"/>
                <a:gridCol w="1296143"/>
                <a:gridCol w="1071622"/>
              </a:tblGrid>
              <a:tr h="14792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в общем количестве выданных аудиторских заключений  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3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результатам обязательного аудита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98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5600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Аудиторские заключения 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100 %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Arial Unicode MS"/>
                          <a:cs typeface="Arial" panose="020B0604020202020204" pitchFamily="34" charset="0"/>
                        </a:rPr>
                        <a:t>100 %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в том числе: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с выражением немодифицированного мнения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58,6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76,5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с выражением мнения с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оговоркой(замечаний)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40,2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22,6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с выражением отрицательного мнения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21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с отказом от выражения мнения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0,3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76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Аудиторские заключения с выражением сомнения в возможности клиента продолжать деятельность и с указанием на значительную неопределенность в деятельности клиента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3,2</a:t>
                      </a:r>
                    </a:p>
                  </a:txBody>
                  <a:tcPr marL="7829" marR="7829" marT="1043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83771" y="6380315"/>
            <a:ext cx="54800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 </a:t>
            </a:r>
            <a:r>
              <a:rPr lang="ru-RU" sz="1000" dirty="0"/>
              <a:t>Источник </a:t>
            </a:r>
            <a:r>
              <a:rPr lang="en-US" sz="1000" dirty="0"/>
              <a:t>http://minfin.ru/ru/</a:t>
            </a:r>
            <a:endParaRPr lang="ru-RU" sz="1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639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выводы: что имеем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3568" y="2204864"/>
            <a:ext cx="7848872" cy="32008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/>
              <a:buChar char="n"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Крайне низкая конкурентоспособность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большинства отечественных аудиторских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организаций.</a:t>
            </a:r>
          </a:p>
          <a:p>
            <a:pPr algn="just"/>
            <a:endParaRPr lang="ru-RU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Свыше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60% отечественных аудиторских организаций не имеют необходимых финансовых, кадровых и иных ресурсов для обеспечения должного функционирования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своей деятельности.</a:t>
            </a:r>
          </a:p>
          <a:p>
            <a:pPr algn="just"/>
            <a:endParaRPr lang="ru-RU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/>
              <a:buChar char="n"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Отсутствие в сфере аудиторской деятельности полноценного механизма саморегулирования.</a:t>
            </a:r>
          </a:p>
          <a:p>
            <a:pPr algn="just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/>
              <a:buChar char="n"/>
            </a:pP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Низкое качество аудита.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algn="just"/>
            <a:endParaRPr lang="ru-RU" sz="16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81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46856" y="1992239"/>
            <a:ext cx="8229600" cy="432758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Требуется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кардинальная реформа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включающая:</a:t>
            </a:r>
          </a:p>
          <a:p>
            <a:pPr marL="0" indent="0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Изменение системы аттестации аудиторов.</a:t>
            </a:r>
          </a:p>
          <a:p>
            <a:pPr marL="457200" indent="-457200">
              <a:buAutoNum type="arabicPeriod"/>
            </a:pP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Изменение требований к статусу аудиторской организации:</a:t>
            </a:r>
          </a:p>
          <a:p>
            <a:pPr marL="400050" lvl="1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наличие не менее 3-х аттестованных аудиторов на постоянной основе (основное место работы);</a:t>
            </a:r>
          </a:p>
          <a:p>
            <a:pPr marL="400050" lvl="1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аттестат аудитора учитывается только 1 раз для подтверждения статуса аудиторской организации;</a:t>
            </a:r>
          </a:p>
          <a:p>
            <a:pPr marL="400050" lvl="1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поэтапное увеличение требований к минимальному размеру уставного капитала аудиторской организации;</a:t>
            </a:r>
          </a:p>
          <a:p>
            <a:pPr marL="400050" lvl="1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обязательное страхование ответственности аудиторских организаций и индивидуальных аудиторов.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выводы: что делать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19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992239"/>
            <a:ext cx="8229600" cy="432758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ru-RU" dirty="0" smtClean="0"/>
              <a:t>3. Создание национального объединения СРО аудиторов как полноценного высшего органа саморегулирования в сфере аудиторской деятельности со всеми присущими ему функциями, включая:</a:t>
            </a:r>
          </a:p>
          <a:p>
            <a:pPr marL="400050" lvl="1" indent="0">
              <a:buNone/>
            </a:pPr>
            <a:r>
              <a:rPr lang="ru-RU" dirty="0" smtClean="0"/>
              <a:t>– функцию централизованного контроля деятельности всех аудиторских организаций (создание единого органа ВККР);</a:t>
            </a:r>
          </a:p>
          <a:p>
            <a:pPr marL="400050" lvl="1" indent="0">
              <a:buNone/>
            </a:pPr>
            <a:r>
              <a:rPr lang="ru-RU" dirty="0" smtClean="0"/>
              <a:t>– функцию применения мер воздействия к аудиторским организациям и аудиторам (создание единого дисциплинарного органа).</a:t>
            </a:r>
          </a:p>
          <a:p>
            <a:pPr marL="400050" lvl="1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4. Повышение информационной прозрачности аудиторских организаций как на их сайтах, так и в реестре аудиторских организаций и аудиторов.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выводы: что делать (продолжение)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55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4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9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Состояние рынка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Объект 1"/>
          <p:cNvSpPr>
            <a:spLocks noGrp="1"/>
          </p:cNvSpPr>
          <p:nvPr>
            <p:ph idx="1"/>
          </p:nvPr>
        </p:nvSpPr>
        <p:spPr>
          <a:xfrm>
            <a:off x="755576" y="1992239"/>
            <a:ext cx="7632848" cy="432758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ru-RU" sz="2400" dirty="0" smtClean="0"/>
              <a:t>рынок сжимается;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доходы падают;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демпинг процветает;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качество аудита снижается;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престиж профессии падает; 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профессия </a:t>
            </a:r>
            <a:r>
              <a:rPr lang="ru-RU" sz="2400" dirty="0"/>
              <a:t>стареет, </a:t>
            </a:r>
            <a:r>
              <a:rPr lang="ru-RU" sz="2400" dirty="0" smtClean="0"/>
              <a:t>молодежь не идет;</a:t>
            </a:r>
          </a:p>
          <a:p>
            <a:pPr>
              <a:spcBef>
                <a:spcPts val="1200"/>
              </a:spcBef>
            </a:pPr>
            <a:r>
              <a:rPr lang="ru-RU" sz="2400" dirty="0" smtClean="0"/>
              <a:t>общее количество аудиторских организаций и аудиторов уменьшается.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1459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45440" y="1832578"/>
            <a:ext cx="8229600" cy="4327581"/>
          </a:xfrm>
        </p:spPr>
        <p:txBody>
          <a:bodyPr/>
          <a:lstStyle/>
          <a:p>
            <a:endParaRPr lang="ru-RU" b="1" dirty="0" smtClean="0"/>
          </a:p>
          <a:p>
            <a:pPr algn="just">
              <a:buFont typeface="Wingdings"/>
              <a:buChar char="n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Обязательный аудит</a:t>
            </a:r>
          </a:p>
          <a:p>
            <a:pPr algn="just">
              <a:buFont typeface="Wingdings"/>
              <a:buChar char="n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Инициативный аудит</a:t>
            </a:r>
          </a:p>
          <a:p>
            <a:pPr algn="just">
              <a:buFont typeface="Wingdings"/>
              <a:buChar char="n"/>
            </a:pP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По своим целям и предназначению обязательный аудит проводится в общественных интересах,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 интересах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неограниченного круга лиц, других субъектов рынка. Аудиторы выполняют публичную функцию.</a:t>
            </a:r>
          </a:p>
          <a:p>
            <a:pPr marL="0" indent="0">
              <a:buNone/>
            </a:pPr>
            <a:endParaRPr lang="ru-RU" sz="2400" dirty="0" smtClean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Рынок аудиторских услуг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030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45440" y="1832578"/>
            <a:ext cx="8229600" cy="432758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Законодательством предусмотрен обязательный аудит бухгалтерской (финансовой) отчетности организации в зависимости от:</a:t>
            </a:r>
          </a:p>
          <a:p>
            <a:pPr>
              <a:buFontTx/>
              <a:buChar char="-"/>
            </a:pPr>
            <a:r>
              <a:rPr lang="ru-RU" sz="2200" u="sng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организационно-правовой формы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(акционерные общества);</a:t>
            </a:r>
          </a:p>
          <a:p>
            <a:pPr>
              <a:buFontTx/>
              <a:buChar char="-"/>
            </a:pPr>
            <a:r>
              <a:rPr lang="ru-RU" sz="2200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характера их функций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(кредитные, страховые организации, негосударственные пенсионные фонды и другие финансовые институты);</a:t>
            </a:r>
          </a:p>
          <a:p>
            <a:pPr>
              <a:buFontTx/>
              <a:buChar char="-"/>
            </a:pPr>
            <a:r>
              <a:rPr lang="ru-RU" sz="2200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величины выручки </a:t>
            </a:r>
            <a:r>
              <a:rPr lang="ru-RU" sz="2200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или </a:t>
            </a:r>
            <a:r>
              <a:rPr lang="ru-RU" sz="2200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активов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более 400 млн руб.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или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60 млн руб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. соответственно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200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наличия </a:t>
            </a:r>
            <a:r>
              <a:rPr lang="ru-RU" sz="2200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сводной (консолидированной)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бухгалтерской (финансовой) отчетности.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Обязательный аудит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256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Субъекты аудиторской деятельности </a:t>
            </a:r>
            <a:endParaRPr lang="en-US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282005"/>
              </p:ext>
            </p:extLst>
          </p:nvPr>
        </p:nvGraphicFramePr>
        <p:xfrm>
          <a:off x="467543" y="2660334"/>
          <a:ext cx="8136905" cy="2819531"/>
        </p:xfrm>
        <a:graphic>
          <a:graphicData uri="http://schemas.openxmlformats.org/drawingml/2006/table">
            <a:tbl>
              <a:tblPr/>
              <a:tblGrid>
                <a:gridCol w="6339921"/>
                <a:gridCol w="1796984"/>
              </a:tblGrid>
              <a:tr h="256540">
                <a:tc rowSpan="3"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 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565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15.03.2016</a:t>
                      </a:r>
                    </a:p>
                    <a:p>
                      <a:pPr algn="ctr" fontAlgn="t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(тыс.)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428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274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Аудиторские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4,46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14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аудиторы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9525" marR="9525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38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Аудиторы 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из них: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45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сдавшие квалификационный экзамен на получение</a:t>
                      </a:r>
                    </a:p>
                    <a:p>
                      <a:pPr algn="l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        единого аттестата</a:t>
                      </a:r>
                    </a:p>
                  </a:txBody>
                  <a:tcPr marL="9525" marR="9525" marT="1270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3,5 </a:t>
                      </a:r>
                    </a:p>
                    <a:p>
                      <a:pPr algn="ctr" fontAlgn="b"/>
                      <a:r>
                        <a:rPr lang="ru-RU" sz="18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(на 01.01.2016)</a:t>
                      </a:r>
                      <a:endParaRPr lang="ru-RU" sz="1800" b="1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281806" y="6265695"/>
            <a:ext cx="54800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 </a:t>
            </a:r>
            <a:r>
              <a:rPr lang="ru-RU" sz="1200" dirty="0"/>
              <a:t>Источник </a:t>
            </a:r>
            <a:r>
              <a:rPr lang="en-US" sz="1200" dirty="0"/>
              <a:t>http://minfin.ru/ru</a:t>
            </a:r>
            <a:r>
              <a:rPr lang="en-US" sz="1200" dirty="0" smtClean="0"/>
              <a:t>/</a:t>
            </a:r>
            <a:endParaRPr lang="ru-RU" sz="12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07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67544" y="1832578"/>
            <a:ext cx="8229600" cy="432758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  <a:sym typeface="Wingdings"/>
            </a:endParaRPr>
          </a:p>
          <a:p>
            <a:pPr algn="just">
              <a:buNone/>
            </a:pPr>
            <a:r>
              <a:rPr lang="ru-RU" sz="1800" dirty="0" smtClean="0"/>
              <a:t>               Коммерческая </a:t>
            </a:r>
            <a:r>
              <a:rPr lang="ru-RU" sz="1800" dirty="0"/>
              <a:t>организация, имеющая в штате 3 </a:t>
            </a:r>
            <a:r>
              <a:rPr lang="ru-RU" sz="1800" dirty="0" smtClean="0"/>
              <a:t>аудиторов (в </a:t>
            </a:r>
            <a:r>
              <a:rPr lang="ru-RU" sz="1800" dirty="0"/>
              <a:t>том числе и по совместительству), приобретает право осуществления аудиторской деятельности после вступления в одно из </a:t>
            </a:r>
            <a:r>
              <a:rPr lang="ru-RU" sz="1800" dirty="0" smtClean="0"/>
              <a:t>СРО аудиторов </a:t>
            </a:r>
            <a:r>
              <a:rPr lang="ru-RU" sz="1800" dirty="0"/>
              <a:t>и внесения сведений о ней в реестр аудиторов и аудиторских организаций. </a:t>
            </a:r>
            <a:endParaRPr lang="ru-RU" sz="1800" dirty="0" smtClean="0"/>
          </a:p>
          <a:p>
            <a:pPr algn="just">
              <a:buNone/>
            </a:pPr>
            <a:r>
              <a:rPr lang="ru-RU" sz="1800" b="1" dirty="0" smtClean="0"/>
              <a:t>		1. Аудитор </a:t>
            </a:r>
            <a:r>
              <a:rPr lang="ru-RU" sz="1800" b="1" dirty="0"/>
              <a:t>может </a:t>
            </a:r>
            <a:r>
              <a:rPr lang="ru-RU" sz="1800" b="1" dirty="0" smtClean="0"/>
              <a:t>трудоустроиться </a:t>
            </a:r>
            <a:r>
              <a:rPr lang="ru-RU" sz="1800" b="1" dirty="0"/>
              <a:t>у неограниченного числа работодателей.</a:t>
            </a:r>
          </a:p>
          <a:p>
            <a:pPr algn="just">
              <a:buNone/>
            </a:pPr>
            <a:r>
              <a:rPr lang="ru-RU" sz="1800" b="1" dirty="0" smtClean="0"/>
              <a:t>		2. Один </a:t>
            </a:r>
            <a:r>
              <a:rPr lang="ru-RU" sz="1800" b="1" dirty="0"/>
              <a:t>и тот же </a:t>
            </a:r>
            <a:r>
              <a:rPr lang="ru-RU" sz="1800" b="1" dirty="0" smtClean="0"/>
              <a:t>квалификационный аттестат аудитора </a:t>
            </a:r>
            <a:r>
              <a:rPr lang="ru-RU" sz="1800" b="1" dirty="0"/>
              <a:t>можно использовать для подтверждения минимальной численности в неограниченном количестве аудиторских организаций. </a:t>
            </a:r>
            <a:endParaRPr lang="ru-RU" sz="1800" b="1" dirty="0" smtClean="0"/>
          </a:p>
          <a:p>
            <a:pPr algn="just">
              <a:buNone/>
            </a:pPr>
            <a:r>
              <a:rPr lang="ru-RU" sz="1800" b="1" dirty="0" smtClean="0"/>
              <a:t>		3. Аудитор </a:t>
            </a:r>
            <a:r>
              <a:rPr lang="ru-RU" sz="1800" b="1" dirty="0"/>
              <a:t>как физическое </a:t>
            </a:r>
            <a:r>
              <a:rPr lang="ru-RU" sz="1800" b="1" dirty="0" smtClean="0"/>
              <a:t>лицо </a:t>
            </a:r>
            <a:r>
              <a:rPr lang="ru-RU" sz="1800" b="1" dirty="0"/>
              <a:t>вправе заниматься любыми видами деятельности.</a:t>
            </a:r>
          </a:p>
          <a:p>
            <a:pPr algn="just">
              <a:buNone/>
            </a:pPr>
            <a:r>
              <a:rPr lang="ru-RU" sz="1800" dirty="0"/>
              <a:t>	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Требования к статусу аудиторской организации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92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15598" y="1884907"/>
            <a:ext cx="8229600" cy="432758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Распределение аудиторов по аудиторским организациям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805598"/>
              </p:ext>
            </p:extLst>
          </p:nvPr>
        </p:nvGraphicFramePr>
        <p:xfrm>
          <a:off x="971600" y="2384850"/>
          <a:ext cx="7185152" cy="31374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5157"/>
                <a:gridCol w="5243914"/>
                <a:gridCol w="1266081"/>
              </a:tblGrid>
              <a:tr h="4761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№ п/п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Количество аудиторских организаций</a:t>
                      </a:r>
                      <a:r>
                        <a:rPr lang="ru-RU" sz="1900" dirty="0">
                          <a:effectLst/>
                        </a:rPr>
                        <a:t> 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9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ru-RU" sz="19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587" marR="36587" marT="0" marB="0"/>
                </a:tc>
              </a:tr>
              <a:tr h="7627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0" u="none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b="0" u="none" dirty="0" smtClean="0">
                          <a:effectLst/>
                        </a:rPr>
                        <a:t>1</a:t>
                      </a:r>
                      <a:r>
                        <a:rPr lang="ru-RU" sz="1900" b="0" u="none" dirty="0">
                          <a:effectLst/>
                        </a:rPr>
                        <a:t>.</a:t>
                      </a:r>
                      <a:endParaRPr lang="ru-RU" sz="1900" b="0" u="none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effectLst/>
                        </a:rPr>
                        <a:t>Имеющих по основному месту работы 3 </a:t>
                      </a:r>
                      <a:r>
                        <a:rPr lang="ru-RU" sz="1800" b="1" u="none" dirty="0">
                          <a:effectLst/>
                        </a:rPr>
                        <a:t>и более аттестованных аудиторов </a:t>
                      </a:r>
                      <a:endParaRPr lang="ru-RU" sz="1800" b="1" u="none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36,6 </a:t>
                      </a:r>
                      <a:endParaRPr lang="ru-RU" sz="1800" b="1" dirty="0">
                        <a:effectLst/>
                      </a:endParaRPr>
                    </a:p>
                  </a:txBody>
                  <a:tcPr marL="36587" marR="36587" marT="0" marB="0"/>
                </a:tc>
              </a:tr>
              <a:tr h="708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2</a:t>
                      </a:r>
                      <a:r>
                        <a:rPr lang="ru-RU" sz="1900" dirty="0">
                          <a:effectLst/>
                        </a:rPr>
                        <a:t>.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dirty="0" smtClean="0">
                          <a:effectLst/>
                        </a:rPr>
                        <a:t>Имеющих по основному месту работы менее 3 аттестованных аудиторов </a:t>
                      </a:r>
                      <a:endParaRPr lang="ru-RU" sz="1800" b="1" u="none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39,6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</a:tr>
              <a:tr h="6665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 smtClean="0">
                          <a:effectLst/>
                        </a:rPr>
                        <a:t>3.</a:t>
                      </a:r>
                      <a:endParaRPr lang="ru-RU" sz="1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</a:rPr>
                        <a:t>Не имеющих</a:t>
                      </a:r>
                      <a:r>
                        <a:rPr lang="ru-RU" sz="1800" b="1" baseline="0" dirty="0" smtClean="0">
                          <a:effectLst/>
                        </a:rPr>
                        <a:t> по основному месту работы ни одного аттестованного аудитора</a:t>
                      </a:r>
                      <a:r>
                        <a:rPr lang="ru-RU" sz="1800" b="1" dirty="0">
                          <a:effectLst/>
                        </a:rPr>
                        <a:t> 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23,6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</a:tr>
              <a:tr h="333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13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Итого: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6587" marR="36587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2623" y="5950869"/>
            <a:ext cx="54800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 </a:t>
            </a:r>
            <a:r>
              <a:rPr lang="ru-RU" sz="1200" dirty="0" smtClean="0"/>
              <a:t>Данные, полученные от СРО аудиторов</a:t>
            </a:r>
            <a:endParaRPr lang="ru-RU" sz="12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75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Распределение аудиторских организаций </a:t>
            </a:r>
            <a:br>
              <a:rPr lang="ru-RU" dirty="0" smtClean="0"/>
            </a:br>
            <a:r>
              <a:rPr lang="ru-RU" dirty="0" smtClean="0"/>
              <a:t>по объему оказанных услуг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05677"/>
              </p:ext>
            </p:extLst>
          </p:nvPr>
        </p:nvGraphicFramePr>
        <p:xfrm>
          <a:off x="345441" y="2722140"/>
          <a:ext cx="8394523" cy="3139441"/>
        </p:xfrm>
        <a:graphic>
          <a:graphicData uri="http://schemas.openxmlformats.org/drawingml/2006/table">
            <a:tbl>
              <a:tblPr/>
              <a:tblGrid>
                <a:gridCol w="5140960"/>
                <a:gridCol w="1350335"/>
                <a:gridCol w="1903228"/>
              </a:tblGrid>
              <a:tr h="694409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Объем услуг, оказанных аудиторской организацией,</a:t>
                      </a:r>
                    </a:p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млн руб.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в общем количестве аудиторских организаций, %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888">
                <a:tc vMerge="1">
                  <a:txBody>
                    <a:bodyPr/>
                    <a:lstStyle/>
                    <a:p>
                      <a:pPr algn="ctr" fontAlgn="t"/>
                      <a:endParaRPr lang="ru-RU" sz="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49" marR="5449" marT="544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Менее 1,5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39,5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40,6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 – 3,0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22,1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21,3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 – 9,0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25,8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25,2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9,0 – 70,0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11,6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70,0 - 1500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88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Более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1500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</a:p>
                  </a:txBody>
                  <a:tcPr marL="5449" marR="5449" marT="72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785275" y="5936353"/>
            <a:ext cx="54800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</a:t>
            </a:r>
            <a:r>
              <a:rPr lang="ru-RU" sz="1200" dirty="0" smtClean="0"/>
              <a:t>Источник </a:t>
            </a:r>
            <a:r>
              <a:rPr lang="en-US" sz="1200" dirty="0" smtClean="0"/>
              <a:t>http</a:t>
            </a:r>
            <a:r>
              <a:rPr lang="en-US" sz="1200" dirty="0"/>
              <a:t>://</a:t>
            </a:r>
            <a:r>
              <a:rPr lang="en-US" sz="1200" dirty="0" smtClean="0"/>
              <a:t>minfin.ru/ru/</a:t>
            </a:r>
            <a:endParaRPr lang="ru-RU" sz="1200" dirty="0" smtClean="0"/>
          </a:p>
          <a:p>
            <a:endParaRPr lang="ru-RU" sz="1000" dirty="0" smtClean="0"/>
          </a:p>
          <a:p>
            <a:pPr marL="171450" indent="-171450">
              <a:buFont typeface="Arial" charset="0"/>
              <a:buChar char="•"/>
            </a:pPr>
            <a:endParaRPr lang="ru-RU" sz="1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57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74172" y="1832578"/>
            <a:ext cx="8839199" cy="4327581"/>
          </a:xfrm>
        </p:spPr>
        <p:txBody>
          <a:bodyPr/>
          <a:lstStyle/>
          <a:p>
            <a:pPr>
              <a:spcBef>
                <a:spcPts val="1200"/>
              </a:spcBef>
              <a:buFont typeface="Wingdings"/>
              <a:buChar char="n"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buFont typeface="Wingdings"/>
              <a:buChar char="n"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С 01.01.2009 года вступил в силу Федеральный закон № 307-ФЗ «Об аудиторской деятельности», предусматривающий введение института саморегулирования в аудиторской деятельности.</a:t>
            </a:r>
          </a:p>
          <a:p>
            <a:pPr>
              <a:spcBef>
                <a:spcPts val="1200"/>
              </a:spcBef>
              <a:buFont typeface="Wingdings"/>
              <a:buChar char="n"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На рынке аудиторских услуг осуществляют деятельность </a:t>
            </a:r>
          </a:p>
          <a:p>
            <a:pPr>
              <a:buNone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700" b="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smtClean="0">
                <a:latin typeface="Arial" pitchFamily="34" charset="0"/>
                <a:cs typeface="Arial" pitchFamily="34" charset="0"/>
              </a:rPr>
              <a:t>саморегулируемых организаций (СРО) аудиторов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Аудиторская Палата России (АПР);</a:t>
            </a: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Институт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Профессиональных Аудиторов (ИПАР);</a:t>
            </a: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Московская </a:t>
            </a:r>
            <a:r>
              <a:rPr lang="ru-RU" dirty="0">
                <a:latin typeface="Arial" pitchFamily="34" charset="0"/>
                <a:cs typeface="Arial" pitchFamily="34" charset="0"/>
              </a:rPr>
              <a:t>Аудиторская Палата (МоАП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Российская </a:t>
            </a:r>
            <a:r>
              <a:rPr lang="ru-RU" dirty="0">
                <a:latin typeface="Arial" pitchFamily="34" charset="0"/>
                <a:cs typeface="Arial" pitchFamily="34" charset="0"/>
              </a:rPr>
              <a:t>Коллегия Аудиторов (РКА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);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ru-RU" dirty="0" smtClean="0">
                <a:latin typeface="Arial" pitchFamily="34" charset="0"/>
                <a:cs typeface="Arial" pitchFamily="34" charset="0"/>
              </a:rPr>
              <a:t>АА «Содружество» (ААС).</a:t>
            </a:r>
          </a:p>
          <a:p>
            <a:pPr>
              <a:buNone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Субъекты  саморегулирования в сфере аудиторской деятельности</a:t>
            </a:r>
            <a:endParaRPr lang="en-US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FB784-00D7-43E7-949C-DFD261A49524}" type="slidenum">
              <a:rPr lang="ru-RU" smtClean="0"/>
              <a:t>9</a:t>
            </a:fld>
            <a:endParaRPr lang="ru-RU" dirty="0"/>
          </a:p>
        </p:txBody>
      </p:sp>
      <p:pic>
        <p:nvPicPr>
          <p:cNvPr id="5" name="Picture 2" descr="aa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485463"/>
            <a:ext cx="864096" cy="89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 descr="S:\АПР\АПР\Логотип\Новый логотип 2013 г\Логотип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34" y="5445224"/>
            <a:ext cx="1944216" cy="94659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653" y="5690736"/>
            <a:ext cx="1709291" cy="54657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561101"/>
            <a:ext cx="1302334" cy="87458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9" y="5586276"/>
            <a:ext cx="1236969" cy="651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27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698</Words>
  <Application>Microsoft Office PowerPoint</Application>
  <PresentationFormat>Экран (4:3)</PresentationFormat>
  <Paragraphs>199</Paragraphs>
  <Slides>15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</vt:lpstr>
      <vt:lpstr>Состояние рынка</vt:lpstr>
      <vt:lpstr>Рынок аудиторских услуг</vt:lpstr>
      <vt:lpstr>Обязательный аудит</vt:lpstr>
      <vt:lpstr>Субъекты аудиторской деятельности </vt:lpstr>
      <vt:lpstr>Требования к статусу аудиторской организации</vt:lpstr>
      <vt:lpstr>Распределение аудиторов по аудиторским организациям</vt:lpstr>
      <vt:lpstr>Распределение аудиторских организаций  по объему оказанных услуг</vt:lpstr>
      <vt:lpstr>Субъекты  саморегулирования в сфере аудиторской деятельности</vt:lpstr>
      <vt:lpstr>Требования к статусу саморегулируемой организации аудиторов</vt:lpstr>
      <vt:lpstr>Распределение выданных аудиторских заключений по видам</vt:lpstr>
      <vt:lpstr>Основные выводы: что имеем</vt:lpstr>
      <vt:lpstr>Основные выводы: что делать</vt:lpstr>
      <vt:lpstr>Основные выводы: что делать (продолжение)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</dc:creator>
  <cp:lastModifiedBy>Reseption</cp:lastModifiedBy>
  <cp:revision>79</cp:revision>
  <cp:lastPrinted>2016-03-17T12:47:17Z</cp:lastPrinted>
  <dcterms:created xsi:type="dcterms:W3CDTF">2016-03-11T09:33:31Z</dcterms:created>
  <dcterms:modified xsi:type="dcterms:W3CDTF">2016-03-21T09:04:30Z</dcterms:modified>
</cp:coreProperties>
</file>